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6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58" r:id="rId22"/>
    <p:sldId id="308" r:id="rId23"/>
    <p:sldId id="309" r:id="rId24"/>
    <p:sldId id="310" r:id="rId25"/>
    <p:sldId id="311" r:id="rId26"/>
    <p:sldId id="313" r:id="rId27"/>
    <p:sldId id="314" r:id="rId28"/>
    <p:sldId id="315" r:id="rId29"/>
    <p:sldId id="316" r:id="rId30"/>
    <p:sldId id="318" r:id="rId31"/>
    <p:sldId id="319" r:id="rId32"/>
    <p:sldId id="320" r:id="rId33"/>
    <p:sldId id="321" r:id="rId34"/>
    <p:sldId id="322" r:id="rId35"/>
    <p:sldId id="324" r:id="rId36"/>
    <p:sldId id="325" r:id="rId37"/>
    <p:sldId id="2147470999" r:id="rId38"/>
    <p:sldId id="328" r:id="rId39"/>
    <p:sldId id="329" r:id="rId40"/>
    <p:sldId id="348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49" r:id="rId49"/>
    <p:sldId id="346" r:id="rId50"/>
    <p:sldId id="34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048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  <p15:guide id="4" orient="horz" pos="935" userDrawn="1">
          <p15:clr>
            <a:srgbClr val="A4A3A4"/>
          </p15:clr>
        </p15:guide>
        <p15:guide id="5" orient="horz" pos="1117" userDrawn="1">
          <p15:clr>
            <a:srgbClr val="A4A3A4"/>
          </p15:clr>
        </p15:guide>
        <p15:guide id="6" pos="7106" userDrawn="1">
          <p15:clr>
            <a:srgbClr val="A4A3A4"/>
          </p15:clr>
        </p15:guide>
        <p15:guide id="7" orient="horz" pos="3694" userDrawn="1">
          <p15:clr>
            <a:srgbClr val="A4A3A4"/>
          </p15:clr>
        </p15:guide>
        <p15:guide id="8" pos="5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uda,Mariam (HP Onco) BI-AE-D" initials="MO" lastIdx="2" clrIdx="0">
    <p:extLst>
      <p:ext uri="{19B8F6BF-5375-455C-9EA6-DF929625EA0E}">
        <p15:presenceInfo xmlns:p15="http://schemas.microsoft.com/office/powerpoint/2012/main" userId="S::mariam.ouda@boehringer-ingelheim.com::d7ca170a-cceb-46ce-ba7f-2f19baf8c7e8" providerId="AD"/>
      </p:ext>
    </p:extLst>
  </p:cmAuthor>
  <p:cmAuthor id="2" name="Pallavi Sharma" initials="ps" lastIdx="6" clrIdx="1">
    <p:extLst>
      <p:ext uri="{19B8F6BF-5375-455C-9EA6-DF929625EA0E}">
        <p15:presenceInfo xmlns:p15="http://schemas.microsoft.com/office/powerpoint/2012/main" userId="S::pallavi.sharma@indegene.com::c9820f16-d392-43c6-96d6-18b013a3b92e" providerId="AD"/>
      </p:ext>
    </p:extLst>
  </p:cmAuthor>
  <p:cmAuthor id="3" name="Abitha K" initials="ak" lastIdx="1" clrIdx="2">
    <p:extLst>
      <p:ext uri="{19B8F6BF-5375-455C-9EA6-DF929625EA0E}">
        <p15:presenceInfo xmlns:p15="http://schemas.microsoft.com/office/powerpoint/2012/main" userId="S::abitha.k@Indegene.com::7e49221b-f57e-44ed-af8d-5690bf091b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F47411"/>
    <a:srgbClr val="001E55"/>
    <a:srgbClr val="8496B0"/>
    <a:srgbClr val="323232"/>
    <a:srgbClr val="FFFFFF"/>
    <a:srgbClr val="FEC25E"/>
    <a:srgbClr val="2A75FF"/>
    <a:srgbClr val="ADB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3893D-9FBF-41CC-B7AB-1BF95FDA4899}" v="1" dt="2026-03-10T13:59:17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96" autoAdjust="0"/>
    <p:restoredTop sz="94643"/>
  </p:normalViewPr>
  <p:slideViewPr>
    <p:cSldViewPr snapToGrid="0" snapToObjects="1">
      <p:cViewPr>
        <p:scale>
          <a:sx n="60" d="100"/>
          <a:sy n="60" d="100"/>
        </p:scale>
        <p:origin x="1192" y="200"/>
      </p:cViewPr>
      <p:guideLst>
        <p:guide pos="6048"/>
        <p:guide pos="7401"/>
        <p:guide orient="horz" pos="3634"/>
        <p:guide orient="horz" pos="935"/>
        <p:guide orient="horz" pos="1117"/>
        <p:guide pos="7106"/>
        <p:guide orient="horz" pos="3694"/>
        <p:guide pos="5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zer,Sezen (HP Onco) BI-TR-I" userId="59d0ac9b-340a-4cad-be8a-1d261fc4b465" providerId="ADAL" clId="{CDC2014E-122F-45FC-BA89-164DAC722DE1}"/>
    <pc:docChg chg="delSld modSld">
      <pc:chgData name="Gezer,Sezen (HP Onco) BI-TR-I" userId="59d0ac9b-340a-4cad-be8a-1d261fc4b465" providerId="ADAL" clId="{CDC2014E-122F-45FC-BA89-164DAC722DE1}" dt="2026-03-10T14:01:05.467" v="5" actId="47"/>
      <pc:docMkLst>
        <pc:docMk/>
      </pc:docMkLst>
      <pc:sldChg chg="modSp mod">
        <pc:chgData name="Gezer,Sezen (HP Onco) BI-TR-I" userId="59d0ac9b-340a-4cad-be8a-1d261fc4b465" providerId="ADAL" clId="{CDC2014E-122F-45FC-BA89-164DAC722DE1}" dt="2026-03-10T14:01:00.263" v="4" actId="20577"/>
        <pc:sldMkLst>
          <pc:docMk/>
          <pc:sldMk cId="1719775530" sldId="256"/>
        </pc:sldMkLst>
        <pc:spChg chg="mod">
          <ac:chgData name="Gezer,Sezen (HP Onco) BI-TR-I" userId="59d0ac9b-340a-4cad-be8a-1d261fc4b465" providerId="ADAL" clId="{CDC2014E-122F-45FC-BA89-164DAC722DE1}" dt="2026-03-10T14:01:00.263" v="4" actId="20577"/>
          <ac:spMkLst>
            <pc:docMk/>
            <pc:sldMk cId="1719775530" sldId="256"/>
            <ac:spMk id="3" creationId="{00000000-0000-0000-0000-000000000000}"/>
          </ac:spMkLst>
        </pc:spChg>
      </pc:sldChg>
      <pc:sldChg chg="del">
        <pc:chgData name="Gezer,Sezen (HP Onco) BI-TR-I" userId="59d0ac9b-340a-4cad-be8a-1d261fc4b465" providerId="ADAL" clId="{CDC2014E-122F-45FC-BA89-164DAC722DE1}" dt="2026-03-10T14:01:05.467" v="5" actId="47"/>
        <pc:sldMkLst>
          <pc:docMk/>
          <pc:sldMk cId="3401311270" sldId="28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1E55"/>
            </a:solidFill>
          </c:spPr>
          <c:dPt>
            <c:idx val="0"/>
            <c:bubble3D val="0"/>
            <c:spPr>
              <a:solidFill>
                <a:srgbClr val="001E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28-4911-BDF7-C972E8FCDE7A}"/>
              </c:ext>
            </c:extLst>
          </c:dPt>
          <c:dPt>
            <c:idx val="1"/>
            <c:bubble3D val="0"/>
            <c:spPr>
              <a:solidFill>
                <a:srgbClr val="001E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28-4911-BDF7-C972E8FCDE7A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28-4911-BDF7-C972E8FCD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8100" cap="rnd">
              <a:solidFill>
                <a:srgbClr val="001E55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38100">
                <a:solidFill>
                  <a:srgbClr val="001E5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6.930692393906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9B-4ABF-B8FE-B64D4E3C6D78}"/>
                </c:ext>
              </c:extLst>
            </c:dLbl>
            <c:dLbl>
              <c:idx val="1"/>
              <c:layout>
                <c:manualLayout>
                  <c:x val="-2.1314957066659104E-2"/>
                  <c:y val="-0.103960385908592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9B-4ABF-B8FE-B64D4E3C6D78}"/>
                </c:ext>
              </c:extLst>
            </c:dLbl>
            <c:dLbl>
              <c:idx val="2"/>
              <c:layout>
                <c:manualLayout>
                  <c:x val="-1.3462078147363646E-2"/>
                  <c:y val="-0.1126237514009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9B-4ABF-B8FE-B64D4E3C6D78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1E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12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71</c:v>
                </c:pt>
                <c:pt idx="2">
                  <c:v>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29B-4ABF-B8FE-B64D4E3C6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741552"/>
        <c:axId val="300563112"/>
      </c:scatterChart>
      <c:valAx>
        <c:axId val="384741552"/>
        <c:scaling>
          <c:orientation val="minMax"/>
          <c:max val="12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3232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00563112"/>
        <c:crosses val="autoZero"/>
        <c:crossBetween val="midCat"/>
        <c:majorUnit val="6"/>
      </c:valAx>
      <c:valAx>
        <c:axId val="300563112"/>
        <c:scaling>
          <c:orientation val="minMax"/>
          <c:max val="80"/>
          <c:min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2323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Öngörülen FVC %</a:t>
                </a:r>
              </a:p>
            </c:rich>
          </c:tx>
          <c:layout>
            <c:manualLayout>
              <c:xMode val="edge"/>
              <c:yMode val="edge"/>
              <c:x val="0"/>
              <c:y val="0.24584814949290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323232"/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3232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4741552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8100" cap="rnd">
              <a:solidFill>
                <a:srgbClr val="F4741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47411"/>
              </a:solidFill>
              <a:ln w="38100">
                <a:solidFill>
                  <a:srgbClr val="F4741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6.930692393906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49-4ADA-83E0-3B5C659E0927}"/>
                </c:ext>
              </c:extLst>
            </c:dLbl>
            <c:dLbl>
              <c:idx val="1"/>
              <c:layout>
                <c:manualLayout>
                  <c:x val="-2.1314957066659104E-2"/>
                  <c:y val="-0.103960385908592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49-4ADA-83E0-3B5C659E0927}"/>
                </c:ext>
              </c:extLst>
            </c:dLbl>
            <c:dLbl>
              <c:idx val="2"/>
              <c:layout>
                <c:manualLayout>
                  <c:x val="-1.3462078147363646E-2"/>
                  <c:y val="-0.1126237514009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49-4ADA-83E0-3B5C659E0927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12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48</c:v>
                </c:pt>
                <c:pt idx="1">
                  <c:v>41</c:v>
                </c:pt>
                <c:pt idx="2">
                  <c:v>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649-4ADA-83E0-3B5C659E0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188056"/>
        <c:axId val="387187272"/>
      </c:scatterChart>
      <c:valAx>
        <c:axId val="387188056"/>
        <c:scaling>
          <c:orientation val="minMax"/>
          <c:max val="12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7187272"/>
        <c:crosses val="autoZero"/>
        <c:crossBetween val="midCat"/>
        <c:majorUnit val="6"/>
      </c:valAx>
      <c:valAx>
        <c:axId val="387187272"/>
        <c:scaling>
          <c:orientation val="minMax"/>
          <c:max val="60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Öngörülen DLco % </a:t>
                </a:r>
              </a:p>
            </c:rich>
          </c:tx>
          <c:layout>
            <c:manualLayout>
              <c:xMode val="edge"/>
              <c:yMode val="edge"/>
              <c:x val="0"/>
              <c:y val="0.236545483216896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32323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tr-T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3232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7188056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32323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8100" cap="rnd">
              <a:solidFill>
                <a:srgbClr val="44546A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44546A"/>
              </a:solidFill>
              <a:ln w="38100">
                <a:solidFill>
                  <a:srgbClr val="44546A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6.930692393906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B6-4756-B2B2-BD7708A9CCB7}"/>
                </c:ext>
              </c:extLst>
            </c:dLbl>
            <c:dLbl>
              <c:idx val="1"/>
              <c:layout>
                <c:manualLayout>
                  <c:x val="-2.1314957066659104E-2"/>
                  <c:y val="-0.103960385908592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B6-4756-B2B2-BD7708A9CCB7}"/>
                </c:ext>
              </c:extLst>
            </c:dLbl>
            <c:dLbl>
              <c:idx val="2"/>
              <c:layout>
                <c:manualLayout>
                  <c:x val="-1.3462078147363646E-2"/>
                  <c:y val="-0.1126237514009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B6-4756-B2B2-BD7708A9CCB7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12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375</c:v>
                </c:pt>
                <c:pt idx="1">
                  <c:v>365</c:v>
                </c:pt>
                <c:pt idx="2">
                  <c:v>340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DB6-4756-B2B2-BD7708A9C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185312"/>
        <c:axId val="387188448"/>
      </c:scatterChart>
      <c:valAx>
        <c:axId val="387185312"/>
        <c:scaling>
          <c:orientation val="minMax"/>
          <c:max val="12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3232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7188448"/>
        <c:crosses val="autoZero"/>
        <c:crossBetween val="midCat"/>
        <c:majorUnit val="6"/>
      </c:valAx>
      <c:valAx>
        <c:axId val="387188448"/>
        <c:scaling>
          <c:orientation val="minMax"/>
          <c:max val="420"/>
          <c:min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6 dakikalık yürüme testi mesafesi (m)</a:t>
                </a:r>
              </a:p>
            </c:rich>
          </c:tx>
          <c:layout>
            <c:manualLayout>
              <c:xMode val="edge"/>
              <c:yMode val="edge"/>
              <c:x val="2.4694444444444446E-2"/>
              <c:y val="0.132019235700289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32323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tr-T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3232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7185312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32323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899A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EE-4347-941F-CF8AF8F9AAD8}"/>
              </c:ext>
            </c:extLst>
          </c:dPt>
          <c:dPt>
            <c:idx val="1"/>
            <c:bubble3D val="0"/>
            <c:spPr>
              <a:solidFill>
                <a:srgbClr val="001E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EE-4347-941F-CF8AF8F9AAD8}"/>
              </c:ext>
            </c:extLst>
          </c:dPt>
          <c:cat>
            <c:strRef>
              <c:f>Sheet1!$A$2:$A$5</c:f>
              <c:strCache>
                <c:ptCount val="2"/>
                <c:pt idx="0">
                  <c:v>IPF</c:v>
                </c:pt>
                <c:pt idx="1">
                  <c:v>HP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0.56499999999999995</c:v>
                </c:pt>
                <c:pt idx="1">
                  <c:v>0.435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EE-4347-941F-CF8AF8F9A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6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4555190858968"/>
          <c:y val="6.0495560990958173E-2"/>
          <c:w val="0.86492089378717507"/>
          <c:h val="0.73333048190827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89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A0-4781-B173-C81125463557}"/>
              </c:ext>
            </c:extLst>
          </c:dPt>
          <c:dPt>
            <c:idx val="1"/>
            <c:invertIfNegative val="0"/>
            <c:bubble3D val="0"/>
            <c:spPr>
              <a:solidFill>
                <a:srgbClr val="F474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A0-4781-B173-C81125463557}"/>
              </c:ext>
            </c:extLst>
          </c:dPt>
          <c:dPt>
            <c:idx val="2"/>
            <c:invertIfNegative val="0"/>
            <c:bubble3D val="0"/>
            <c:spPr>
              <a:solidFill>
                <a:srgbClr val="789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A0-4781-B173-C81125463557}"/>
              </c:ext>
            </c:extLst>
          </c:dPt>
          <c:dPt>
            <c:idx val="3"/>
            <c:invertIfNegative val="0"/>
            <c:bubble3D val="0"/>
            <c:spPr>
              <a:solidFill>
                <a:srgbClr val="F474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A0-4781-B173-C81125463557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%0 
(n=43)</c:v>
                </c:pt>
                <c:pt idx="1">
                  <c:v>&gt;%0 ila &lt;%10 
(n=14)</c:v>
                </c:pt>
                <c:pt idx="2">
                  <c:v>≥%10 ila ≤%40 
(n=6)</c:v>
                </c:pt>
                <c:pt idx="3">
                  <c:v>&gt;%40 
(n=6)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2.33</c:v>
                </c:pt>
                <c:pt idx="1">
                  <c:v>21.43</c:v>
                </c:pt>
                <c:pt idx="2">
                  <c:v>50</c:v>
                </c:pt>
                <c:pt idx="3">
                  <c:v>83.33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A0-4781-B173-C81125463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300561936"/>
        <c:axId val="300561152"/>
      </c:barChart>
      <c:catAx>
        <c:axId val="30056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00561152"/>
        <c:crosses val="autoZero"/>
        <c:auto val="1"/>
        <c:lblAlgn val="ctr"/>
        <c:lblOffset val="100"/>
        <c:noMultiLvlLbl val="0"/>
      </c:catAx>
      <c:valAx>
        <c:axId val="30056115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0056193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32323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4741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DE-4B93-B4B8-E8873492B902}"/>
              </c:ext>
            </c:extLst>
          </c:dPt>
          <c:dPt>
            <c:idx val="1"/>
            <c:bubble3D val="0"/>
            <c:spPr>
              <a:solidFill>
                <a:srgbClr val="7899AC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DE-4B93-B4B8-E8873492B902}"/>
              </c:ext>
            </c:extLst>
          </c:dPt>
          <c:cat>
            <c:strRef>
              <c:f>Sheet1!$A$2:$A$5</c:f>
              <c:strCache>
                <c:ptCount val="2"/>
                <c:pt idx="0">
                  <c:v>All</c:v>
                </c:pt>
                <c:pt idx="1">
                  <c:v>Progressive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DE-4B93-B4B8-E8873492B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C8-4EDF-A7BB-65F8C4582396}"/>
              </c:ext>
            </c:extLst>
          </c:dPt>
          <c:dPt>
            <c:idx val="1"/>
            <c:bubble3D val="0"/>
            <c:spPr>
              <a:solidFill>
                <a:srgbClr val="7899A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C8-4EDF-A7BB-65F8C458239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0" i="0" u="none" strike="noStrike" kern="1200" baseline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b="0" i="0" u="none" strike="noStrike" kern="1200" baseline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fld id="{6305D644-A125-4AE0-B9CE-AB5093461072}" type="VALUE">
                      <a:rPr lang="en-US" smtClean="0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2400" b="0" i="0" u="none" strike="noStrike" kern="1200" baseline="0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000" b="0" i="0" u="none" strike="noStrike" kern="1200" baseline="0">
                      <a:solidFill>
                        <a:srgbClr val="FFFFFF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C8-4EDF-A7BB-65F8C458239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C8-4EDF-A7BB-65F8C45823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IPF</c:v>
                </c:pt>
                <c:pt idx="1">
                  <c:v>HP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C8-4EDF-A7BB-65F8C4582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4555190858968"/>
          <c:y val="0.19059751700562219"/>
          <c:w val="0.86492089378717507"/>
          <c:h val="0.783821141106434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D4-47C0-B5C1-C78A57B577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D4-47C0-B5C1-C78A57B577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D4-47C0-B5C1-C78A57B57779}"/>
              </c:ext>
            </c:extLst>
          </c:dPt>
          <c:dLbls>
            <c:dLbl>
              <c:idx val="0"/>
              <c:layout>
                <c:manualLayout>
                  <c:x val="0"/>
                  <c:y val="0.14438395152077391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D4-47C0-B5C1-C78A57B57779}"/>
                </c:ext>
              </c:extLst>
            </c:dLbl>
            <c:dLbl>
              <c:idx val="1"/>
              <c:layout>
                <c:manualLayout>
                  <c:x val="-5.7470068503023908E-17"/>
                  <c:y val="0.1278829284898283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D4-47C0-B5C1-C78A57B57779}"/>
                </c:ext>
              </c:extLst>
            </c:dLbl>
            <c:dLbl>
              <c:idx val="2"/>
              <c:layout>
                <c:manualLayout>
                  <c:x val="-1.1494013700604782E-16"/>
                  <c:y val="0.1278829284898283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D4-47C0-B5C1-C78A57B57779}"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Prednisone vs no therapy</c:v>
                </c:pt>
                <c:pt idx="1">
                  <c:v>Prednisone vs MMF</c:v>
                </c:pt>
                <c:pt idx="2">
                  <c:v>Prednisone vs MMF or AZA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-10</c:v>
                </c:pt>
                <c:pt idx="1">
                  <c:v>-10.8</c:v>
                </c:pt>
                <c:pt idx="2">
                  <c:v>-11.5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D4-47C0-B5C1-C78A57B577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4741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5D4-47C0-B5C1-C78A57B57779}"/>
              </c:ext>
            </c:extLst>
          </c:dPt>
          <c:dPt>
            <c:idx val="1"/>
            <c:invertIfNegative val="0"/>
            <c:bubble3D val="0"/>
            <c:spPr>
              <a:solidFill>
                <a:srgbClr val="789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5D4-47C0-B5C1-C78A57B57779}"/>
              </c:ext>
            </c:extLst>
          </c:dPt>
          <c:dPt>
            <c:idx val="2"/>
            <c:invertIfNegative val="0"/>
            <c:bubble3D val="0"/>
            <c:spPr>
              <a:solidFill>
                <a:srgbClr val="F474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5D4-47C0-B5C1-C78A57B57779}"/>
              </c:ext>
            </c:extLst>
          </c:dPt>
          <c:dLbls>
            <c:dLbl>
              <c:idx val="0"/>
              <c:layout>
                <c:manualLayout>
                  <c:x val="0"/>
                  <c:y val="9.5658072412507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D4-47C0-B5C1-C78A57B57779}"/>
                </c:ext>
              </c:extLst>
            </c:dLbl>
            <c:dLbl>
              <c:idx val="1"/>
              <c:layout>
                <c:manualLayout>
                  <c:x val="-1.1494013700604782E-16"/>
                  <c:y val="0.144383951520773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5D4-47C0-B5C1-C78A57B57779}"/>
                </c:ext>
              </c:extLst>
            </c:dLbl>
            <c:dLbl>
              <c:idx val="2"/>
              <c:layout>
                <c:manualLayout>
                  <c:x val="-1.1494013700604782E-16"/>
                  <c:y val="0.1237576727320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5D4-47C0-B5C1-C78A57B57779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Prednisone vs no therapy</c:v>
                </c:pt>
                <c:pt idx="1">
                  <c:v>Prednisone vs MMF</c:v>
                </c:pt>
                <c:pt idx="2">
                  <c:v>Prednisone vs MMF or AZA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-1.3</c:v>
                </c:pt>
                <c:pt idx="1">
                  <c:v>-10.1</c:v>
                </c:pt>
                <c:pt idx="2">
                  <c:v>-9.4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5D4-47C0-B5C1-C78A57B57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762840"/>
        <c:axId val="300763232"/>
      </c:barChart>
      <c:catAx>
        <c:axId val="300762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high"/>
        <c:crossAx val="300763232"/>
        <c:crosses val="autoZero"/>
        <c:auto val="1"/>
        <c:lblAlgn val="ctr"/>
        <c:lblOffset val="100"/>
        <c:noMultiLvlLbl val="0"/>
      </c:catAx>
      <c:valAx>
        <c:axId val="300763232"/>
        <c:scaling>
          <c:orientation val="minMax"/>
          <c:max val="0"/>
          <c:min val="-1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0076284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4555190858968"/>
          <c:y val="0.19059751700562219"/>
          <c:w val="0.86492089378717507"/>
          <c:h val="0.783821141106434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rgbClr val="7899A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89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CC-4A7A-ABF3-E2CD2B3F9053}"/>
              </c:ext>
            </c:extLst>
          </c:dPt>
          <c:dPt>
            <c:idx val="1"/>
            <c:invertIfNegative val="0"/>
            <c:bubble3D val="0"/>
            <c:spPr>
              <a:solidFill>
                <a:srgbClr val="789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CC-4A7A-ABF3-E2CD2B3F9053}"/>
              </c:ext>
            </c:extLst>
          </c:dPt>
          <c:dPt>
            <c:idx val="2"/>
            <c:invertIfNegative val="0"/>
            <c:bubble3D val="0"/>
            <c:spPr>
              <a:solidFill>
                <a:srgbClr val="789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CC-4A7A-ABF3-E2CD2B3F9053}"/>
              </c:ext>
            </c:extLst>
          </c:dPt>
          <c:dLbls>
            <c:dLbl>
              <c:idx val="1"/>
              <c:layout>
                <c:manualLayout>
                  <c:x val="0"/>
                  <c:y val="7.38158584944193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CC-4A7A-ABF3-E2CD2B3F9053}"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Sheet1!$B$7:$B$9</c:f>
                <c:numCache>
                  <c:formatCode>General</c:formatCode>
                  <c:ptCount val="3"/>
                  <c:pt idx="0">
                    <c:v>4.25</c:v>
                  </c:pt>
                  <c:pt idx="1">
                    <c:v>2.65</c:v>
                  </c:pt>
                  <c:pt idx="2">
                    <c:v>3.6</c:v>
                  </c:pt>
                </c:numCache>
              </c:numRef>
            </c:plus>
            <c:minus>
              <c:numRef>
                <c:f>Sheet1!$B$7:$B$9</c:f>
                <c:numCache>
                  <c:formatCode>General</c:formatCode>
                  <c:ptCount val="3"/>
                  <c:pt idx="0">
                    <c:v>4.25</c:v>
                  </c:pt>
                  <c:pt idx="1">
                    <c:v>2.65</c:v>
                  </c:pt>
                  <c:pt idx="2">
                    <c:v>3.6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Tedavi olmamasına karşı prednizon</c:v>
                </c:pt>
                <c:pt idx="1">
                  <c:v>MMF’ye karşı prednizon</c:v>
                </c:pt>
                <c:pt idx="2">
                  <c:v>MMF veya AZA’ya karşı prednizon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-10</c:v>
                </c:pt>
                <c:pt idx="1">
                  <c:v>-10.8</c:v>
                </c:pt>
                <c:pt idx="2">
                  <c:v>-11.5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CC-4A7A-ABF3-E2CD2B3F90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 2</c:v>
                </c:pt>
              </c:strCache>
            </c:strRef>
          </c:tx>
          <c:spPr>
            <a:solidFill>
              <a:srgbClr val="F4741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474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1CC-4A7A-ABF3-E2CD2B3F9053}"/>
              </c:ext>
            </c:extLst>
          </c:dPt>
          <c:dPt>
            <c:idx val="2"/>
            <c:invertIfNegative val="0"/>
            <c:bubble3D val="0"/>
            <c:spPr>
              <a:solidFill>
                <a:srgbClr val="F474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1CC-4A7A-ABF3-E2CD2B3F9053}"/>
              </c:ext>
            </c:extLst>
          </c:dPt>
          <c:dLbls>
            <c:dLbl>
              <c:idx val="0"/>
              <c:layout>
                <c:manualLayout>
                  <c:x val="0"/>
                  <c:y val="1.1072378774162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E8-4109-942D-DAAC7C15F3A5}"/>
                </c:ext>
              </c:extLst>
            </c:dLbl>
            <c:dLbl>
              <c:idx val="1"/>
              <c:layout>
                <c:manualLayout>
                  <c:x val="0"/>
                  <c:y val="7.3815858494418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CC-4A7A-ABF3-E2CD2B3F9053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Sheet1!$C$7:$C$9</c:f>
                <c:numCache>
                  <c:formatCode>General</c:formatCode>
                  <c:ptCount val="3"/>
                  <c:pt idx="0">
                    <c:v>2.44</c:v>
                  </c:pt>
                  <c:pt idx="1">
                    <c:v>2.65</c:v>
                  </c:pt>
                  <c:pt idx="2">
                    <c:v>4.32</c:v>
                  </c:pt>
                </c:numCache>
              </c:numRef>
            </c:plus>
            <c:minus>
              <c:numRef>
                <c:f>Sheet1!$C$7:$C$9</c:f>
                <c:numCache>
                  <c:formatCode>General</c:formatCode>
                  <c:ptCount val="3"/>
                  <c:pt idx="0">
                    <c:v>2.44</c:v>
                  </c:pt>
                  <c:pt idx="1">
                    <c:v>2.65</c:v>
                  </c:pt>
                  <c:pt idx="2">
                    <c:v>4.32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Tedavi olmamasına karşı prednizon</c:v>
                </c:pt>
                <c:pt idx="1">
                  <c:v>MMF’ye karşı prednizon</c:v>
                </c:pt>
                <c:pt idx="2">
                  <c:v>MMF veya AZA’ya karşı prednizon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-1.3</c:v>
                </c:pt>
                <c:pt idx="1">
                  <c:v>-10.1</c:v>
                </c:pt>
                <c:pt idx="2">
                  <c:v>-9.4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CC-4A7A-ABF3-E2CD2B3F9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4562360"/>
        <c:axId val="384562752"/>
      </c:barChart>
      <c:catAx>
        <c:axId val="384562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4562752"/>
        <c:crosses val="autoZero"/>
        <c:auto val="1"/>
        <c:lblAlgn val="ctr"/>
        <c:lblOffset val="100"/>
        <c:noMultiLvlLbl val="0"/>
      </c:catAx>
      <c:valAx>
        <c:axId val="384562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8456236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rgbClr val="7899AC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8E-4F63-A3E0-7A4F34300E44}"/>
              </c:ext>
            </c:extLst>
          </c:dPt>
          <c:dPt>
            <c:idx val="1"/>
            <c:bubble3D val="0"/>
            <c:spPr>
              <a:solidFill>
                <a:srgbClr val="F474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8E-4F63-A3E0-7A4F34300E44}"/>
              </c:ext>
            </c:extLst>
          </c:dPt>
          <c:dPt>
            <c:idx val="2"/>
            <c:bubble3D val="0"/>
            <c:spPr>
              <a:solidFill>
                <a:srgbClr val="7899A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8E-4F63-A3E0-7A4F34300E44}"/>
              </c:ext>
            </c:extLst>
          </c:dPt>
          <c:dPt>
            <c:idx val="3"/>
            <c:bubble3D val="0"/>
            <c:spPr>
              <a:solidFill>
                <a:srgbClr val="F474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8E-4F63-A3E0-7A4F34300E44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58E-4F63-A3E0-7A4F34300E44}"/>
              </c:ext>
            </c:extLst>
          </c:dPt>
          <c:dLbls>
            <c:dLbl>
              <c:idx val="0"/>
              <c:layout>
                <c:manualLayout>
                  <c:x val="-0.17375589633923094"/>
                  <c:y val="-9.74992010479000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32323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E18E40E-4F04-4682-B903-9B3329F1870E}" type="VALUE">
                      <a:rPr lang="en-US" sz="2000" b="1" smtClean="0">
                        <a:solidFill>
                          <a:srgbClr val="323232"/>
                        </a:solidFill>
                      </a:rPr>
                      <a:pPr>
                        <a:defRPr sz="2000" b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sz="2000" b="1">
                        <a:solidFill>
                          <a:srgbClr val="323232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32323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8E-4F63-A3E0-7A4F34300E44}"/>
                </c:ext>
              </c:extLst>
            </c:dLbl>
            <c:dLbl>
              <c:idx val="1"/>
              <c:layout>
                <c:manualLayout>
                  <c:x val="-1.5455453833983534E-3"/>
                  <c:y val="-0.26623202470463575"/>
                </c:manualLayout>
              </c:layout>
              <c:tx>
                <c:rich>
                  <a:bodyPr/>
                  <a:lstStyle/>
                  <a:p>
                    <a:fld id="{1C5362FF-4FAC-480C-9B0A-96208ED9A431}" type="VALUE">
                      <a:rPr lang="en-US" sz="1800" smtClean="0">
                        <a:solidFill>
                          <a:srgbClr val="323232"/>
                        </a:solidFill>
                      </a:rPr>
                      <a:pPr/>
                      <a:t>[VALUE]</a:t>
                    </a:fld>
                    <a:r>
                      <a:rPr lang="en-US" sz="1800" dirty="0">
                        <a:solidFill>
                          <a:srgbClr val="323232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8E-4F63-A3E0-7A4F34300E44}"/>
                </c:ext>
              </c:extLst>
            </c:dLbl>
            <c:dLbl>
              <c:idx val="2"/>
              <c:layout>
                <c:manualLayout>
                  <c:x val="0.19820207745820201"/>
                  <c:y val="-8.4340719151546673E-2"/>
                </c:manualLayout>
              </c:layout>
              <c:tx>
                <c:rich>
                  <a:bodyPr/>
                  <a:lstStyle/>
                  <a:p>
                    <a:fld id="{335ACB67-3A3F-4520-89F8-3509460D1CE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8E-4F63-A3E0-7A4F34300E44}"/>
                </c:ext>
              </c:extLst>
            </c:dLbl>
            <c:dLbl>
              <c:idx val="3"/>
              <c:layout>
                <c:manualLayout>
                  <c:x val="0.15586973801705412"/>
                  <c:y val="0.12896146143551748"/>
                </c:manualLayout>
              </c:layout>
              <c:tx>
                <c:rich>
                  <a:bodyPr/>
                  <a:lstStyle/>
                  <a:p>
                    <a:fld id="{80DAC5A2-A6CF-4C5E-9259-620A8229E30A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58E-4F63-A3E0-7A4F34300E44}"/>
                </c:ext>
              </c:extLst>
            </c:dLbl>
            <c:dLbl>
              <c:idx val="4"/>
              <c:layout>
                <c:manualLayout>
                  <c:x val="-0.10489367595151818"/>
                  <c:y val="0.11344398613316647"/>
                </c:manualLayout>
              </c:layout>
              <c:tx>
                <c:rich>
                  <a:bodyPr/>
                  <a:lstStyle/>
                  <a:p>
                    <a:fld id="{225725ED-C7D2-4041-89D2-A20A2E980F5B}" type="VALUE">
                      <a:rPr lang="en-US" smtClean="0"/>
                      <a:pPr/>
                      <a:t>[VALUE]</a:t>
                    </a:fld>
                    <a:r>
                      <a:rPr lang="en-US"/>
                      <a:t>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58E-4F63-A3E0-7A4F34300E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HP</c:v>
                </c:pt>
                <c:pt idx="1">
                  <c:v>Otoimmün</c:v>
                </c:pt>
                <c:pt idx="2">
                  <c:v>İNSİP</c:v>
                </c:pt>
                <c:pt idx="3">
                  <c:v>Sınıflandırılamaz</c:v>
                </c:pt>
                <c:pt idx="4">
                  <c:v>Diğer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26.1</c:v>
                </c:pt>
                <c:pt idx="1">
                  <c:v>25.6</c:v>
                </c:pt>
                <c:pt idx="2">
                  <c:v>18.899999999999999</c:v>
                </c:pt>
                <c:pt idx="3">
                  <c:v>17.2</c:v>
                </c:pt>
                <c:pt idx="4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8E-4F63-A3E0-7A4F34300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349999147909171"/>
          <c:y val="9.3152442745721417E-2"/>
          <c:w val="0.76449852831741272"/>
          <c:h val="0.56312362791043324"/>
        </c:manualLayout>
      </c:layout>
      <c:bubbleChart>
        <c:varyColors val="0"/>
        <c:ser>
          <c:idx val="0"/>
          <c:order val="0"/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7EB-4E2E-AD45-04858D61591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7EB-4E2E-AD45-04858D61591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7EB-4E2E-AD45-04858D61591C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CVd!$M$2:$M$11</c:f>
                <c:numCache>
                  <c:formatCode>General</c:formatCode>
                  <c:ptCount val="10"/>
                  <c:pt idx="0">
                    <c:v>41.540000000000006</c:v>
                  </c:pt>
                  <c:pt idx="1">
                    <c:v>81.69</c:v>
                  </c:pt>
                  <c:pt idx="2">
                    <c:v>82.899999999999991</c:v>
                  </c:pt>
                  <c:pt idx="3">
                    <c:v>95.559999999999974</c:v>
                  </c:pt>
                  <c:pt idx="4">
                    <c:v>99.77</c:v>
                  </c:pt>
                  <c:pt idx="5">
                    <c:v>119.57</c:v>
                  </c:pt>
                </c:numCache>
              </c:numRef>
            </c:plus>
            <c:minus>
              <c:numRef>
                <c:f>CVd!$L$2:$L$11</c:f>
                <c:numCache>
                  <c:formatCode>General</c:formatCode>
                  <c:ptCount val="10"/>
                  <c:pt idx="0">
                    <c:v>41.539999999999992</c:v>
                  </c:pt>
                  <c:pt idx="1">
                    <c:v>81.69</c:v>
                  </c:pt>
                  <c:pt idx="2">
                    <c:v>82.91</c:v>
                  </c:pt>
                  <c:pt idx="3">
                    <c:v>95.570000000000022</c:v>
                  </c:pt>
                  <c:pt idx="4">
                    <c:v>99.759999999999991</c:v>
                  </c:pt>
                  <c:pt idx="5">
                    <c:v>119.56</c:v>
                  </c:pt>
                </c:numCache>
              </c:numRef>
            </c:minus>
            <c:spPr>
              <a:ln w="15875">
                <a:solidFill>
                  <a:sysClr val="windowText" lastClr="000000"/>
                </a:solidFill>
              </a:ln>
            </c:spPr>
          </c:errBars>
          <c:xVal>
            <c:numRef>
              <c:f>CVd!$I$2:$I$7</c:f>
              <c:numCache>
                <c:formatCode>General</c:formatCode>
                <c:ptCount val="6"/>
                <c:pt idx="0">
                  <c:v>106.96</c:v>
                </c:pt>
                <c:pt idx="1">
                  <c:v>73.12</c:v>
                </c:pt>
                <c:pt idx="2">
                  <c:v>104.02</c:v>
                </c:pt>
                <c:pt idx="3">
                  <c:v>141.61000000000001</c:v>
                </c:pt>
                <c:pt idx="4">
                  <c:v>68.33</c:v>
                </c:pt>
                <c:pt idx="5">
                  <c:v>197.13</c:v>
                </c:pt>
              </c:numCache>
            </c:numRef>
          </c:xVal>
          <c:yVal>
            <c:numRef>
              <c:f>CVd!$J$2:$J$7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yVal>
          <c:bubbleSize>
            <c:numRef>
              <c:f>CVd!$K$2:$K$7</c:f>
              <c:numCache>
                <c:formatCode>General</c:formatCode>
                <c:ptCount val="6"/>
                <c:pt idx="0">
                  <c:v>663</c:v>
                </c:pt>
                <c:pt idx="1">
                  <c:v>173</c:v>
                </c:pt>
                <c:pt idx="2">
                  <c:v>170</c:v>
                </c:pt>
                <c:pt idx="3">
                  <c:v>125</c:v>
                </c:pt>
                <c:pt idx="4">
                  <c:v>114</c:v>
                </c:pt>
                <c:pt idx="5">
                  <c:v>81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37EB-4E2E-AD45-04858D615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20"/>
        <c:showNegBubbles val="0"/>
        <c:axId val="384561576"/>
        <c:axId val="300562720"/>
      </c:bubbleChart>
      <c:valAx>
        <c:axId val="384561576"/>
        <c:scaling>
          <c:orientation val="minMax"/>
          <c:max val="500"/>
          <c:min val="-200"/>
        </c:scaling>
        <c:delete val="0"/>
        <c:axPos val="b"/>
        <c:numFmt formatCode="General" sourceLinked="0"/>
        <c:majorTickMark val="out"/>
        <c:minorTickMark val="none"/>
        <c:tickLblPos val="high"/>
        <c:spPr>
          <a:ln w="12700">
            <a:solidFill>
              <a:sysClr val="windowText" lastClr="000000"/>
            </a:solidFill>
          </a:ln>
        </c:spPr>
        <c:crossAx val="300562720"/>
        <c:crosses val="max"/>
        <c:crossBetween val="midCat"/>
        <c:majorUnit val="100"/>
        <c:minorUnit val="50"/>
      </c:valAx>
      <c:valAx>
        <c:axId val="300562720"/>
        <c:scaling>
          <c:orientation val="maxMin"/>
          <c:min val="0.5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2700">
            <a:solidFill>
              <a:sysClr val="windowText" lastClr="000000"/>
            </a:solidFill>
          </a:ln>
        </c:spPr>
        <c:crossAx val="384561576"/>
        <c:crossesAt val="0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solidFill>
            <a:srgbClr val="32323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7FCBE-CEBE-43BE-9DEE-0412D88B25F9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9D437-ADEB-45B0-A6C2-466D17F6DE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120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944" y="1122363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7944" y="3602038"/>
            <a:ext cx="9144000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20AB4-620A-4B41-9D9B-B912601FFC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2253" y="6053035"/>
            <a:ext cx="1443990" cy="590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58AF76-F97D-546E-AF3F-1A6C66474F38}"/>
              </a:ext>
            </a:extLst>
          </p:cNvPr>
          <p:cNvSpPr txBox="1"/>
          <p:nvPr userDrawn="1"/>
        </p:nvSpPr>
        <p:spPr>
          <a:xfrm rot="16200000">
            <a:off x="11205939" y="5775683"/>
            <a:ext cx="17105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PC-TR-104645</a:t>
            </a:r>
          </a:p>
        </p:txBody>
      </p:sp>
    </p:spTree>
    <p:extLst>
      <p:ext uri="{BB962C8B-B14F-4D97-AF65-F5344CB8AC3E}">
        <p14:creationId xmlns:p14="http://schemas.microsoft.com/office/powerpoint/2010/main" val="1400240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04B26-F164-6C47-A0AA-ABC46E7F996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4AAE-0A20-0549-95D0-5B77052E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7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04B26-F164-6C47-A0AA-ABC46E7F996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4AAE-0A20-0549-95D0-5B77052E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04B26-F164-6C47-A0AA-ABC46E7F996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4AAE-0A20-0549-95D0-5B77052E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9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980" y="2151264"/>
            <a:ext cx="10515600" cy="3604902"/>
          </a:xfrm>
        </p:spPr>
        <p:txBody>
          <a:bodyPr lIns="0" tIns="0" rIns="0" bIns="0"/>
          <a:lstStyle>
            <a:lvl1pPr>
              <a:spcBef>
                <a:spcPts val="600"/>
              </a:spcBef>
              <a:defRPr sz="1500">
                <a:solidFill>
                  <a:srgbClr val="323232"/>
                </a:solidFill>
              </a:defRPr>
            </a:lvl1pPr>
            <a:lvl2pPr>
              <a:spcBef>
                <a:spcPts val="600"/>
              </a:spcBef>
              <a:defRPr sz="1500">
                <a:solidFill>
                  <a:srgbClr val="323232"/>
                </a:solidFill>
              </a:defRPr>
            </a:lvl2pPr>
            <a:lvl3pPr>
              <a:spcBef>
                <a:spcPts val="600"/>
              </a:spcBef>
              <a:defRPr sz="1500">
                <a:solidFill>
                  <a:srgbClr val="323232"/>
                </a:solidFill>
              </a:defRPr>
            </a:lvl3pPr>
            <a:lvl4pPr>
              <a:spcBef>
                <a:spcPts val="600"/>
              </a:spcBef>
              <a:defRPr sz="1500">
                <a:solidFill>
                  <a:srgbClr val="323232"/>
                </a:solidFill>
              </a:defRPr>
            </a:lvl4pPr>
            <a:lvl5pPr>
              <a:spcBef>
                <a:spcPts val="600"/>
              </a:spcBef>
              <a:defRPr sz="1500">
                <a:solidFill>
                  <a:srgbClr val="3232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31980" y="728249"/>
            <a:ext cx="10515600" cy="825274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 err="1"/>
              <a:t>iuiuiuriwy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31980" y="1738949"/>
            <a:ext cx="10515600" cy="50785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b="1" baseline="0">
                <a:solidFill>
                  <a:srgbClr val="001E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12DE5F-AF3E-9094-E371-4F92BC0C56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760273"/>
            <a:ext cx="10515600" cy="413589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None/>
              <a:defRPr sz="900">
                <a:solidFill>
                  <a:srgbClr val="323232"/>
                </a:solidFill>
              </a:defRPr>
            </a:lvl1pPr>
            <a:lvl2pPr>
              <a:spcBef>
                <a:spcPts val="600"/>
              </a:spcBef>
              <a:defRPr sz="1500">
                <a:solidFill>
                  <a:srgbClr val="323232"/>
                </a:solidFill>
              </a:defRPr>
            </a:lvl2pPr>
            <a:lvl3pPr>
              <a:spcBef>
                <a:spcPts val="600"/>
              </a:spcBef>
              <a:defRPr sz="1500">
                <a:solidFill>
                  <a:srgbClr val="323232"/>
                </a:solidFill>
              </a:defRPr>
            </a:lvl3pPr>
            <a:lvl4pPr>
              <a:spcBef>
                <a:spcPts val="600"/>
              </a:spcBef>
              <a:defRPr sz="1500">
                <a:solidFill>
                  <a:srgbClr val="323232"/>
                </a:solidFill>
              </a:defRPr>
            </a:lvl4pPr>
            <a:lvl5pPr>
              <a:spcBef>
                <a:spcPts val="600"/>
              </a:spcBef>
              <a:defRPr sz="1500">
                <a:solidFill>
                  <a:srgbClr val="323232"/>
                </a:solidFill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684921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079" y="1105580"/>
            <a:ext cx="7365093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34079" y="3985305"/>
            <a:ext cx="7365093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1E5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F78AA-E96A-EB4E-AD4C-EE37DD554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2253" y="6053035"/>
            <a:ext cx="1443990" cy="590550"/>
          </a:xfrm>
          <a:prstGeom prst="rect">
            <a:avLst/>
          </a:prstGeom>
        </p:spPr>
      </p:pic>
      <p:pic>
        <p:nvPicPr>
          <p:cNvPr id="9" name="Picture 8" descr="A picture containing person, indoor, holding, looking&#10;&#10;Description automatically generated">
            <a:extLst>
              <a:ext uri="{FF2B5EF4-FFF2-40B4-BE49-F238E27FC236}">
                <a16:creationId xmlns:a16="http://schemas.microsoft.com/office/drawing/2014/main" id="{C72781B0-5CA7-4841-B1AE-9E6987FF31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0" y="0"/>
            <a:ext cx="12182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D741B-5775-A543-92E0-35D2E34CE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079" y="1105580"/>
            <a:ext cx="7365093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34079" y="3985305"/>
            <a:ext cx="7365093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1E5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F78AA-E96A-EB4E-AD4C-EE37DD5541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2253" y="6053035"/>
            <a:ext cx="144399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5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AD741B-5775-A543-92E0-35D2E34CE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F78AA-E96A-EB4E-AD4C-EE37DD5541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2253" y="6053035"/>
            <a:ext cx="1443990" cy="5905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34079" y="1105580"/>
            <a:ext cx="7365093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34079" y="3985305"/>
            <a:ext cx="7365093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1E5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965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B9113-2227-0F4F-A768-F18DC019E3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2253" y="6053035"/>
            <a:ext cx="1443990" cy="59055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34314" y="2766218"/>
            <a:ext cx="10515600" cy="1325563"/>
          </a:xfrm>
        </p:spPr>
        <p:txBody>
          <a:bodyPr anchor="b"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4173426"/>
            <a:ext cx="10761663" cy="1182687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62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1E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1E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04B26-F164-6C47-A0AA-ABC46E7F996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4AAE-0A20-0549-95D0-5B77052E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04B26-F164-6C47-A0AA-ABC46E7F996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4AAE-0A20-0549-95D0-5B77052E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8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04B26-F164-6C47-A0AA-ABC46E7F996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4AAE-0A20-0549-95D0-5B77052E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4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C224AAE-0A20-0549-95D0-5B77052E34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20AB4-620A-4B41-9D9B-B912601FFC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62253" y="6053035"/>
            <a:ext cx="1443990" cy="59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7491C-9732-28BA-51F3-13AC381FF75C}"/>
              </a:ext>
            </a:extLst>
          </p:cNvPr>
          <p:cNvSpPr txBox="1"/>
          <p:nvPr userDrawn="1"/>
        </p:nvSpPr>
        <p:spPr>
          <a:xfrm rot="16200000">
            <a:off x="11205939" y="5775683"/>
            <a:ext cx="17105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PC-TR-104645</a:t>
            </a:r>
          </a:p>
        </p:txBody>
      </p:sp>
    </p:spTree>
    <p:extLst>
      <p:ext uri="{BB962C8B-B14F-4D97-AF65-F5344CB8AC3E}">
        <p14:creationId xmlns:p14="http://schemas.microsoft.com/office/powerpoint/2010/main" val="4143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1E55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2650F"/>
        </a:buClr>
        <a:buFont typeface="Arial"/>
        <a:buChar char="•"/>
        <a:defRPr sz="20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50F"/>
        </a:buClr>
        <a:buFont typeface="LucidaGrande" charset="0"/>
        <a:buChar char="-"/>
        <a:defRPr sz="18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50F"/>
        </a:buClr>
        <a:buFont typeface="Arial"/>
        <a:buChar char="•"/>
        <a:defRPr sz="16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50F"/>
        </a:buClr>
        <a:buFont typeface="LucidaGrande" charset="0"/>
        <a:buChar char="-"/>
        <a:defRPr sz="14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50F"/>
        </a:buClr>
        <a:buFont typeface="Arial"/>
        <a:buChar char="•"/>
        <a:defRPr sz="14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990" y="1122363"/>
            <a:ext cx="9144000" cy="2387600"/>
          </a:xfrm>
        </p:spPr>
        <p:txBody>
          <a:bodyPr lIns="0" rIns="0"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Hipersensitivite pnömonisi (HP)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23706" y="3602038"/>
            <a:ext cx="9144000" cy="1655762"/>
          </a:xfrm>
        </p:spPr>
        <p:txBody>
          <a:bodyPr lIns="0" rIns="0"/>
          <a:lstStyle/>
          <a:p>
            <a:pPr marL="0" indent="0">
              <a:buNone/>
            </a:pPr>
            <a:br>
              <a:rPr lang="tr-TR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7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42ECD02-9141-171A-4CC2-E7B9456AA2ED}"/>
              </a:ext>
            </a:extLst>
          </p:cNvPr>
          <p:cNvGrpSpPr/>
          <p:nvPr/>
        </p:nvGrpSpPr>
        <p:grpSpPr>
          <a:xfrm>
            <a:off x="911225" y="1998274"/>
            <a:ext cx="10310281" cy="982639"/>
            <a:chOff x="970494" y="1998274"/>
            <a:chExt cx="10310281" cy="9826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3ADD3F-1C69-A5E8-3FDE-50FD372F0F7E}"/>
                </a:ext>
              </a:extLst>
            </p:cNvPr>
            <p:cNvSpPr/>
            <p:nvPr/>
          </p:nvSpPr>
          <p:spPr>
            <a:xfrm>
              <a:off x="970494" y="1998274"/>
              <a:ext cx="10310281" cy="982639"/>
            </a:xfrm>
            <a:prstGeom prst="roundRect">
              <a:avLst>
                <a:gd name="adj" fmla="val 624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" name="Picture 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7A841CD-5200-3101-77F9-CAFECC9D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922" y="2089688"/>
              <a:ext cx="774690" cy="774690"/>
            </a:xfrm>
            <a:prstGeom prst="rect">
              <a:avLst/>
            </a:prstGeom>
          </p:spPr>
        </p:pic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29E0F371-3AA8-F522-F263-AFA62A5260DC}"/>
                </a:ext>
              </a:extLst>
            </p:cNvPr>
            <p:cNvSpPr txBox="1">
              <a:spLocks/>
            </p:cNvSpPr>
            <p:nvPr/>
          </p:nvSpPr>
          <p:spPr>
            <a:xfrm>
              <a:off x="2286875" y="2081647"/>
              <a:ext cx="7868208" cy="8158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2650F"/>
                </a:buClr>
                <a:buFont typeface="Arial"/>
                <a:buNone/>
                <a:defRPr sz="2000" b="1" kern="1200" baseline="0">
                  <a:solidFill>
                    <a:srgbClr val="001E55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8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6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09475">
                <a:lnSpc>
                  <a:spcPct val="95000"/>
                </a:lnSpc>
                <a:spcBef>
                  <a:spcPts val="800"/>
                </a:spcBef>
                <a:buClrTx/>
                <a:defRPr/>
              </a:pPr>
              <a:r>
                <a:rPr lang="tr-TR" b="0"/>
                <a:t>Yapılandırılmış bir anket kullanarak ayrıntılı öykü alma</a:t>
              </a:r>
              <a:r>
                <a:rPr lang="tr-TR" b="0" baseline="30000"/>
                <a:t>1,2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B6C08-C796-49FA-6CF2-300A790FC205}"/>
              </a:ext>
            </a:extLst>
          </p:cNvPr>
          <p:cNvGrpSpPr/>
          <p:nvPr/>
        </p:nvGrpSpPr>
        <p:grpSpPr>
          <a:xfrm>
            <a:off x="911225" y="3135853"/>
            <a:ext cx="10310281" cy="982639"/>
            <a:chOff x="970494" y="3285207"/>
            <a:chExt cx="10310281" cy="9826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66AB1AC-BC14-02F8-21FA-5F2AB05C8004}"/>
                </a:ext>
              </a:extLst>
            </p:cNvPr>
            <p:cNvSpPr/>
            <p:nvPr/>
          </p:nvSpPr>
          <p:spPr>
            <a:xfrm>
              <a:off x="970494" y="3285207"/>
              <a:ext cx="10310281" cy="982639"/>
            </a:xfrm>
            <a:prstGeom prst="roundRect">
              <a:avLst>
                <a:gd name="adj" fmla="val 624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40BE3D57-B9ED-18BA-22DD-465E2BC9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749" y="3440008"/>
              <a:ext cx="673036" cy="673036"/>
            </a:xfrm>
            <a:prstGeom prst="rect">
              <a:avLst/>
            </a:prstGeom>
          </p:spPr>
        </p:pic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46F5F94E-9759-88AF-A52E-B7BABC0A53B3}"/>
                </a:ext>
              </a:extLst>
            </p:cNvPr>
            <p:cNvSpPr txBox="1">
              <a:spLocks/>
            </p:cNvSpPr>
            <p:nvPr/>
          </p:nvSpPr>
          <p:spPr>
            <a:xfrm>
              <a:off x="2286875" y="3368580"/>
              <a:ext cx="7868208" cy="8158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2650F"/>
                </a:buClr>
                <a:buFont typeface="Arial"/>
                <a:buNone/>
                <a:defRPr sz="2000" b="1" kern="1200" baseline="0">
                  <a:solidFill>
                    <a:srgbClr val="001E55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8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6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09475">
                <a:lnSpc>
                  <a:spcPct val="95000"/>
                </a:lnSpc>
                <a:spcBef>
                  <a:spcPts val="800"/>
                </a:spcBef>
                <a:buClrTx/>
                <a:defRPr/>
              </a:pPr>
              <a:r>
                <a:rPr lang="tr-TR" b="0" dirty="0"/>
                <a:t>Spesifik antijenlere karşı serum </a:t>
              </a:r>
              <a:r>
                <a:rPr lang="tr-TR" b="0" dirty="0" err="1"/>
                <a:t>immünoglobulin</a:t>
              </a:r>
              <a:r>
                <a:rPr lang="tr-TR" b="0" dirty="0"/>
                <a:t> (</a:t>
              </a:r>
              <a:r>
                <a:rPr lang="tr-TR" b="0" dirty="0" err="1"/>
                <a:t>IgG</a:t>
              </a:r>
              <a:r>
                <a:rPr lang="tr-TR" b="0" dirty="0"/>
                <a:t>) testi</a:t>
              </a:r>
              <a:r>
                <a:rPr lang="tr-TR" b="0" baseline="30000" dirty="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DEA5F5-6452-4277-2ACA-4B8A0160386F}"/>
              </a:ext>
            </a:extLst>
          </p:cNvPr>
          <p:cNvGrpSpPr/>
          <p:nvPr/>
        </p:nvGrpSpPr>
        <p:grpSpPr>
          <a:xfrm>
            <a:off x="911225" y="4273432"/>
            <a:ext cx="10310281" cy="982639"/>
            <a:chOff x="970494" y="4377407"/>
            <a:chExt cx="10310281" cy="9826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62295F-7793-13C2-BCC0-0105A11CB3A1}"/>
                </a:ext>
              </a:extLst>
            </p:cNvPr>
            <p:cNvSpPr/>
            <p:nvPr/>
          </p:nvSpPr>
          <p:spPr>
            <a:xfrm>
              <a:off x="970494" y="4377407"/>
              <a:ext cx="10310281" cy="982639"/>
            </a:xfrm>
            <a:prstGeom prst="roundRect">
              <a:avLst>
                <a:gd name="adj" fmla="val 624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263109C9-9309-C7F3-4E96-58EBF196C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922" y="4472914"/>
              <a:ext cx="774690" cy="774690"/>
            </a:xfrm>
            <a:prstGeom prst="rect">
              <a:avLst/>
            </a:prstGeom>
          </p:spPr>
        </p:pic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F2D9D3F1-E83C-A378-6925-DB268365543D}"/>
                </a:ext>
              </a:extLst>
            </p:cNvPr>
            <p:cNvSpPr txBox="1">
              <a:spLocks/>
            </p:cNvSpPr>
            <p:nvPr/>
          </p:nvSpPr>
          <p:spPr>
            <a:xfrm>
              <a:off x="2286875" y="4460780"/>
              <a:ext cx="7868208" cy="8158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2650F"/>
                </a:buClr>
                <a:buFont typeface="Arial"/>
                <a:buNone/>
                <a:defRPr sz="2000" b="1" kern="1200" baseline="0">
                  <a:solidFill>
                    <a:srgbClr val="001E55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8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6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09475">
                <a:lnSpc>
                  <a:spcPct val="95000"/>
                </a:lnSpc>
                <a:spcBef>
                  <a:spcPts val="800"/>
                </a:spcBef>
                <a:buClrTx/>
                <a:defRPr/>
              </a:pPr>
              <a:r>
                <a:rPr lang="tr-TR" b="0"/>
                <a:t>Spesifik antijenlere karşı inhalasyon testi</a:t>
              </a:r>
              <a:r>
                <a:rPr lang="tr-TR" b="0" baseline="30000"/>
                <a:t>3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9A6248-4E6A-1433-2247-891E8B78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Değerlendirme araçları, potansiyel maruziyetleri belirlemek için kullanılabilir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734AF8-2766-04AB-A343-0DF18ECE007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637612"/>
            <a:ext cx="10515600" cy="413589"/>
          </a:xfrm>
        </p:spPr>
        <p:txBody>
          <a:bodyPr/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İmmünoglobin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Barnes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H ve ark.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2020;157:1506-1512.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Johannson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Thorac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2020;17:1501-1509.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2020;202:e36–e69.</a:t>
            </a:r>
          </a:p>
        </p:txBody>
      </p:sp>
    </p:spTree>
    <p:extLst>
      <p:ext uri="{BB962C8B-B14F-4D97-AF65-F5344CB8AC3E}">
        <p14:creationId xmlns:p14="http://schemas.microsoft.com/office/powerpoint/2010/main" val="463286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B91790-6C5B-E22A-82A3-5AB779460FB4}"/>
              </a:ext>
            </a:extLst>
          </p:cNvPr>
          <p:cNvCxnSpPr>
            <a:cxnSpLocks/>
          </p:cNvCxnSpPr>
          <p:nvPr/>
        </p:nvCxnSpPr>
        <p:spPr>
          <a:xfrm flipH="1" flipV="1">
            <a:off x="6695246" y="4273076"/>
            <a:ext cx="583980" cy="381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04B06E-3474-0E6B-0825-6A5A931B072F}"/>
              </a:ext>
            </a:extLst>
          </p:cNvPr>
          <p:cNvCxnSpPr>
            <a:cxnSpLocks/>
          </p:cNvCxnSpPr>
          <p:nvPr/>
        </p:nvCxnSpPr>
        <p:spPr>
          <a:xfrm flipH="1">
            <a:off x="6767047" y="3174874"/>
            <a:ext cx="512179" cy="353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46D6A5-9A63-AD6A-3B47-7F0EBCE1C2F1}"/>
              </a:ext>
            </a:extLst>
          </p:cNvPr>
          <p:cNvCxnSpPr/>
          <p:nvPr/>
        </p:nvCxnSpPr>
        <p:spPr>
          <a:xfrm>
            <a:off x="4860737" y="3188473"/>
            <a:ext cx="569702" cy="33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CCB478-77AA-FF98-5E00-60171D5A1249}"/>
              </a:ext>
            </a:extLst>
          </p:cNvPr>
          <p:cNvCxnSpPr>
            <a:cxnSpLocks/>
          </p:cNvCxnSpPr>
          <p:nvPr/>
        </p:nvCxnSpPr>
        <p:spPr>
          <a:xfrm flipV="1">
            <a:off x="5022426" y="4273076"/>
            <a:ext cx="424487" cy="381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CCBB78D-ED8C-1EF0-D427-3F0B0FF53B5B}"/>
              </a:ext>
            </a:extLst>
          </p:cNvPr>
          <p:cNvSpPr/>
          <p:nvPr/>
        </p:nvSpPr>
        <p:spPr>
          <a:xfrm>
            <a:off x="5089446" y="2833575"/>
            <a:ext cx="2015131" cy="2015131"/>
          </a:xfrm>
          <a:prstGeom prst="ellipse">
            <a:avLst/>
          </a:prstGeom>
          <a:solidFill>
            <a:srgbClr val="FDC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D2EE27-7D64-7AF5-41A9-9305A12B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tr-TR"/>
              <a:t>HP belirtileri gösteren bazı hastalarda, kapsamlı bir değerlendirmeye rağmen tetikleyici antijeni tanımlamak mümkün değildir</a:t>
            </a:r>
            <a:r>
              <a:rPr lang="tr-TR" baseline="30000"/>
              <a:t>1,2</a:t>
            </a:r>
            <a:r>
              <a:rPr lang="tr-TR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13C7F-803A-2210-A50A-F1441F2349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2020;202:e36–e69.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2021;160:595-615.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55E77C-E53E-3ECF-0787-32E5E15B0BF5}"/>
              </a:ext>
            </a:extLst>
          </p:cNvPr>
          <p:cNvSpPr/>
          <p:nvPr/>
        </p:nvSpPr>
        <p:spPr>
          <a:xfrm>
            <a:off x="7139579" y="1867869"/>
            <a:ext cx="1812467" cy="18124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A287E5-3769-BFA0-C35C-10A0F023EE48}"/>
              </a:ext>
            </a:extLst>
          </p:cNvPr>
          <p:cNvSpPr/>
          <p:nvPr/>
        </p:nvSpPr>
        <p:spPr>
          <a:xfrm>
            <a:off x="3239955" y="1867869"/>
            <a:ext cx="1812467" cy="18124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E47940-C6ED-9495-C5CA-FF5CB1B7B5DD}"/>
              </a:ext>
            </a:extLst>
          </p:cNvPr>
          <p:cNvSpPr/>
          <p:nvPr/>
        </p:nvSpPr>
        <p:spPr>
          <a:xfrm>
            <a:off x="7139579" y="4004251"/>
            <a:ext cx="1812467" cy="18124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00707B-4141-EBEA-F55C-B794D0C28D34}"/>
              </a:ext>
            </a:extLst>
          </p:cNvPr>
          <p:cNvSpPr/>
          <p:nvPr/>
        </p:nvSpPr>
        <p:spPr>
          <a:xfrm>
            <a:off x="3239955" y="4004251"/>
            <a:ext cx="1812467" cy="18124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65447D-5084-7EBC-C593-297C58179CFC}"/>
              </a:ext>
            </a:extLst>
          </p:cNvPr>
          <p:cNvGrpSpPr/>
          <p:nvPr/>
        </p:nvGrpSpPr>
        <p:grpSpPr>
          <a:xfrm>
            <a:off x="5311612" y="3055741"/>
            <a:ext cx="1570798" cy="1570798"/>
            <a:chOff x="5287302" y="2778748"/>
            <a:chExt cx="1618555" cy="16185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9EF692C-5AFB-86BB-ABD2-3B54F1A13934}"/>
                </a:ext>
              </a:extLst>
            </p:cNvPr>
            <p:cNvSpPr/>
            <p:nvPr/>
          </p:nvSpPr>
          <p:spPr>
            <a:xfrm>
              <a:off x="5287302" y="2778748"/>
              <a:ext cx="1618555" cy="16185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72BF3C-0D5D-A08F-342E-F2DCC47116A5}"/>
                </a:ext>
              </a:extLst>
            </p:cNvPr>
            <p:cNvSpPr txBox="1"/>
            <p:nvPr/>
          </p:nvSpPr>
          <p:spPr>
            <a:xfrm>
              <a:off x="5287302" y="3389509"/>
              <a:ext cx="1618555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Maruziyet</a:t>
              </a: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4388B0FC-E371-1F77-8894-8E480B5E33CA}"/>
              </a:ext>
            </a:extLst>
          </p:cNvPr>
          <p:cNvSpPr txBox="1">
            <a:spLocks/>
          </p:cNvSpPr>
          <p:nvPr/>
        </p:nvSpPr>
        <p:spPr>
          <a:xfrm>
            <a:off x="7654455" y="4619117"/>
            <a:ext cx="782712" cy="8009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1E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tr-TR" sz="8000"/>
              <a:t>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C4F401-5B8B-8140-A4BB-041DE28F1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4455" y="2149228"/>
            <a:ext cx="863666" cy="12225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9913EE3-4114-34A5-4058-19321589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2981" y="2187530"/>
            <a:ext cx="1055828" cy="11601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E625E3E-546D-84C8-2E47-73C7A8D70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5052" y="4448048"/>
            <a:ext cx="1095120" cy="9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22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26679B-7644-2930-701D-86A6EB9B41EE}"/>
              </a:ext>
            </a:extLst>
          </p:cNvPr>
          <p:cNvSpPr/>
          <p:nvPr/>
        </p:nvSpPr>
        <p:spPr>
          <a:xfrm>
            <a:off x="920174" y="1952625"/>
            <a:ext cx="10360601" cy="3635375"/>
          </a:xfrm>
          <a:prstGeom prst="roundRect">
            <a:avLst>
              <a:gd name="adj" fmla="val 230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solidFill>
                <a:srgbClr val="F474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74ADD6-BE4B-7BB4-DEEF-62667773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dirty="0"/>
              <a:t>BAL </a:t>
            </a:r>
            <a:r>
              <a:rPr lang="tr-TR" dirty="0" err="1"/>
              <a:t>lenfositozu</a:t>
            </a:r>
            <a:r>
              <a:rPr lang="tr-TR" dirty="0"/>
              <a:t>, </a:t>
            </a:r>
            <a:r>
              <a:rPr lang="tr-TR" dirty="0" err="1"/>
              <a:t>HP'yi</a:t>
            </a:r>
            <a:r>
              <a:rPr lang="tr-TR" dirty="0"/>
              <a:t> diğer İAH türlerinden ayırt etmeye ve enfeksiyonu dışlamaya yardımcı olabilir</a:t>
            </a:r>
            <a:r>
              <a:rPr lang="tr-TR" baseline="30000" dirty="0"/>
              <a:t>1,2</a:t>
            </a:r>
            <a:r>
              <a:rPr lang="tr-TR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8C1816-BE3C-8549-DCF9-FE61E1F20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751884"/>
            <a:ext cx="10515600" cy="413589"/>
          </a:xfrm>
        </p:spPr>
        <p:txBody>
          <a:bodyPr/>
          <a:lstStyle/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BAL,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Bronkoalveolar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Lavaj;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İPF,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2020;202:e36–e69.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2021;160:595-615.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2DD9C20-394F-D3A5-81F2-415095F6A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26" y="2616771"/>
            <a:ext cx="2307083" cy="23070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15174-2605-0856-A7F5-3BB9583AF416}"/>
              </a:ext>
            </a:extLst>
          </p:cNvPr>
          <p:cNvGrpSpPr/>
          <p:nvPr/>
        </p:nvGrpSpPr>
        <p:grpSpPr>
          <a:xfrm>
            <a:off x="5032206" y="2202049"/>
            <a:ext cx="5263261" cy="3101639"/>
            <a:chOff x="5032206" y="1952625"/>
            <a:chExt cx="5752174" cy="3101639"/>
          </a:xfrm>
        </p:grpSpPr>
        <p:sp>
          <p:nvSpPr>
            <p:cNvPr id="7" name="Pentagon 7">
              <a:extLst>
                <a:ext uri="{FF2B5EF4-FFF2-40B4-BE49-F238E27FC236}">
                  <a16:creationId xmlns:a16="http://schemas.microsoft.com/office/drawing/2014/main" id="{2A5F156D-A971-28C8-2C2F-55D18B9AA660}"/>
                </a:ext>
              </a:extLst>
            </p:cNvPr>
            <p:cNvSpPr/>
            <p:nvPr/>
          </p:nvSpPr>
          <p:spPr>
            <a:xfrm>
              <a:off x="7908293" y="1957534"/>
              <a:ext cx="2876087" cy="733645"/>
            </a:xfrm>
            <a:prstGeom prst="homePlate">
              <a:avLst/>
            </a:prstGeom>
            <a:gradFill>
              <a:gsLst>
                <a:gs pos="74000">
                  <a:srgbClr val="F89B19"/>
                </a:gs>
                <a:gs pos="100000">
                  <a:schemeClr val="accent4"/>
                </a:gs>
                <a:gs pos="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Ins="360000" rtlCol="0" anchor="ctr"/>
            <a:lstStyle/>
            <a:p>
              <a:pPr algn="ctr"/>
              <a:r>
                <a:rPr lang="tr-T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İPF</a:t>
              </a: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32F8149-0FB8-C3E8-9FF9-BAE6899EFDE8}"/>
                </a:ext>
              </a:extLst>
            </p:cNvPr>
            <p:cNvSpPr/>
            <p:nvPr/>
          </p:nvSpPr>
          <p:spPr>
            <a:xfrm>
              <a:off x="7908293" y="2745229"/>
              <a:ext cx="2876087" cy="733645"/>
            </a:xfrm>
            <a:prstGeom prst="homePlate">
              <a:avLst/>
            </a:prstGeom>
            <a:gradFill>
              <a:gsLst>
                <a:gs pos="74000">
                  <a:srgbClr val="F89B19"/>
                </a:gs>
                <a:gs pos="100000">
                  <a:schemeClr val="accent4"/>
                </a:gs>
                <a:gs pos="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36000" rIns="288000" rtlCol="0" anchor="ctr"/>
            <a:lstStyle/>
            <a:p>
              <a:pPr algn="ctr"/>
              <a:r>
                <a:rPr lang="tr-T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Sarkoidoz</a:t>
              </a:r>
            </a:p>
          </p:txBody>
        </p:sp>
        <p:sp>
          <p:nvSpPr>
            <p:cNvPr id="9" name="Pentagon 7">
              <a:extLst>
                <a:ext uri="{FF2B5EF4-FFF2-40B4-BE49-F238E27FC236}">
                  <a16:creationId xmlns:a16="http://schemas.microsoft.com/office/drawing/2014/main" id="{624D1BBA-93F4-028E-F944-1B3057EFFA2C}"/>
                </a:ext>
              </a:extLst>
            </p:cNvPr>
            <p:cNvSpPr/>
            <p:nvPr/>
          </p:nvSpPr>
          <p:spPr>
            <a:xfrm flipH="1">
              <a:off x="5032206" y="3532924"/>
              <a:ext cx="2876087" cy="733645"/>
            </a:xfrm>
            <a:prstGeom prst="homePlate">
              <a:avLst/>
            </a:prstGeom>
            <a:gradFill>
              <a:gsLst>
                <a:gs pos="74000">
                  <a:srgbClr val="F89B19"/>
                </a:gs>
                <a:gs pos="100000">
                  <a:schemeClr val="accent4"/>
                </a:gs>
                <a:gs pos="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36000" rIns="288000" rtlCol="0" anchor="ctr"/>
            <a:lstStyle/>
            <a:p>
              <a:pPr algn="ctr"/>
              <a:r>
                <a:rPr lang="tr-T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</a:t>
              </a:r>
            </a:p>
          </p:txBody>
        </p:sp>
        <p:sp>
          <p:nvSpPr>
            <p:cNvPr id="10" name="Pentagon 7">
              <a:extLst>
                <a:ext uri="{FF2B5EF4-FFF2-40B4-BE49-F238E27FC236}">
                  <a16:creationId xmlns:a16="http://schemas.microsoft.com/office/drawing/2014/main" id="{463A51A1-A2B0-DFF1-EE1E-AB69F86BFC0A}"/>
                </a:ext>
              </a:extLst>
            </p:cNvPr>
            <p:cNvSpPr/>
            <p:nvPr/>
          </p:nvSpPr>
          <p:spPr>
            <a:xfrm>
              <a:off x="7908293" y="4320619"/>
              <a:ext cx="2876087" cy="733645"/>
            </a:xfrm>
            <a:prstGeom prst="homePlate">
              <a:avLst/>
            </a:prstGeom>
            <a:gradFill>
              <a:gsLst>
                <a:gs pos="74000">
                  <a:srgbClr val="F89B19"/>
                </a:gs>
                <a:gs pos="100000">
                  <a:schemeClr val="accent4"/>
                </a:gs>
                <a:gs pos="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36000" rIns="288000" rtlCol="0" anchor="ctr"/>
            <a:lstStyle/>
            <a:p>
              <a:pPr algn="ctr"/>
              <a:r>
                <a:rPr lang="tr-T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Enfeksiyon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E040679-CCCD-DADB-AB78-B8696726D9A9}"/>
                </a:ext>
              </a:extLst>
            </p:cNvPr>
            <p:cNvCxnSpPr>
              <a:cxnSpLocks/>
            </p:cNvCxnSpPr>
            <p:nvPr/>
          </p:nvCxnSpPr>
          <p:spPr>
            <a:xfrm>
              <a:off x="7908294" y="1952625"/>
              <a:ext cx="0" cy="31016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066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892EE9-34DA-2CE5-FDA4-5074DFDB872D}"/>
              </a:ext>
            </a:extLst>
          </p:cNvPr>
          <p:cNvSpPr/>
          <p:nvPr/>
        </p:nvSpPr>
        <p:spPr>
          <a:xfrm>
            <a:off x="911225" y="2242406"/>
            <a:ext cx="10348795" cy="3289150"/>
          </a:xfrm>
          <a:prstGeom prst="roundRect">
            <a:avLst>
              <a:gd name="adj" fmla="val 293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2C434-A13C-9408-DB7F-BEDA9B60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dirty="0"/>
              <a:t>HP hastalarına sıklıkla yanlış İPF tanısı konur</a:t>
            </a:r>
            <a:r>
              <a:rPr lang="tr-TR" baseline="30000" dirty="0"/>
              <a:t>1</a:t>
            </a:r>
            <a:r>
              <a:rPr lang="tr-TR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67B7A-4C54-C9AC-8694-8FA40F65F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Başlangıçta İPF tanısı konulan 46 hastada: </a:t>
            </a:r>
          </a:p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88CE68-235C-9B80-9671-512893A7278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BAL,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Bronkoalveolar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Lavaj;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İmmünoglobin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İPF,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Morell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F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2013;1:685-94.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38A2CB-2CAB-F79B-ACBB-5F9DCF4386FA}"/>
              </a:ext>
            </a:extLst>
          </p:cNvPr>
          <p:cNvGrpSpPr/>
          <p:nvPr/>
        </p:nvGrpSpPr>
        <p:grpSpPr>
          <a:xfrm>
            <a:off x="1236147" y="2330655"/>
            <a:ext cx="9719706" cy="3112652"/>
            <a:chOff x="1236147" y="2242406"/>
            <a:chExt cx="9719706" cy="311265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00F62E2-BC74-0080-AA6F-BB140A5A0FB2}"/>
                </a:ext>
              </a:extLst>
            </p:cNvPr>
            <p:cNvSpPr/>
            <p:nvPr/>
          </p:nvSpPr>
          <p:spPr>
            <a:xfrm rot="16200000">
              <a:off x="2616931" y="2719697"/>
              <a:ext cx="2790000" cy="2158069"/>
            </a:xfrm>
            <a:custGeom>
              <a:avLst/>
              <a:gdLst>
                <a:gd name="connsiteX0" fmla="*/ 0 w 3327398"/>
                <a:gd name="connsiteY0" fmla="*/ 0 h 1238720"/>
                <a:gd name="connsiteX1" fmla="*/ 3327398 w 3327398"/>
                <a:gd name="connsiteY1" fmla="*/ 0 h 1238720"/>
                <a:gd name="connsiteX2" fmla="*/ 3327398 w 3327398"/>
                <a:gd name="connsiteY2" fmla="*/ 469900 h 1238720"/>
                <a:gd name="connsiteX3" fmla="*/ 1663699 w 3327398"/>
                <a:gd name="connsiteY3" fmla="*/ 1238720 h 1238720"/>
                <a:gd name="connsiteX4" fmla="*/ 0 w 3327398"/>
                <a:gd name="connsiteY4" fmla="*/ 469900 h 123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398" h="1238720">
                  <a:moveTo>
                    <a:pt x="0" y="0"/>
                  </a:moveTo>
                  <a:lnTo>
                    <a:pt x="3327398" y="0"/>
                  </a:lnTo>
                  <a:lnTo>
                    <a:pt x="3327398" y="469900"/>
                  </a:lnTo>
                  <a:lnTo>
                    <a:pt x="1663699" y="1238720"/>
                  </a:lnTo>
                  <a:lnTo>
                    <a:pt x="0" y="469900"/>
                  </a:lnTo>
                  <a:close/>
                </a:path>
              </a:pathLst>
            </a:custGeom>
            <a:solidFill>
              <a:srgbClr val="001E55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84C39B7-9B06-171E-3730-FFB37DE106E2}"/>
                </a:ext>
              </a:extLst>
            </p:cNvPr>
            <p:cNvSpPr/>
            <p:nvPr/>
          </p:nvSpPr>
          <p:spPr>
            <a:xfrm>
              <a:off x="1916896" y="2782731"/>
              <a:ext cx="2032000" cy="20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B4D600-E485-A211-1CFD-442B79CEC011}"/>
                </a:ext>
              </a:extLst>
            </p:cNvPr>
            <p:cNvSpPr txBox="1"/>
            <p:nvPr/>
          </p:nvSpPr>
          <p:spPr>
            <a:xfrm>
              <a:off x="8358393" y="3060068"/>
              <a:ext cx="25974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600" b="1" dirty="0">
                  <a:solidFill>
                    <a:srgbClr val="001E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(%43,5) hasta </a:t>
              </a:r>
              <a:r>
                <a:rPr lang="tr-TR" sz="1600" b="1" dirty="0" err="1">
                  <a:solidFill>
                    <a:srgbClr val="001E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maruziyet</a:t>
              </a:r>
              <a:r>
                <a:rPr lang="tr-TR" sz="1600" b="1" dirty="0">
                  <a:solidFill>
                    <a:srgbClr val="001E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BAL, provokasyon testi ve serum </a:t>
              </a:r>
              <a:r>
                <a:rPr lang="tr-TR" sz="1600" b="1" dirty="0" err="1">
                  <a:solidFill>
                    <a:srgbClr val="001E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IgG</a:t>
              </a:r>
              <a:r>
                <a:rPr lang="tr-TR" sz="1600" b="1" dirty="0">
                  <a:solidFill>
                    <a:srgbClr val="001E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sonuçlarına dayanarak HP tanısı almıştır</a:t>
              </a:r>
            </a:p>
          </p:txBody>
        </p:sp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14480FF1-AD26-D057-78AA-ED41C29D199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24812103"/>
                </p:ext>
              </p:extLst>
            </p:nvPr>
          </p:nvGraphicFramePr>
          <p:xfrm>
            <a:off x="1236147" y="2242406"/>
            <a:ext cx="3393497" cy="3112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6401D578-9776-4419-E217-EA69146F1E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36932044"/>
                </p:ext>
              </p:extLst>
            </p:nvPr>
          </p:nvGraphicFramePr>
          <p:xfrm>
            <a:off x="4964896" y="2242406"/>
            <a:ext cx="3393497" cy="3112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C7F577-5DE0-A213-ACFB-3301487B0F89}"/>
                </a:ext>
              </a:extLst>
            </p:cNvPr>
            <p:cNvSpPr txBox="1"/>
            <p:nvPr/>
          </p:nvSpPr>
          <p:spPr>
            <a:xfrm>
              <a:off x="1456668" y="3567900"/>
              <a:ext cx="7196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cap="none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İPF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0B5EC6-D2E0-62DA-544B-A4F6A55C1712}"/>
                </a:ext>
              </a:extLst>
            </p:cNvPr>
            <p:cNvSpPr txBox="1"/>
            <p:nvPr/>
          </p:nvSpPr>
          <p:spPr>
            <a:xfrm>
              <a:off x="5193290" y="3567900"/>
              <a:ext cx="7196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cap="none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İPF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376E7-FEED-5459-E6DD-0CBD9CDC2C2C}"/>
                </a:ext>
              </a:extLst>
            </p:cNvPr>
            <p:cNvSpPr txBox="1"/>
            <p:nvPr/>
          </p:nvSpPr>
          <p:spPr>
            <a:xfrm>
              <a:off x="7408500" y="3567900"/>
              <a:ext cx="7196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cap="none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HP</a:t>
              </a:r>
            </a:p>
          </p:txBody>
        </p:sp>
        <p:pic>
          <p:nvPicPr>
            <p:cNvPr id="14" name="Picture 13" descr="Logo, icon&#10;&#10;Description automatically generated">
              <a:extLst>
                <a:ext uri="{FF2B5EF4-FFF2-40B4-BE49-F238E27FC236}">
                  <a16:creationId xmlns:a16="http://schemas.microsoft.com/office/drawing/2014/main" id="{5AB2E3A0-0436-6C15-98D5-858F35E9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151" y="3112286"/>
              <a:ext cx="1260000" cy="12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899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3ABD8B-47CC-389B-72E7-0BBEFA54F13F}"/>
              </a:ext>
            </a:extLst>
          </p:cNvPr>
          <p:cNvSpPr/>
          <p:nvPr/>
        </p:nvSpPr>
        <p:spPr>
          <a:xfrm>
            <a:off x="920174" y="1952625"/>
            <a:ext cx="10360601" cy="3635375"/>
          </a:xfrm>
          <a:prstGeom prst="roundRect">
            <a:avLst>
              <a:gd name="adj" fmla="val 230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solidFill>
                <a:srgbClr val="F474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8826E-7FBB-DB2F-55B9-B33853C3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dirty="0"/>
              <a:t>HP tanısı için </a:t>
            </a:r>
            <a:r>
              <a:rPr lang="tr-TR" dirty="0" err="1"/>
              <a:t>multidisipliner</a:t>
            </a:r>
            <a:r>
              <a:rPr lang="tr-TR" dirty="0"/>
              <a:t> yaklaşım gereklidir</a:t>
            </a:r>
            <a:r>
              <a:rPr lang="tr-TR" baseline="30000" dirty="0"/>
              <a:t>1,2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F4E31A-AF0F-A0D7-4288-5592AF0697B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BAL,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Bronkoalveolar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Lavaj;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2020;202:e36–e69.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2021;160:595-615.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865BD9-AF13-ECCC-0451-EE388A21609D}"/>
              </a:ext>
            </a:extLst>
          </p:cNvPr>
          <p:cNvGrpSpPr/>
          <p:nvPr/>
        </p:nvGrpSpPr>
        <p:grpSpPr>
          <a:xfrm>
            <a:off x="5855110" y="2190474"/>
            <a:ext cx="4444663" cy="3578425"/>
            <a:chOff x="5460260" y="1437993"/>
            <a:chExt cx="5490173" cy="4420171"/>
          </a:xfrm>
        </p:grpSpPr>
        <p:pic>
          <p:nvPicPr>
            <p:cNvPr id="6" name="Graphic 5" descr="Meeting">
              <a:extLst>
                <a:ext uri="{FF2B5EF4-FFF2-40B4-BE49-F238E27FC236}">
                  <a16:creationId xmlns:a16="http://schemas.microsoft.com/office/drawing/2014/main" id="{4B45BFB6-62A5-42AC-A31C-E14EA93AA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3127" y="1551508"/>
              <a:ext cx="4306656" cy="4306656"/>
            </a:xfrm>
            <a:prstGeom prst="rect">
              <a:avLst/>
            </a:prstGeom>
          </p:spPr>
        </p:pic>
        <p:pic>
          <p:nvPicPr>
            <p:cNvPr id="7" name="Graphic 6" descr="Speech">
              <a:extLst>
                <a:ext uri="{FF2B5EF4-FFF2-40B4-BE49-F238E27FC236}">
                  <a16:creationId xmlns:a16="http://schemas.microsoft.com/office/drawing/2014/main" id="{EC7934F1-BEAF-7A2A-E073-0475D20B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8254807" y="1437993"/>
              <a:ext cx="1368000" cy="1368000"/>
            </a:xfrm>
            <a:prstGeom prst="rect">
              <a:avLst/>
            </a:prstGeom>
          </p:spPr>
        </p:pic>
        <p:pic>
          <p:nvPicPr>
            <p:cNvPr id="8" name="Graphic 7" descr="Speech">
              <a:extLst>
                <a:ext uri="{FF2B5EF4-FFF2-40B4-BE49-F238E27FC236}">
                  <a16:creationId xmlns:a16="http://schemas.microsoft.com/office/drawing/2014/main" id="{E492DC4D-5766-583E-EC05-2565D2A0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60260" y="1685024"/>
              <a:ext cx="1368000" cy="1368000"/>
            </a:xfrm>
            <a:prstGeom prst="rect">
              <a:avLst/>
            </a:prstGeom>
          </p:spPr>
        </p:pic>
        <p:pic>
          <p:nvPicPr>
            <p:cNvPr id="9" name="Graphic 8" descr="Speech">
              <a:extLst>
                <a:ext uri="{FF2B5EF4-FFF2-40B4-BE49-F238E27FC236}">
                  <a16:creationId xmlns:a16="http://schemas.microsoft.com/office/drawing/2014/main" id="{0621163B-2575-CAC6-3FD8-C8FCA0D4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9582433" y="1685024"/>
              <a:ext cx="1368000" cy="1368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471C276-A1B4-A7A5-D976-9CD716F4800B}"/>
              </a:ext>
            </a:extLst>
          </p:cNvPr>
          <p:cNvSpPr txBox="1"/>
          <p:nvPr/>
        </p:nvSpPr>
        <p:spPr>
          <a:xfrm>
            <a:off x="1920508" y="2893149"/>
            <a:ext cx="32242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Multidisipliner</a:t>
            </a:r>
            <a:r>
              <a:rPr lang="tr-TR" sz="1800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değerlendirmede </a:t>
            </a:r>
            <a:r>
              <a:rPr lang="tr-TR" sz="1800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maruziyet</a:t>
            </a:r>
            <a:r>
              <a:rPr lang="tr-TR" sz="1800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klinik, radyolojik ve bazı durumlarda BAL ile </a:t>
            </a:r>
            <a:r>
              <a:rPr lang="tr-TR" sz="1800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histopatolojik</a:t>
            </a:r>
            <a:r>
              <a:rPr lang="tr-TR" sz="1800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veriler dikkate alınmalıdır</a:t>
            </a:r>
          </a:p>
        </p:txBody>
      </p:sp>
    </p:spTree>
    <p:extLst>
      <p:ext uri="{BB962C8B-B14F-4D97-AF65-F5344CB8AC3E}">
        <p14:creationId xmlns:p14="http://schemas.microsoft.com/office/powerpoint/2010/main" val="1912530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3C6E63-EE57-458E-FB25-0F3010B72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984" y="1122363"/>
            <a:ext cx="9144000" cy="2387600"/>
          </a:xfrm>
        </p:spPr>
        <p:txBody>
          <a:bodyPr/>
          <a:lstStyle/>
          <a:p>
            <a:r>
              <a:rPr lang="tr-TR"/>
              <a:t>HP progresyonu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9A1D189-7E70-2E66-F920-802CBCCEBA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2BC6169-D7B0-6771-EFC6-F38DB19F6BD9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defRPr/>
            </a:pP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HP, Hipersensitivite Pnömonisi.</a:t>
            </a:r>
          </a:p>
        </p:txBody>
      </p:sp>
    </p:spTree>
    <p:extLst>
      <p:ext uri="{BB962C8B-B14F-4D97-AF65-F5344CB8AC3E}">
        <p14:creationId xmlns:p14="http://schemas.microsoft.com/office/powerpoint/2010/main" val="385231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58C01A-71C9-04A0-2496-FB8010876432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BE3DF-F333-4BF0-1B60-5EFBE95C38B0}"/>
              </a:ext>
            </a:extLst>
          </p:cNvPr>
          <p:cNvCxnSpPr>
            <a:cxnSpLocks/>
          </p:cNvCxnSpPr>
          <p:nvPr/>
        </p:nvCxnSpPr>
        <p:spPr>
          <a:xfrm>
            <a:off x="1703629" y="2445387"/>
            <a:ext cx="0" cy="2639932"/>
          </a:xfrm>
          <a:prstGeom prst="line">
            <a:avLst/>
          </a:prstGeom>
          <a:ln w="190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96A805-1C8A-B93B-F88F-6E6750BF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202" y="1916603"/>
            <a:ext cx="4554420" cy="524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HRCT'de fibrotik (n=26) ve fibrotik olmayan (n=43) HP bulunan hastalarda sağkalım (retrospektif analiz)</a:t>
            </a:r>
            <a:r>
              <a:rPr lang="tr-TR" sz="1200" b="1" baseline="30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 algn="ctr">
              <a:buNone/>
            </a:pPr>
            <a:endParaRPr lang="en-IN" sz="1200" dirty="0">
              <a:solidFill>
                <a:srgbClr val="001E55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86FEB-16F5-F65B-8A93-7F1BB678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Fibrozisin varlığı, HP hastaları için prognostik açıdan önemli sonuçlar doğurur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F4BF02-4B9E-DD5A-E9E9-97674A6A352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HRCT, Yüksek Çözünürlüklü Bilgisayarlı Tomografi.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Hanak V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2008;134:133-138.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Vourlekis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JS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2004;116:662-668.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107C0D-8AF4-E089-A426-679353B1EAF7}"/>
              </a:ext>
            </a:extLst>
          </p:cNvPr>
          <p:cNvSpPr txBox="1">
            <a:spLocks/>
          </p:cNvSpPr>
          <p:nvPr/>
        </p:nvSpPr>
        <p:spPr>
          <a:xfrm>
            <a:off x="6423380" y="1916603"/>
            <a:ext cx="4554420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Akciğer biyopsisinde fibrotik (n=46) ve fibrotik olmayan (n=26) HP bulunan hastalarda sağkalım (prospektif analiz)</a:t>
            </a:r>
            <a:r>
              <a:rPr lang="tr-TR" sz="1200" b="1" baseline="30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3ED1AAB-DDB5-025B-3842-B2982E8165CF}"/>
              </a:ext>
            </a:extLst>
          </p:cNvPr>
          <p:cNvSpPr/>
          <p:nvPr/>
        </p:nvSpPr>
        <p:spPr>
          <a:xfrm>
            <a:off x="2534132" y="2623725"/>
            <a:ext cx="2826190" cy="10422"/>
          </a:xfrm>
          <a:custGeom>
            <a:avLst/>
            <a:gdLst>
              <a:gd name="connsiteX0" fmla="*/ 0 w 2826190"/>
              <a:gd name="connsiteY0" fmla="*/ 0 h 10422"/>
              <a:gd name="connsiteX1" fmla="*/ 2826191 w 2826190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6190" h="10422">
                <a:moveTo>
                  <a:pt x="0" y="0"/>
                </a:moveTo>
                <a:lnTo>
                  <a:pt x="2826191" y="0"/>
                </a:lnTo>
              </a:path>
            </a:pathLst>
          </a:custGeom>
          <a:ln w="20813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2ACA85A-A551-026A-1976-FF4C94572BCD}"/>
              </a:ext>
            </a:extLst>
          </p:cNvPr>
          <p:cNvSpPr/>
          <p:nvPr/>
        </p:nvSpPr>
        <p:spPr>
          <a:xfrm>
            <a:off x="1703629" y="2819677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EF37DFE-3746-251D-9E6F-B1309AE3284C}"/>
              </a:ext>
            </a:extLst>
          </p:cNvPr>
          <p:cNvSpPr/>
          <p:nvPr/>
        </p:nvSpPr>
        <p:spPr>
          <a:xfrm>
            <a:off x="1703629" y="3068056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19D6E1-12B9-5CEA-1D4C-4092510A8F6D}"/>
              </a:ext>
            </a:extLst>
          </p:cNvPr>
          <p:cNvSpPr/>
          <p:nvPr/>
        </p:nvSpPr>
        <p:spPr>
          <a:xfrm>
            <a:off x="1703629" y="3323628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55BC3A-0D69-24D5-37D0-535F11496285}"/>
              </a:ext>
            </a:extLst>
          </p:cNvPr>
          <p:cNvSpPr/>
          <p:nvPr/>
        </p:nvSpPr>
        <p:spPr>
          <a:xfrm>
            <a:off x="1703629" y="3572007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D1C390F-3AFB-5C02-FEF0-6C478A831AF9}"/>
              </a:ext>
            </a:extLst>
          </p:cNvPr>
          <p:cNvSpPr/>
          <p:nvPr/>
        </p:nvSpPr>
        <p:spPr>
          <a:xfrm>
            <a:off x="1703629" y="3820283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C32FA1D-3258-6A77-1F62-0501408B22C2}"/>
              </a:ext>
            </a:extLst>
          </p:cNvPr>
          <p:cNvSpPr/>
          <p:nvPr/>
        </p:nvSpPr>
        <p:spPr>
          <a:xfrm>
            <a:off x="1703629" y="4074082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55E5F6E-1D09-CC60-D038-3BDBD164DF98}"/>
              </a:ext>
            </a:extLst>
          </p:cNvPr>
          <p:cNvSpPr/>
          <p:nvPr/>
        </p:nvSpPr>
        <p:spPr>
          <a:xfrm>
            <a:off x="1703629" y="4326006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C9F9F05-DE11-D63C-4DED-804CCE7C3F2C}"/>
              </a:ext>
            </a:extLst>
          </p:cNvPr>
          <p:cNvSpPr/>
          <p:nvPr/>
        </p:nvSpPr>
        <p:spPr>
          <a:xfrm>
            <a:off x="1703629" y="4581473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B72F8F-5B8C-CCD9-FC1E-389AF3E00FF9}"/>
              </a:ext>
            </a:extLst>
          </p:cNvPr>
          <p:cNvSpPr/>
          <p:nvPr/>
        </p:nvSpPr>
        <p:spPr>
          <a:xfrm>
            <a:off x="1703629" y="4829853"/>
            <a:ext cx="46903" cy="10422"/>
          </a:xfrm>
          <a:custGeom>
            <a:avLst/>
            <a:gdLst>
              <a:gd name="connsiteX0" fmla="*/ 0 w 46903"/>
              <a:gd name="connsiteY0" fmla="*/ 0 h 10422"/>
              <a:gd name="connsiteX1" fmla="*/ 46903 w 46903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03" h="10422">
                <a:moveTo>
                  <a:pt x="0" y="0"/>
                </a:moveTo>
                <a:lnTo>
                  <a:pt x="46903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grpSp>
        <p:nvGrpSpPr>
          <p:cNvPr id="28" name="Graphic 9">
            <a:extLst>
              <a:ext uri="{FF2B5EF4-FFF2-40B4-BE49-F238E27FC236}">
                <a16:creationId xmlns:a16="http://schemas.microsoft.com/office/drawing/2014/main" id="{891ABA65-C96B-B072-4402-E134732FE929}"/>
              </a:ext>
            </a:extLst>
          </p:cNvPr>
          <p:cNvGrpSpPr/>
          <p:nvPr/>
        </p:nvGrpSpPr>
        <p:grpSpPr>
          <a:xfrm>
            <a:off x="1703629" y="4892808"/>
            <a:ext cx="27725" cy="124137"/>
            <a:chOff x="1703629" y="4892808"/>
            <a:chExt cx="27725" cy="12413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6E3DCE-DE95-D233-46D5-46229E3E1426}"/>
                </a:ext>
              </a:extLst>
            </p:cNvPr>
            <p:cNvSpPr/>
            <p:nvPr/>
          </p:nvSpPr>
          <p:spPr>
            <a:xfrm>
              <a:off x="1703629" y="5016945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4FB901C-8508-F593-9A6E-D4D92FB95AE1}"/>
                </a:ext>
              </a:extLst>
            </p:cNvPr>
            <p:cNvSpPr/>
            <p:nvPr/>
          </p:nvSpPr>
          <p:spPr>
            <a:xfrm>
              <a:off x="1703629" y="4956700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351B505-835A-6D93-14BC-2001060408E1}"/>
                </a:ext>
              </a:extLst>
            </p:cNvPr>
            <p:cNvSpPr/>
            <p:nvPr/>
          </p:nvSpPr>
          <p:spPr>
            <a:xfrm>
              <a:off x="1703629" y="4892808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32" name="Graphic 9">
            <a:extLst>
              <a:ext uri="{FF2B5EF4-FFF2-40B4-BE49-F238E27FC236}">
                <a16:creationId xmlns:a16="http://schemas.microsoft.com/office/drawing/2014/main" id="{24AE578F-D660-D05A-031D-920A10F946A2}"/>
              </a:ext>
            </a:extLst>
          </p:cNvPr>
          <p:cNvGrpSpPr/>
          <p:nvPr/>
        </p:nvGrpSpPr>
        <p:grpSpPr>
          <a:xfrm>
            <a:off x="1703629" y="4645262"/>
            <a:ext cx="27725" cy="124241"/>
            <a:chOff x="1703629" y="4645262"/>
            <a:chExt cx="27725" cy="12424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8308EF-58BB-F677-1A98-909F11894464}"/>
                </a:ext>
              </a:extLst>
            </p:cNvPr>
            <p:cNvSpPr/>
            <p:nvPr/>
          </p:nvSpPr>
          <p:spPr>
            <a:xfrm>
              <a:off x="1703629" y="4769504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142110D-098A-ED80-DE2A-0A8F97921CEE}"/>
                </a:ext>
              </a:extLst>
            </p:cNvPr>
            <p:cNvSpPr/>
            <p:nvPr/>
          </p:nvSpPr>
          <p:spPr>
            <a:xfrm>
              <a:off x="1703629" y="4709155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C2AB208-E787-5111-726E-E68A9BBE81DE}"/>
                </a:ext>
              </a:extLst>
            </p:cNvPr>
            <p:cNvSpPr/>
            <p:nvPr/>
          </p:nvSpPr>
          <p:spPr>
            <a:xfrm>
              <a:off x="1703629" y="4645262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36" name="Graphic 9">
            <a:extLst>
              <a:ext uri="{FF2B5EF4-FFF2-40B4-BE49-F238E27FC236}">
                <a16:creationId xmlns:a16="http://schemas.microsoft.com/office/drawing/2014/main" id="{A58081ED-1215-A317-AE0C-C6C11CF23807}"/>
              </a:ext>
            </a:extLst>
          </p:cNvPr>
          <p:cNvGrpSpPr/>
          <p:nvPr/>
        </p:nvGrpSpPr>
        <p:grpSpPr>
          <a:xfrm>
            <a:off x="1703629" y="4393338"/>
            <a:ext cx="27725" cy="124241"/>
            <a:chOff x="1703629" y="4393338"/>
            <a:chExt cx="27725" cy="124241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3E986EC-3AAC-7C64-5C8E-4CE9A2CF25A9}"/>
                </a:ext>
              </a:extLst>
            </p:cNvPr>
            <p:cNvSpPr/>
            <p:nvPr/>
          </p:nvSpPr>
          <p:spPr>
            <a:xfrm>
              <a:off x="1703629" y="4517580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7F6A257-79C3-1189-9175-739DA9FADA31}"/>
                </a:ext>
              </a:extLst>
            </p:cNvPr>
            <p:cNvSpPr/>
            <p:nvPr/>
          </p:nvSpPr>
          <p:spPr>
            <a:xfrm>
              <a:off x="1703629" y="4457231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1E2938B-BB56-6C7C-D972-C1AC0A6A000A}"/>
                </a:ext>
              </a:extLst>
            </p:cNvPr>
            <p:cNvSpPr/>
            <p:nvPr/>
          </p:nvSpPr>
          <p:spPr>
            <a:xfrm>
              <a:off x="1703629" y="4393338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40" name="Graphic 9">
            <a:extLst>
              <a:ext uri="{FF2B5EF4-FFF2-40B4-BE49-F238E27FC236}">
                <a16:creationId xmlns:a16="http://schemas.microsoft.com/office/drawing/2014/main" id="{229D0378-D1D8-3DA5-48E4-4D006815708D}"/>
              </a:ext>
            </a:extLst>
          </p:cNvPr>
          <p:cNvGrpSpPr/>
          <p:nvPr/>
        </p:nvGrpSpPr>
        <p:grpSpPr>
          <a:xfrm>
            <a:off x="1703629" y="4142353"/>
            <a:ext cx="27725" cy="124137"/>
            <a:chOff x="1703629" y="4142353"/>
            <a:chExt cx="27725" cy="124137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740436-0B44-BC70-4017-AC952363F282}"/>
                </a:ext>
              </a:extLst>
            </p:cNvPr>
            <p:cNvSpPr/>
            <p:nvPr/>
          </p:nvSpPr>
          <p:spPr>
            <a:xfrm>
              <a:off x="1703629" y="4266491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14C18E5-A75B-DA4C-822E-AF19B0A2F128}"/>
                </a:ext>
              </a:extLst>
            </p:cNvPr>
            <p:cNvSpPr/>
            <p:nvPr/>
          </p:nvSpPr>
          <p:spPr>
            <a:xfrm>
              <a:off x="1703629" y="4206246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008FBD3-5E2E-1E4F-D27C-5A62D4F267F8}"/>
                </a:ext>
              </a:extLst>
            </p:cNvPr>
            <p:cNvSpPr/>
            <p:nvPr/>
          </p:nvSpPr>
          <p:spPr>
            <a:xfrm>
              <a:off x="1703629" y="4142353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44" name="Graphic 9">
            <a:extLst>
              <a:ext uri="{FF2B5EF4-FFF2-40B4-BE49-F238E27FC236}">
                <a16:creationId xmlns:a16="http://schemas.microsoft.com/office/drawing/2014/main" id="{5CA06B11-87EE-06AA-181F-05EF29884DA4}"/>
              </a:ext>
            </a:extLst>
          </p:cNvPr>
          <p:cNvGrpSpPr/>
          <p:nvPr/>
        </p:nvGrpSpPr>
        <p:grpSpPr>
          <a:xfrm>
            <a:off x="1703629" y="3886886"/>
            <a:ext cx="27725" cy="124137"/>
            <a:chOff x="1703629" y="3886886"/>
            <a:chExt cx="27725" cy="12413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AB72C00-63EE-B1F9-84B4-C00326EA5887}"/>
                </a:ext>
              </a:extLst>
            </p:cNvPr>
            <p:cNvSpPr/>
            <p:nvPr/>
          </p:nvSpPr>
          <p:spPr>
            <a:xfrm>
              <a:off x="1703629" y="4011023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CA0937-1BA9-EB42-6C6C-601E7BBF4725}"/>
                </a:ext>
              </a:extLst>
            </p:cNvPr>
            <p:cNvSpPr/>
            <p:nvPr/>
          </p:nvSpPr>
          <p:spPr>
            <a:xfrm>
              <a:off x="1703629" y="3950779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AFCBDE6-CF14-6020-8465-DB1CEB1D2D07}"/>
                </a:ext>
              </a:extLst>
            </p:cNvPr>
            <p:cNvSpPr/>
            <p:nvPr/>
          </p:nvSpPr>
          <p:spPr>
            <a:xfrm>
              <a:off x="1703629" y="3886886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48" name="Graphic 9">
            <a:extLst>
              <a:ext uri="{FF2B5EF4-FFF2-40B4-BE49-F238E27FC236}">
                <a16:creationId xmlns:a16="http://schemas.microsoft.com/office/drawing/2014/main" id="{1F387280-7F9D-2A3F-6F21-37DCCE46E341}"/>
              </a:ext>
            </a:extLst>
          </p:cNvPr>
          <p:cNvGrpSpPr/>
          <p:nvPr/>
        </p:nvGrpSpPr>
        <p:grpSpPr>
          <a:xfrm>
            <a:off x="1703629" y="3637568"/>
            <a:ext cx="27725" cy="124241"/>
            <a:chOff x="1703629" y="3637568"/>
            <a:chExt cx="27725" cy="12424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F1BAB86-3276-A698-C046-00A092049A24}"/>
                </a:ext>
              </a:extLst>
            </p:cNvPr>
            <p:cNvSpPr/>
            <p:nvPr/>
          </p:nvSpPr>
          <p:spPr>
            <a:xfrm>
              <a:off x="1703629" y="3761810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9F03E00-E248-E29C-EDED-869D8725C8DE}"/>
                </a:ext>
              </a:extLst>
            </p:cNvPr>
            <p:cNvSpPr/>
            <p:nvPr/>
          </p:nvSpPr>
          <p:spPr>
            <a:xfrm>
              <a:off x="1703629" y="3701461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A0F20C1-E4CE-7108-7841-AACC99B1E146}"/>
                </a:ext>
              </a:extLst>
            </p:cNvPr>
            <p:cNvSpPr/>
            <p:nvPr/>
          </p:nvSpPr>
          <p:spPr>
            <a:xfrm>
              <a:off x="1703629" y="3637568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52" name="Graphic 9">
            <a:extLst>
              <a:ext uri="{FF2B5EF4-FFF2-40B4-BE49-F238E27FC236}">
                <a16:creationId xmlns:a16="http://schemas.microsoft.com/office/drawing/2014/main" id="{1FE71B41-6BBF-0DC2-2429-91709728E803}"/>
              </a:ext>
            </a:extLst>
          </p:cNvPr>
          <p:cNvGrpSpPr/>
          <p:nvPr/>
        </p:nvGrpSpPr>
        <p:grpSpPr>
          <a:xfrm>
            <a:off x="1703629" y="3385645"/>
            <a:ext cx="27725" cy="124241"/>
            <a:chOff x="1703629" y="3385645"/>
            <a:chExt cx="27725" cy="12424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5A94FF-9307-06E6-DCDA-89846ABFE0A0}"/>
                </a:ext>
              </a:extLst>
            </p:cNvPr>
            <p:cNvSpPr/>
            <p:nvPr/>
          </p:nvSpPr>
          <p:spPr>
            <a:xfrm>
              <a:off x="1703629" y="3509886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8B5DA2-3F65-22AC-D123-27660D9A582A}"/>
                </a:ext>
              </a:extLst>
            </p:cNvPr>
            <p:cNvSpPr/>
            <p:nvPr/>
          </p:nvSpPr>
          <p:spPr>
            <a:xfrm>
              <a:off x="1703629" y="3449537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62075FC-77B3-FAD9-EF37-B3803A7D3EE3}"/>
                </a:ext>
              </a:extLst>
            </p:cNvPr>
            <p:cNvSpPr/>
            <p:nvPr/>
          </p:nvSpPr>
          <p:spPr>
            <a:xfrm>
              <a:off x="1703629" y="3385645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56" name="Graphic 9">
            <a:extLst>
              <a:ext uri="{FF2B5EF4-FFF2-40B4-BE49-F238E27FC236}">
                <a16:creationId xmlns:a16="http://schemas.microsoft.com/office/drawing/2014/main" id="{0455928C-384A-51F9-BD5F-07E120C4A89D}"/>
              </a:ext>
            </a:extLst>
          </p:cNvPr>
          <p:cNvGrpSpPr/>
          <p:nvPr/>
        </p:nvGrpSpPr>
        <p:grpSpPr>
          <a:xfrm>
            <a:off x="1703629" y="3137265"/>
            <a:ext cx="27725" cy="124241"/>
            <a:chOff x="1703629" y="3137265"/>
            <a:chExt cx="27725" cy="12424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7C2F709-2747-F8C2-43A9-C45D3FC4D3D9}"/>
                </a:ext>
              </a:extLst>
            </p:cNvPr>
            <p:cNvSpPr/>
            <p:nvPr/>
          </p:nvSpPr>
          <p:spPr>
            <a:xfrm>
              <a:off x="1703629" y="3261507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054B74E-7455-A374-0DA7-C609E4473DBF}"/>
                </a:ext>
              </a:extLst>
            </p:cNvPr>
            <p:cNvSpPr/>
            <p:nvPr/>
          </p:nvSpPr>
          <p:spPr>
            <a:xfrm>
              <a:off x="1703629" y="3201158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63EDF5-34CD-1D16-908C-DAF2D4BA5856}"/>
                </a:ext>
              </a:extLst>
            </p:cNvPr>
            <p:cNvSpPr/>
            <p:nvPr/>
          </p:nvSpPr>
          <p:spPr>
            <a:xfrm>
              <a:off x="1703629" y="3137265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60" name="Graphic 9">
            <a:extLst>
              <a:ext uri="{FF2B5EF4-FFF2-40B4-BE49-F238E27FC236}">
                <a16:creationId xmlns:a16="http://schemas.microsoft.com/office/drawing/2014/main" id="{23CA0EDF-0B89-D3D4-C7A5-429A09597BD5}"/>
              </a:ext>
            </a:extLst>
          </p:cNvPr>
          <p:cNvGrpSpPr/>
          <p:nvPr/>
        </p:nvGrpSpPr>
        <p:grpSpPr>
          <a:xfrm>
            <a:off x="1703629" y="2880026"/>
            <a:ext cx="27725" cy="124241"/>
            <a:chOff x="1703629" y="2880026"/>
            <a:chExt cx="27725" cy="12424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B6642DB-D20B-E5AB-FFF5-882A560EF078}"/>
                </a:ext>
              </a:extLst>
            </p:cNvPr>
            <p:cNvSpPr/>
            <p:nvPr/>
          </p:nvSpPr>
          <p:spPr>
            <a:xfrm>
              <a:off x="1703629" y="3004268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D780107-CEC5-000F-CFE3-836C14A5860E}"/>
                </a:ext>
              </a:extLst>
            </p:cNvPr>
            <p:cNvSpPr/>
            <p:nvPr/>
          </p:nvSpPr>
          <p:spPr>
            <a:xfrm>
              <a:off x="1703629" y="2943919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BBB4C9B-6173-A84A-D134-87730347ED7F}"/>
                </a:ext>
              </a:extLst>
            </p:cNvPr>
            <p:cNvSpPr/>
            <p:nvPr/>
          </p:nvSpPr>
          <p:spPr>
            <a:xfrm>
              <a:off x="1703629" y="2880026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64" name="Graphic 9">
            <a:extLst>
              <a:ext uri="{FF2B5EF4-FFF2-40B4-BE49-F238E27FC236}">
                <a16:creationId xmlns:a16="http://schemas.microsoft.com/office/drawing/2014/main" id="{FFDE9E47-FDF1-8E33-7150-5EBC397AFB2F}"/>
              </a:ext>
            </a:extLst>
          </p:cNvPr>
          <p:cNvGrpSpPr/>
          <p:nvPr/>
        </p:nvGrpSpPr>
        <p:grpSpPr>
          <a:xfrm>
            <a:off x="1703629" y="2627268"/>
            <a:ext cx="27725" cy="124137"/>
            <a:chOff x="1703629" y="2627268"/>
            <a:chExt cx="27725" cy="12413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47E6EA-AFC9-D014-782B-C5EBE3E42AC3}"/>
                </a:ext>
              </a:extLst>
            </p:cNvPr>
            <p:cNvSpPr/>
            <p:nvPr/>
          </p:nvSpPr>
          <p:spPr>
            <a:xfrm>
              <a:off x="1703629" y="2751406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B3505B-F510-B21F-31E3-11770EB8648B}"/>
                </a:ext>
              </a:extLst>
            </p:cNvPr>
            <p:cNvSpPr/>
            <p:nvPr/>
          </p:nvSpPr>
          <p:spPr>
            <a:xfrm>
              <a:off x="1703629" y="2691057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B1DB251-88E2-2839-00A7-4E0A61E191DB}"/>
                </a:ext>
              </a:extLst>
            </p:cNvPr>
            <p:cNvSpPr/>
            <p:nvPr/>
          </p:nvSpPr>
          <p:spPr>
            <a:xfrm>
              <a:off x="1703629" y="2627268"/>
              <a:ext cx="27725" cy="10422"/>
            </a:xfrm>
            <a:custGeom>
              <a:avLst/>
              <a:gdLst>
                <a:gd name="connsiteX0" fmla="*/ 0 w 27725"/>
                <a:gd name="connsiteY0" fmla="*/ 0 h 10422"/>
                <a:gd name="connsiteX1" fmla="*/ 27725 w 27725"/>
                <a:gd name="connsiteY1" fmla="*/ 0 h 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725" h="10422">
                  <a:moveTo>
                    <a:pt x="0" y="0"/>
                  </a:moveTo>
                  <a:lnTo>
                    <a:pt x="27725" y="0"/>
                  </a:lnTo>
                </a:path>
              </a:pathLst>
            </a:custGeom>
            <a:ln w="1040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8236199-B93B-1EAE-12E9-4B8931C43990}"/>
              </a:ext>
            </a:extLst>
          </p:cNvPr>
          <p:cNvSpPr/>
          <p:nvPr/>
        </p:nvSpPr>
        <p:spPr>
          <a:xfrm>
            <a:off x="1671944" y="2544718"/>
            <a:ext cx="52323" cy="52323"/>
          </a:xfrm>
          <a:custGeom>
            <a:avLst/>
            <a:gdLst>
              <a:gd name="connsiteX0" fmla="*/ 0 w 52323"/>
              <a:gd name="connsiteY0" fmla="*/ 0 h 52323"/>
              <a:gd name="connsiteX1" fmla="*/ 52323 w 52323"/>
              <a:gd name="connsiteY1" fmla="*/ 0 h 52323"/>
              <a:gd name="connsiteX2" fmla="*/ 52323 w 52323"/>
              <a:gd name="connsiteY2" fmla="*/ 52323 h 52323"/>
              <a:gd name="connsiteX3" fmla="*/ 0 w 52323"/>
              <a:gd name="connsiteY3" fmla="*/ 52323 h 5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23" h="52323">
                <a:moveTo>
                  <a:pt x="0" y="0"/>
                </a:moveTo>
                <a:lnTo>
                  <a:pt x="52323" y="0"/>
                </a:lnTo>
                <a:lnTo>
                  <a:pt x="52323" y="52323"/>
                </a:lnTo>
                <a:lnTo>
                  <a:pt x="0" y="52323"/>
                </a:lnTo>
                <a:close/>
              </a:path>
            </a:pathLst>
          </a:custGeom>
          <a:solidFill>
            <a:srgbClr val="8496B0"/>
          </a:solidFill>
          <a:ln w="10406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13EB551A-B31D-9312-2BC4-58B5ED54203F}"/>
              </a:ext>
            </a:extLst>
          </p:cNvPr>
          <p:cNvSpPr/>
          <p:nvPr/>
        </p:nvSpPr>
        <p:spPr>
          <a:xfrm>
            <a:off x="5336350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0406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B6F95626-3073-E613-3A42-CB79761759C3}"/>
              </a:ext>
            </a:extLst>
          </p:cNvPr>
          <p:cNvSpPr/>
          <p:nvPr/>
        </p:nvSpPr>
        <p:spPr>
          <a:xfrm>
            <a:off x="2062284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99B756EB-F669-1A90-DA34-5297DC9279A1}"/>
              </a:ext>
            </a:extLst>
          </p:cNvPr>
          <p:cNvSpPr/>
          <p:nvPr/>
        </p:nvSpPr>
        <p:spPr>
          <a:xfrm>
            <a:off x="2429486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1AAE8938-F8B7-D993-3C10-91FCF61D48DE}"/>
              </a:ext>
            </a:extLst>
          </p:cNvPr>
          <p:cNvSpPr/>
          <p:nvPr/>
        </p:nvSpPr>
        <p:spPr>
          <a:xfrm>
            <a:off x="2798563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D01E754E-DC43-0AC4-18C1-086CDC23720D}"/>
              </a:ext>
            </a:extLst>
          </p:cNvPr>
          <p:cNvSpPr/>
          <p:nvPr/>
        </p:nvSpPr>
        <p:spPr>
          <a:xfrm>
            <a:off x="3165765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345D680E-D092-B1D5-9A58-F97E7F4D51AC}"/>
              </a:ext>
            </a:extLst>
          </p:cNvPr>
          <p:cNvSpPr/>
          <p:nvPr/>
        </p:nvSpPr>
        <p:spPr>
          <a:xfrm>
            <a:off x="3532966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6D462114-525C-3D59-F972-A7BE0D0135F1}"/>
              </a:ext>
            </a:extLst>
          </p:cNvPr>
          <p:cNvSpPr/>
          <p:nvPr/>
        </p:nvSpPr>
        <p:spPr>
          <a:xfrm>
            <a:off x="3900272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02F6939-9145-4F16-05D9-6C63041D01BF}"/>
              </a:ext>
            </a:extLst>
          </p:cNvPr>
          <p:cNvSpPr/>
          <p:nvPr/>
        </p:nvSpPr>
        <p:spPr>
          <a:xfrm>
            <a:off x="4267474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B7C89F4F-FCE8-10A4-2904-13BAA932DD77}"/>
              </a:ext>
            </a:extLst>
          </p:cNvPr>
          <p:cNvSpPr/>
          <p:nvPr/>
        </p:nvSpPr>
        <p:spPr>
          <a:xfrm>
            <a:off x="4634780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88E2B871-F1D9-0B30-AA06-033B2FCEE3CE}"/>
              </a:ext>
            </a:extLst>
          </p:cNvPr>
          <p:cNvSpPr/>
          <p:nvPr/>
        </p:nvSpPr>
        <p:spPr>
          <a:xfrm>
            <a:off x="5001981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717B2FC0-C026-469C-A30E-C09BEE0AEF46}"/>
              </a:ext>
            </a:extLst>
          </p:cNvPr>
          <p:cNvSpPr/>
          <p:nvPr/>
        </p:nvSpPr>
        <p:spPr>
          <a:xfrm>
            <a:off x="5369183" y="5030287"/>
            <a:ext cx="10422" cy="55033"/>
          </a:xfrm>
          <a:custGeom>
            <a:avLst/>
            <a:gdLst>
              <a:gd name="connsiteX0" fmla="*/ 0 w 10422"/>
              <a:gd name="connsiteY0" fmla="*/ 0 h 55033"/>
              <a:gd name="connsiteX1" fmla="*/ 0 w 10422"/>
              <a:gd name="connsiteY1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5033">
                <a:moveTo>
                  <a:pt x="0" y="0"/>
                </a:moveTo>
                <a:lnTo>
                  <a:pt x="0" y="55033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80" name="Content Placeholder 1">
            <a:extLst>
              <a:ext uri="{FF2B5EF4-FFF2-40B4-BE49-F238E27FC236}">
                <a16:creationId xmlns:a16="http://schemas.microsoft.com/office/drawing/2014/main" id="{C1E09AA2-315A-3493-E8E8-39CA0B90CC7B}"/>
              </a:ext>
            </a:extLst>
          </p:cNvPr>
          <p:cNvSpPr txBox="1">
            <a:spLocks/>
          </p:cNvSpPr>
          <p:nvPr/>
        </p:nvSpPr>
        <p:spPr>
          <a:xfrm>
            <a:off x="1356950" y="252514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6DD1C901-7119-5275-2593-31B56EBB32AF}"/>
              </a:ext>
            </a:extLst>
          </p:cNvPr>
          <p:cNvSpPr/>
          <p:nvPr/>
        </p:nvSpPr>
        <p:spPr>
          <a:xfrm>
            <a:off x="1703955" y="2503058"/>
            <a:ext cx="27725" cy="10422"/>
          </a:xfrm>
          <a:custGeom>
            <a:avLst/>
            <a:gdLst>
              <a:gd name="connsiteX0" fmla="*/ 0 w 27725"/>
              <a:gd name="connsiteY0" fmla="*/ 0 h 10422"/>
              <a:gd name="connsiteX1" fmla="*/ 27725 w 27725"/>
              <a:gd name="connsiteY1" fmla="*/ 0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25" h="10422">
                <a:moveTo>
                  <a:pt x="0" y="0"/>
                </a:moveTo>
                <a:lnTo>
                  <a:pt x="27725" y="0"/>
                </a:lnTo>
              </a:path>
            </a:pathLst>
          </a:custGeom>
          <a:ln w="1040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82" name="Content Placeholder 1">
            <a:extLst>
              <a:ext uri="{FF2B5EF4-FFF2-40B4-BE49-F238E27FC236}">
                <a16:creationId xmlns:a16="http://schemas.microsoft.com/office/drawing/2014/main" id="{355F6C3D-FC78-E9F5-801F-34D02A0D6A5B}"/>
              </a:ext>
            </a:extLst>
          </p:cNvPr>
          <p:cNvSpPr txBox="1">
            <a:spLocks/>
          </p:cNvSpPr>
          <p:nvPr/>
        </p:nvSpPr>
        <p:spPr>
          <a:xfrm>
            <a:off x="1356950" y="2773974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</a:p>
        </p:txBody>
      </p:sp>
      <p:sp>
        <p:nvSpPr>
          <p:cNvPr id="183" name="Content Placeholder 1">
            <a:extLst>
              <a:ext uri="{FF2B5EF4-FFF2-40B4-BE49-F238E27FC236}">
                <a16:creationId xmlns:a16="http://schemas.microsoft.com/office/drawing/2014/main" id="{C45E4510-E11F-1999-DB21-9134FC465AB3}"/>
              </a:ext>
            </a:extLst>
          </p:cNvPr>
          <p:cNvSpPr txBox="1">
            <a:spLocks/>
          </p:cNvSpPr>
          <p:nvPr/>
        </p:nvSpPr>
        <p:spPr>
          <a:xfrm>
            <a:off x="1356950" y="352082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</a:p>
        </p:txBody>
      </p:sp>
      <p:sp>
        <p:nvSpPr>
          <p:cNvPr id="184" name="Content Placeholder 1">
            <a:extLst>
              <a:ext uri="{FF2B5EF4-FFF2-40B4-BE49-F238E27FC236}">
                <a16:creationId xmlns:a16="http://schemas.microsoft.com/office/drawing/2014/main" id="{D1FECC68-00B1-4892-BE7B-C6C32B15BB24}"/>
              </a:ext>
            </a:extLst>
          </p:cNvPr>
          <p:cNvSpPr txBox="1">
            <a:spLocks/>
          </p:cNvSpPr>
          <p:nvPr/>
        </p:nvSpPr>
        <p:spPr>
          <a:xfrm>
            <a:off x="1356950" y="302806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</a:t>
            </a:r>
          </a:p>
        </p:txBody>
      </p:sp>
      <p:sp>
        <p:nvSpPr>
          <p:cNvPr id="185" name="Content Placeholder 1">
            <a:extLst>
              <a:ext uri="{FF2B5EF4-FFF2-40B4-BE49-F238E27FC236}">
                <a16:creationId xmlns:a16="http://schemas.microsoft.com/office/drawing/2014/main" id="{875EB857-1511-EF37-B31F-5F25CB132F77}"/>
              </a:ext>
            </a:extLst>
          </p:cNvPr>
          <p:cNvSpPr txBox="1">
            <a:spLocks/>
          </p:cNvSpPr>
          <p:nvPr/>
        </p:nvSpPr>
        <p:spPr>
          <a:xfrm>
            <a:off x="1356950" y="327698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</a:p>
        </p:txBody>
      </p:sp>
      <p:sp>
        <p:nvSpPr>
          <p:cNvPr id="186" name="Content Placeholder 1">
            <a:extLst>
              <a:ext uri="{FF2B5EF4-FFF2-40B4-BE49-F238E27FC236}">
                <a16:creationId xmlns:a16="http://schemas.microsoft.com/office/drawing/2014/main" id="{57EF0D4F-0E39-E239-B9C6-FA58295EE7F1}"/>
              </a:ext>
            </a:extLst>
          </p:cNvPr>
          <p:cNvSpPr txBox="1">
            <a:spLocks/>
          </p:cNvSpPr>
          <p:nvPr/>
        </p:nvSpPr>
        <p:spPr>
          <a:xfrm>
            <a:off x="1356950" y="377482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</a:p>
        </p:txBody>
      </p:sp>
      <p:sp>
        <p:nvSpPr>
          <p:cNvPr id="187" name="Content Placeholder 1">
            <a:extLst>
              <a:ext uri="{FF2B5EF4-FFF2-40B4-BE49-F238E27FC236}">
                <a16:creationId xmlns:a16="http://schemas.microsoft.com/office/drawing/2014/main" id="{69E44BB1-5FC0-C736-46EC-62AF7FE21358}"/>
              </a:ext>
            </a:extLst>
          </p:cNvPr>
          <p:cNvSpPr txBox="1">
            <a:spLocks/>
          </p:cNvSpPr>
          <p:nvPr/>
        </p:nvSpPr>
        <p:spPr>
          <a:xfrm>
            <a:off x="1356950" y="402374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</a:p>
        </p:txBody>
      </p:sp>
      <p:sp>
        <p:nvSpPr>
          <p:cNvPr id="188" name="Content Placeholder 1">
            <a:extLst>
              <a:ext uri="{FF2B5EF4-FFF2-40B4-BE49-F238E27FC236}">
                <a16:creationId xmlns:a16="http://schemas.microsoft.com/office/drawing/2014/main" id="{10695679-AB67-18BB-7AFF-45AD97250D2F}"/>
              </a:ext>
            </a:extLst>
          </p:cNvPr>
          <p:cNvSpPr txBox="1">
            <a:spLocks/>
          </p:cNvSpPr>
          <p:nvPr/>
        </p:nvSpPr>
        <p:spPr>
          <a:xfrm>
            <a:off x="1356950" y="426758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</p:txBody>
      </p:sp>
      <p:sp>
        <p:nvSpPr>
          <p:cNvPr id="189" name="Content Placeholder 1">
            <a:extLst>
              <a:ext uri="{FF2B5EF4-FFF2-40B4-BE49-F238E27FC236}">
                <a16:creationId xmlns:a16="http://schemas.microsoft.com/office/drawing/2014/main" id="{C1B15B61-A65F-B41B-2EA0-05F01DE074EC}"/>
              </a:ext>
            </a:extLst>
          </p:cNvPr>
          <p:cNvSpPr txBox="1">
            <a:spLocks/>
          </p:cNvSpPr>
          <p:nvPr/>
        </p:nvSpPr>
        <p:spPr>
          <a:xfrm>
            <a:off x="1356950" y="453174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</a:p>
        </p:txBody>
      </p:sp>
      <p:sp>
        <p:nvSpPr>
          <p:cNvPr id="190" name="Content Placeholder 1">
            <a:extLst>
              <a:ext uri="{FF2B5EF4-FFF2-40B4-BE49-F238E27FC236}">
                <a16:creationId xmlns:a16="http://schemas.microsoft.com/office/drawing/2014/main" id="{A705FC7B-1E5A-E5BC-AAE6-C6DBC49B935F}"/>
              </a:ext>
            </a:extLst>
          </p:cNvPr>
          <p:cNvSpPr txBox="1">
            <a:spLocks/>
          </p:cNvSpPr>
          <p:nvPr/>
        </p:nvSpPr>
        <p:spPr>
          <a:xfrm>
            <a:off x="1356950" y="478066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</a:p>
        </p:txBody>
      </p:sp>
      <p:sp>
        <p:nvSpPr>
          <p:cNvPr id="191" name="Content Placeholder 1">
            <a:extLst>
              <a:ext uri="{FF2B5EF4-FFF2-40B4-BE49-F238E27FC236}">
                <a16:creationId xmlns:a16="http://schemas.microsoft.com/office/drawing/2014/main" id="{B0C86D19-8E9A-162D-B730-13BC218939A1}"/>
              </a:ext>
            </a:extLst>
          </p:cNvPr>
          <p:cNvSpPr txBox="1">
            <a:spLocks/>
          </p:cNvSpPr>
          <p:nvPr/>
        </p:nvSpPr>
        <p:spPr>
          <a:xfrm>
            <a:off x="1356950" y="501434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</a:t>
            </a:r>
          </a:p>
        </p:txBody>
      </p:sp>
      <p:sp>
        <p:nvSpPr>
          <p:cNvPr id="192" name="Content Placeholder 1">
            <a:extLst>
              <a:ext uri="{FF2B5EF4-FFF2-40B4-BE49-F238E27FC236}">
                <a16:creationId xmlns:a16="http://schemas.microsoft.com/office/drawing/2014/main" id="{7229566E-1860-BF79-DCFB-8DBE28D2CC61}"/>
              </a:ext>
            </a:extLst>
          </p:cNvPr>
          <p:cNvSpPr txBox="1">
            <a:spLocks/>
          </p:cNvSpPr>
          <p:nvPr/>
        </p:nvSpPr>
        <p:spPr>
          <a:xfrm>
            <a:off x="154831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Content Placeholder 1">
            <a:extLst>
              <a:ext uri="{FF2B5EF4-FFF2-40B4-BE49-F238E27FC236}">
                <a16:creationId xmlns:a16="http://schemas.microsoft.com/office/drawing/2014/main" id="{958A93F9-AC34-6A32-8748-3E5775D409B4}"/>
              </a:ext>
            </a:extLst>
          </p:cNvPr>
          <p:cNvSpPr txBox="1">
            <a:spLocks/>
          </p:cNvSpPr>
          <p:nvPr/>
        </p:nvSpPr>
        <p:spPr>
          <a:xfrm>
            <a:off x="191915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4" name="Content Placeholder 1">
            <a:extLst>
              <a:ext uri="{FF2B5EF4-FFF2-40B4-BE49-F238E27FC236}">
                <a16:creationId xmlns:a16="http://schemas.microsoft.com/office/drawing/2014/main" id="{79D465E0-CF1E-D922-7AB9-5CD56C38A02B}"/>
              </a:ext>
            </a:extLst>
          </p:cNvPr>
          <p:cNvSpPr txBox="1">
            <a:spLocks/>
          </p:cNvSpPr>
          <p:nvPr/>
        </p:nvSpPr>
        <p:spPr>
          <a:xfrm>
            <a:off x="228491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95" name="Content Placeholder 1">
            <a:extLst>
              <a:ext uri="{FF2B5EF4-FFF2-40B4-BE49-F238E27FC236}">
                <a16:creationId xmlns:a16="http://schemas.microsoft.com/office/drawing/2014/main" id="{A318592C-3818-C8C2-2C79-1797238B746E}"/>
              </a:ext>
            </a:extLst>
          </p:cNvPr>
          <p:cNvSpPr txBox="1">
            <a:spLocks/>
          </p:cNvSpPr>
          <p:nvPr/>
        </p:nvSpPr>
        <p:spPr>
          <a:xfrm>
            <a:off x="266083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96" name="Content Placeholder 1">
            <a:extLst>
              <a:ext uri="{FF2B5EF4-FFF2-40B4-BE49-F238E27FC236}">
                <a16:creationId xmlns:a16="http://schemas.microsoft.com/office/drawing/2014/main" id="{681197CA-2969-2C77-8245-9A227EDC8964}"/>
              </a:ext>
            </a:extLst>
          </p:cNvPr>
          <p:cNvSpPr txBox="1">
            <a:spLocks/>
          </p:cNvSpPr>
          <p:nvPr/>
        </p:nvSpPr>
        <p:spPr>
          <a:xfrm>
            <a:off x="302659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7" name="Content Placeholder 1">
            <a:extLst>
              <a:ext uri="{FF2B5EF4-FFF2-40B4-BE49-F238E27FC236}">
                <a16:creationId xmlns:a16="http://schemas.microsoft.com/office/drawing/2014/main" id="{466F0A19-47A8-5FAD-223B-8BE2D90203D6}"/>
              </a:ext>
            </a:extLst>
          </p:cNvPr>
          <p:cNvSpPr txBox="1">
            <a:spLocks/>
          </p:cNvSpPr>
          <p:nvPr/>
        </p:nvSpPr>
        <p:spPr>
          <a:xfrm>
            <a:off x="339235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98" name="Content Placeholder 1">
            <a:extLst>
              <a:ext uri="{FF2B5EF4-FFF2-40B4-BE49-F238E27FC236}">
                <a16:creationId xmlns:a16="http://schemas.microsoft.com/office/drawing/2014/main" id="{981FB2D0-D296-1F26-6ABD-BC2080527441}"/>
              </a:ext>
            </a:extLst>
          </p:cNvPr>
          <p:cNvSpPr txBox="1">
            <a:spLocks/>
          </p:cNvSpPr>
          <p:nvPr/>
        </p:nvSpPr>
        <p:spPr>
          <a:xfrm>
            <a:off x="376827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99" name="Content Placeholder 1">
            <a:extLst>
              <a:ext uri="{FF2B5EF4-FFF2-40B4-BE49-F238E27FC236}">
                <a16:creationId xmlns:a16="http://schemas.microsoft.com/office/drawing/2014/main" id="{345CAFC7-DC8C-6683-406C-5722C3BE84B0}"/>
              </a:ext>
            </a:extLst>
          </p:cNvPr>
          <p:cNvSpPr txBox="1">
            <a:spLocks/>
          </p:cNvSpPr>
          <p:nvPr/>
        </p:nvSpPr>
        <p:spPr>
          <a:xfrm>
            <a:off x="412387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200" name="Content Placeholder 1">
            <a:extLst>
              <a:ext uri="{FF2B5EF4-FFF2-40B4-BE49-F238E27FC236}">
                <a16:creationId xmlns:a16="http://schemas.microsoft.com/office/drawing/2014/main" id="{9D4A671D-FACC-FE58-44B7-F0118E2222A7}"/>
              </a:ext>
            </a:extLst>
          </p:cNvPr>
          <p:cNvSpPr txBox="1">
            <a:spLocks/>
          </p:cNvSpPr>
          <p:nvPr/>
        </p:nvSpPr>
        <p:spPr>
          <a:xfrm>
            <a:off x="449979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201" name="Content Placeholder 1">
            <a:extLst>
              <a:ext uri="{FF2B5EF4-FFF2-40B4-BE49-F238E27FC236}">
                <a16:creationId xmlns:a16="http://schemas.microsoft.com/office/drawing/2014/main" id="{9D93F712-1F1B-23B7-DAAF-35165879D4BF}"/>
              </a:ext>
            </a:extLst>
          </p:cNvPr>
          <p:cNvSpPr txBox="1">
            <a:spLocks/>
          </p:cNvSpPr>
          <p:nvPr/>
        </p:nvSpPr>
        <p:spPr>
          <a:xfrm>
            <a:off x="486047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202" name="Content Placeholder 1">
            <a:extLst>
              <a:ext uri="{FF2B5EF4-FFF2-40B4-BE49-F238E27FC236}">
                <a16:creationId xmlns:a16="http://schemas.microsoft.com/office/drawing/2014/main" id="{2CE73057-1241-2B75-FC5C-450AFBEC2AD4}"/>
              </a:ext>
            </a:extLst>
          </p:cNvPr>
          <p:cNvSpPr txBox="1">
            <a:spLocks/>
          </p:cNvSpPr>
          <p:nvPr/>
        </p:nvSpPr>
        <p:spPr>
          <a:xfrm>
            <a:off x="5231310" y="517221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03" name="Content Placeholder 1">
            <a:extLst>
              <a:ext uri="{FF2B5EF4-FFF2-40B4-BE49-F238E27FC236}">
                <a16:creationId xmlns:a16="http://schemas.microsoft.com/office/drawing/2014/main" id="{11EEB1D3-422C-E4E3-7103-482011D7CBC6}"/>
              </a:ext>
            </a:extLst>
          </p:cNvPr>
          <p:cNvSpPr txBox="1">
            <a:spLocks/>
          </p:cNvSpPr>
          <p:nvPr/>
        </p:nvSpPr>
        <p:spPr>
          <a:xfrm>
            <a:off x="2818695" y="5372191"/>
            <a:ext cx="1611335" cy="208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Sağkalım Süresi (ay)</a:t>
            </a:r>
          </a:p>
        </p:txBody>
      </p:sp>
      <p:sp>
        <p:nvSpPr>
          <p:cNvPr id="204" name="Content Placeholder 1">
            <a:extLst>
              <a:ext uri="{FF2B5EF4-FFF2-40B4-BE49-F238E27FC236}">
                <a16:creationId xmlns:a16="http://schemas.microsoft.com/office/drawing/2014/main" id="{BADD01DB-15CD-F6C2-C45E-8A26A3EB127E}"/>
              </a:ext>
            </a:extLst>
          </p:cNvPr>
          <p:cNvSpPr txBox="1">
            <a:spLocks/>
          </p:cNvSpPr>
          <p:nvPr/>
        </p:nvSpPr>
        <p:spPr>
          <a:xfrm rot="16200000">
            <a:off x="463739" y="3697036"/>
            <a:ext cx="1611335" cy="208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Mortalite (%)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EED50A-3C15-F449-799E-EE96F48259F1}"/>
              </a:ext>
            </a:extLst>
          </p:cNvPr>
          <p:cNvSpPr/>
          <p:nvPr/>
        </p:nvSpPr>
        <p:spPr>
          <a:xfrm>
            <a:off x="1703629" y="2572861"/>
            <a:ext cx="841134" cy="82550"/>
          </a:xfrm>
          <a:custGeom>
            <a:avLst/>
            <a:gdLst>
              <a:gd name="connsiteX0" fmla="*/ 0 w 841134"/>
              <a:gd name="connsiteY0" fmla="*/ 0 h 82550"/>
              <a:gd name="connsiteX1" fmla="*/ 841134 w 841134"/>
              <a:gd name="connsiteY1" fmla="*/ 0 h 82550"/>
              <a:gd name="connsiteX2" fmla="*/ 841134 w 841134"/>
              <a:gd name="connsiteY2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1134" h="82550">
                <a:moveTo>
                  <a:pt x="0" y="0"/>
                </a:moveTo>
                <a:lnTo>
                  <a:pt x="841134" y="0"/>
                </a:lnTo>
                <a:lnTo>
                  <a:pt x="841134" y="82550"/>
                </a:lnTo>
              </a:path>
            </a:pathLst>
          </a:custGeom>
          <a:noFill/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DBFDF507-3680-8FDD-C11B-B2B88B3D421A}"/>
              </a:ext>
            </a:extLst>
          </p:cNvPr>
          <p:cNvSpPr/>
          <p:nvPr/>
        </p:nvSpPr>
        <p:spPr>
          <a:xfrm>
            <a:off x="1844444" y="2572861"/>
            <a:ext cx="3020475" cy="1168520"/>
          </a:xfrm>
          <a:custGeom>
            <a:avLst/>
            <a:gdLst>
              <a:gd name="connsiteX0" fmla="*/ 0 w 3020475"/>
              <a:gd name="connsiteY0" fmla="*/ 0 h 1168520"/>
              <a:gd name="connsiteX1" fmla="*/ 0 w 3020475"/>
              <a:gd name="connsiteY1" fmla="*/ 90784 h 1168520"/>
              <a:gd name="connsiteX2" fmla="*/ 126431 w 3020475"/>
              <a:gd name="connsiteY2" fmla="*/ 90784 h 1168520"/>
              <a:gd name="connsiteX3" fmla="*/ 126431 w 3020475"/>
              <a:gd name="connsiteY3" fmla="*/ 186571 h 1168520"/>
              <a:gd name="connsiteX4" fmla="*/ 159680 w 3020475"/>
              <a:gd name="connsiteY4" fmla="*/ 227846 h 1168520"/>
              <a:gd name="connsiteX5" fmla="*/ 170311 w 3020475"/>
              <a:gd name="connsiteY5" fmla="*/ 323634 h 1168520"/>
              <a:gd name="connsiteX6" fmla="*/ 183653 w 3020475"/>
              <a:gd name="connsiteY6" fmla="*/ 371058 h 1168520"/>
              <a:gd name="connsiteX7" fmla="*/ 336662 w 3020475"/>
              <a:gd name="connsiteY7" fmla="*/ 386171 h 1168520"/>
              <a:gd name="connsiteX8" fmla="*/ 343333 w 3020475"/>
              <a:gd name="connsiteY8" fmla="*/ 487274 h 1168520"/>
              <a:gd name="connsiteX9" fmla="*/ 517605 w 3020475"/>
              <a:gd name="connsiteY9" fmla="*/ 476643 h 1168520"/>
              <a:gd name="connsiteX10" fmla="*/ 522921 w 3020475"/>
              <a:gd name="connsiteY10" fmla="*/ 577746 h 1168520"/>
              <a:gd name="connsiteX11" fmla="*/ 831650 w 3020475"/>
              <a:gd name="connsiteY11" fmla="*/ 577746 h 1168520"/>
              <a:gd name="connsiteX12" fmla="*/ 831650 w 3020475"/>
              <a:gd name="connsiteY12" fmla="*/ 672178 h 1168520"/>
              <a:gd name="connsiteX13" fmla="*/ 1028540 w 3020475"/>
              <a:gd name="connsiteY13" fmla="*/ 672178 h 1168520"/>
              <a:gd name="connsiteX14" fmla="*/ 1028540 w 3020475"/>
              <a:gd name="connsiteY14" fmla="*/ 772030 h 1168520"/>
              <a:gd name="connsiteX15" fmla="*/ 1173627 w 3020475"/>
              <a:gd name="connsiteY15" fmla="*/ 772030 h 1168520"/>
              <a:gd name="connsiteX16" fmla="*/ 1173627 w 3020475"/>
              <a:gd name="connsiteY16" fmla="*/ 869172 h 1168520"/>
              <a:gd name="connsiteX17" fmla="*/ 1751061 w 3020475"/>
              <a:gd name="connsiteY17" fmla="*/ 869172 h 1168520"/>
              <a:gd name="connsiteX18" fmla="*/ 1751061 w 3020475"/>
              <a:gd name="connsiteY18" fmla="*/ 1015511 h 1168520"/>
              <a:gd name="connsiteX19" fmla="*/ 2055828 w 3020475"/>
              <a:gd name="connsiteY19" fmla="*/ 1015511 h 1168520"/>
              <a:gd name="connsiteX20" fmla="*/ 2055828 w 3020475"/>
              <a:gd name="connsiteY20" fmla="*/ 1168520 h 1168520"/>
              <a:gd name="connsiteX21" fmla="*/ 3020475 w 3020475"/>
              <a:gd name="connsiteY21" fmla="*/ 1168520 h 11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20475" h="1168520">
                <a:moveTo>
                  <a:pt x="0" y="0"/>
                </a:moveTo>
                <a:lnTo>
                  <a:pt x="0" y="90784"/>
                </a:lnTo>
                <a:lnTo>
                  <a:pt x="126431" y="90784"/>
                </a:lnTo>
                <a:lnTo>
                  <a:pt x="126431" y="186571"/>
                </a:lnTo>
                <a:lnTo>
                  <a:pt x="159680" y="227846"/>
                </a:lnTo>
                <a:lnTo>
                  <a:pt x="170311" y="323634"/>
                </a:lnTo>
                <a:lnTo>
                  <a:pt x="183653" y="371058"/>
                </a:lnTo>
                <a:lnTo>
                  <a:pt x="336662" y="386171"/>
                </a:lnTo>
                <a:lnTo>
                  <a:pt x="343333" y="487274"/>
                </a:lnTo>
                <a:lnTo>
                  <a:pt x="517605" y="476643"/>
                </a:lnTo>
                <a:lnTo>
                  <a:pt x="522921" y="577746"/>
                </a:lnTo>
                <a:lnTo>
                  <a:pt x="831650" y="577746"/>
                </a:lnTo>
                <a:lnTo>
                  <a:pt x="831650" y="672178"/>
                </a:lnTo>
                <a:lnTo>
                  <a:pt x="1028540" y="672178"/>
                </a:lnTo>
                <a:lnTo>
                  <a:pt x="1028540" y="772030"/>
                </a:lnTo>
                <a:lnTo>
                  <a:pt x="1173627" y="772030"/>
                </a:lnTo>
                <a:lnTo>
                  <a:pt x="1173627" y="869172"/>
                </a:lnTo>
                <a:lnTo>
                  <a:pt x="1751061" y="869172"/>
                </a:lnTo>
                <a:lnTo>
                  <a:pt x="1751061" y="1015511"/>
                </a:lnTo>
                <a:lnTo>
                  <a:pt x="2055828" y="1015511"/>
                </a:lnTo>
                <a:lnTo>
                  <a:pt x="2055828" y="1168520"/>
                </a:lnTo>
                <a:lnTo>
                  <a:pt x="3020475" y="1168520"/>
                </a:lnTo>
              </a:path>
            </a:pathLst>
          </a:custGeom>
          <a:noFill/>
          <a:ln w="19050" cap="flat">
            <a:solidFill>
              <a:srgbClr val="F47411"/>
            </a:solidFill>
            <a:prstDash val="lgDash"/>
            <a:miter/>
          </a:ln>
        </p:spPr>
        <p:txBody>
          <a:bodyPr rtlCol="0" anchor="ctr"/>
          <a:lstStyle/>
          <a:p>
            <a:endParaRPr lang="en-IN" sz="1000"/>
          </a:p>
        </p:txBody>
      </p:sp>
      <p:grpSp>
        <p:nvGrpSpPr>
          <p:cNvPr id="70" name="Graphic 9">
            <a:extLst>
              <a:ext uri="{FF2B5EF4-FFF2-40B4-BE49-F238E27FC236}">
                <a16:creationId xmlns:a16="http://schemas.microsoft.com/office/drawing/2014/main" id="{4DB80F5B-BB93-E7C3-468F-6C8703DA8385}"/>
              </a:ext>
            </a:extLst>
          </p:cNvPr>
          <p:cNvGrpSpPr/>
          <p:nvPr/>
        </p:nvGrpSpPr>
        <p:grpSpPr>
          <a:xfrm>
            <a:off x="1822868" y="2642069"/>
            <a:ext cx="43151" cy="43151"/>
            <a:chOff x="1822868" y="2642069"/>
            <a:chExt cx="43151" cy="43151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B46244A-F735-ACBD-DDBD-AE3E0B5D55F8}"/>
                </a:ext>
              </a:extLst>
            </p:cNvPr>
            <p:cNvSpPr/>
            <p:nvPr/>
          </p:nvSpPr>
          <p:spPr>
            <a:xfrm>
              <a:off x="1822868" y="2642069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8700B27-C444-5BB6-AF1C-95BB2434E298}"/>
                </a:ext>
              </a:extLst>
            </p:cNvPr>
            <p:cNvSpPr/>
            <p:nvPr/>
          </p:nvSpPr>
          <p:spPr>
            <a:xfrm>
              <a:off x="1822868" y="2642069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73" name="Graphic 9">
            <a:extLst>
              <a:ext uri="{FF2B5EF4-FFF2-40B4-BE49-F238E27FC236}">
                <a16:creationId xmlns:a16="http://schemas.microsoft.com/office/drawing/2014/main" id="{ECBBB467-1EEF-4A0D-2CD5-BD21DA580D50}"/>
              </a:ext>
            </a:extLst>
          </p:cNvPr>
          <p:cNvGrpSpPr/>
          <p:nvPr/>
        </p:nvGrpSpPr>
        <p:grpSpPr>
          <a:xfrm>
            <a:off x="1953781" y="2740983"/>
            <a:ext cx="43151" cy="43151"/>
            <a:chOff x="1953781" y="2740983"/>
            <a:chExt cx="43151" cy="43151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53B5488-236C-D5AF-DED9-C7FD248FCD54}"/>
                </a:ext>
              </a:extLst>
            </p:cNvPr>
            <p:cNvSpPr/>
            <p:nvPr/>
          </p:nvSpPr>
          <p:spPr>
            <a:xfrm>
              <a:off x="1953781" y="2740983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6E6C5DD-B588-86BD-C44C-924A24B3ED11}"/>
                </a:ext>
              </a:extLst>
            </p:cNvPr>
            <p:cNvSpPr/>
            <p:nvPr/>
          </p:nvSpPr>
          <p:spPr>
            <a:xfrm>
              <a:off x="1953781" y="2740983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76" name="Graphic 9">
            <a:extLst>
              <a:ext uri="{FF2B5EF4-FFF2-40B4-BE49-F238E27FC236}">
                <a16:creationId xmlns:a16="http://schemas.microsoft.com/office/drawing/2014/main" id="{C79073BB-9AE8-6892-61F8-E4B8F8060151}"/>
              </a:ext>
            </a:extLst>
          </p:cNvPr>
          <p:cNvGrpSpPr/>
          <p:nvPr/>
        </p:nvGrpSpPr>
        <p:grpSpPr>
          <a:xfrm>
            <a:off x="2006521" y="2922343"/>
            <a:ext cx="43151" cy="43151"/>
            <a:chOff x="2006521" y="2922343"/>
            <a:chExt cx="43151" cy="4315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D2A1909-58C2-A47C-D304-46CE29DEAACB}"/>
                </a:ext>
              </a:extLst>
            </p:cNvPr>
            <p:cNvSpPr/>
            <p:nvPr/>
          </p:nvSpPr>
          <p:spPr>
            <a:xfrm>
              <a:off x="2006521" y="2922343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456E8F8-913A-E172-72B3-D98BCDE55F7D}"/>
                </a:ext>
              </a:extLst>
            </p:cNvPr>
            <p:cNvSpPr/>
            <p:nvPr/>
          </p:nvSpPr>
          <p:spPr>
            <a:xfrm>
              <a:off x="2006521" y="2922343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79" name="Graphic 9">
            <a:extLst>
              <a:ext uri="{FF2B5EF4-FFF2-40B4-BE49-F238E27FC236}">
                <a16:creationId xmlns:a16="http://schemas.microsoft.com/office/drawing/2014/main" id="{F6157E03-D9DF-96BB-A29B-9D15E5DD529C}"/>
              </a:ext>
            </a:extLst>
          </p:cNvPr>
          <p:cNvGrpSpPr/>
          <p:nvPr/>
        </p:nvGrpSpPr>
        <p:grpSpPr>
          <a:xfrm>
            <a:off x="2164846" y="3028762"/>
            <a:ext cx="43151" cy="43151"/>
            <a:chOff x="2164846" y="3028762"/>
            <a:chExt cx="43151" cy="43151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BFD59F-A8CF-3970-1572-0117D1D547E8}"/>
                </a:ext>
              </a:extLst>
            </p:cNvPr>
            <p:cNvSpPr/>
            <p:nvPr/>
          </p:nvSpPr>
          <p:spPr>
            <a:xfrm>
              <a:off x="2164846" y="3028762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AEB042F-46CE-574E-A958-C881C1F50F04}"/>
                </a:ext>
              </a:extLst>
            </p:cNvPr>
            <p:cNvSpPr/>
            <p:nvPr/>
          </p:nvSpPr>
          <p:spPr>
            <a:xfrm>
              <a:off x="2164846" y="3028762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82" name="Graphic 9">
            <a:extLst>
              <a:ext uri="{FF2B5EF4-FFF2-40B4-BE49-F238E27FC236}">
                <a16:creationId xmlns:a16="http://schemas.microsoft.com/office/drawing/2014/main" id="{AFC0FEC1-E063-A459-881B-E74FF00F0187}"/>
              </a:ext>
            </a:extLst>
          </p:cNvPr>
          <p:cNvGrpSpPr/>
          <p:nvPr/>
        </p:nvGrpSpPr>
        <p:grpSpPr>
          <a:xfrm>
            <a:off x="2345789" y="3129031"/>
            <a:ext cx="43151" cy="43151"/>
            <a:chOff x="2345789" y="3129031"/>
            <a:chExt cx="43151" cy="43151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DA98369-E2CD-F92E-8366-CE496B744CB8}"/>
                </a:ext>
              </a:extLst>
            </p:cNvPr>
            <p:cNvSpPr/>
            <p:nvPr/>
          </p:nvSpPr>
          <p:spPr>
            <a:xfrm>
              <a:off x="2345789" y="3129031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7AC78AD-3406-36DB-61CD-04AC08A7D500}"/>
                </a:ext>
              </a:extLst>
            </p:cNvPr>
            <p:cNvSpPr/>
            <p:nvPr/>
          </p:nvSpPr>
          <p:spPr>
            <a:xfrm>
              <a:off x="2345789" y="3129031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85" name="Graphic 9">
            <a:extLst>
              <a:ext uri="{FF2B5EF4-FFF2-40B4-BE49-F238E27FC236}">
                <a16:creationId xmlns:a16="http://schemas.microsoft.com/office/drawing/2014/main" id="{A8829052-B9E4-4A5D-F8FD-A0EB8D53340B}"/>
              </a:ext>
            </a:extLst>
          </p:cNvPr>
          <p:cNvGrpSpPr/>
          <p:nvPr/>
        </p:nvGrpSpPr>
        <p:grpSpPr>
          <a:xfrm>
            <a:off x="2654518" y="3218668"/>
            <a:ext cx="43151" cy="43046"/>
            <a:chOff x="2654518" y="3218668"/>
            <a:chExt cx="43151" cy="43046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7F51012-9A74-7135-E189-8435406E9F44}"/>
                </a:ext>
              </a:extLst>
            </p:cNvPr>
            <p:cNvSpPr/>
            <p:nvPr/>
          </p:nvSpPr>
          <p:spPr>
            <a:xfrm>
              <a:off x="2654518" y="3218668"/>
              <a:ext cx="43151" cy="43046"/>
            </a:xfrm>
            <a:custGeom>
              <a:avLst/>
              <a:gdLst>
                <a:gd name="connsiteX0" fmla="*/ 0 w 43151"/>
                <a:gd name="connsiteY0" fmla="*/ 0 h 43046"/>
                <a:gd name="connsiteX1" fmla="*/ 43151 w 43151"/>
                <a:gd name="connsiteY1" fmla="*/ 43047 h 4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046">
                  <a:moveTo>
                    <a:pt x="0" y="0"/>
                  </a:moveTo>
                  <a:lnTo>
                    <a:pt x="43151" y="43047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F8E1D12-0E83-C4DB-74CE-600C67548394}"/>
                </a:ext>
              </a:extLst>
            </p:cNvPr>
            <p:cNvSpPr/>
            <p:nvPr/>
          </p:nvSpPr>
          <p:spPr>
            <a:xfrm>
              <a:off x="2654518" y="3218668"/>
              <a:ext cx="43151" cy="43046"/>
            </a:xfrm>
            <a:custGeom>
              <a:avLst/>
              <a:gdLst>
                <a:gd name="connsiteX0" fmla="*/ 43151 w 43151"/>
                <a:gd name="connsiteY0" fmla="*/ 0 h 43046"/>
                <a:gd name="connsiteX1" fmla="*/ 0 w 43151"/>
                <a:gd name="connsiteY1" fmla="*/ 43047 h 4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046">
                  <a:moveTo>
                    <a:pt x="43151" y="0"/>
                  </a:moveTo>
                  <a:lnTo>
                    <a:pt x="0" y="43047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88" name="Graphic 9">
            <a:extLst>
              <a:ext uri="{FF2B5EF4-FFF2-40B4-BE49-F238E27FC236}">
                <a16:creationId xmlns:a16="http://schemas.microsoft.com/office/drawing/2014/main" id="{553C211A-29C9-614E-24FB-68B45CCC99DE}"/>
              </a:ext>
            </a:extLst>
          </p:cNvPr>
          <p:cNvGrpSpPr/>
          <p:nvPr/>
        </p:nvGrpSpPr>
        <p:grpSpPr>
          <a:xfrm>
            <a:off x="2842548" y="3323315"/>
            <a:ext cx="43151" cy="43151"/>
            <a:chOff x="2842548" y="3323315"/>
            <a:chExt cx="43151" cy="43151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52D49B0-8A94-479B-69A8-6F819A03ADCF}"/>
                </a:ext>
              </a:extLst>
            </p:cNvPr>
            <p:cNvSpPr/>
            <p:nvPr/>
          </p:nvSpPr>
          <p:spPr>
            <a:xfrm>
              <a:off x="2842548" y="332331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2E47B3-3BF8-BF18-CF5B-4BB89EC00879}"/>
                </a:ext>
              </a:extLst>
            </p:cNvPr>
            <p:cNvSpPr/>
            <p:nvPr/>
          </p:nvSpPr>
          <p:spPr>
            <a:xfrm>
              <a:off x="2842548" y="332331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91" name="Graphic 9">
            <a:extLst>
              <a:ext uri="{FF2B5EF4-FFF2-40B4-BE49-F238E27FC236}">
                <a16:creationId xmlns:a16="http://schemas.microsoft.com/office/drawing/2014/main" id="{4212D259-2EF2-DCB2-58F9-45703C456EE1}"/>
              </a:ext>
            </a:extLst>
          </p:cNvPr>
          <p:cNvGrpSpPr/>
          <p:nvPr/>
        </p:nvGrpSpPr>
        <p:grpSpPr>
          <a:xfrm>
            <a:off x="2996496" y="3420457"/>
            <a:ext cx="43151" cy="43151"/>
            <a:chOff x="2996496" y="3420457"/>
            <a:chExt cx="43151" cy="43151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8B30F8F-38FF-088C-CABE-94743D4708CE}"/>
                </a:ext>
              </a:extLst>
            </p:cNvPr>
            <p:cNvSpPr/>
            <p:nvPr/>
          </p:nvSpPr>
          <p:spPr>
            <a:xfrm>
              <a:off x="2996496" y="3420457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66C5F40-1548-DAA0-6C75-E03F9DB98D11}"/>
                </a:ext>
              </a:extLst>
            </p:cNvPr>
            <p:cNvSpPr/>
            <p:nvPr/>
          </p:nvSpPr>
          <p:spPr>
            <a:xfrm>
              <a:off x="2996496" y="3420457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94" name="Graphic 9">
            <a:extLst>
              <a:ext uri="{FF2B5EF4-FFF2-40B4-BE49-F238E27FC236}">
                <a16:creationId xmlns:a16="http://schemas.microsoft.com/office/drawing/2014/main" id="{8E35D9DA-0DCB-AC66-C467-A957799F517B}"/>
              </a:ext>
            </a:extLst>
          </p:cNvPr>
          <p:cNvGrpSpPr/>
          <p:nvPr/>
        </p:nvGrpSpPr>
        <p:grpSpPr>
          <a:xfrm>
            <a:off x="3238205" y="3420457"/>
            <a:ext cx="43151" cy="43151"/>
            <a:chOff x="3238205" y="3420457"/>
            <a:chExt cx="43151" cy="43151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32B7ABD-07EA-E69C-4D7E-F824540004BA}"/>
                </a:ext>
              </a:extLst>
            </p:cNvPr>
            <p:cNvSpPr/>
            <p:nvPr/>
          </p:nvSpPr>
          <p:spPr>
            <a:xfrm>
              <a:off x="3238205" y="3420457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19E095-1804-E37F-1647-68A98033D420}"/>
                </a:ext>
              </a:extLst>
            </p:cNvPr>
            <p:cNvSpPr/>
            <p:nvPr/>
          </p:nvSpPr>
          <p:spPr>
            <a:xfrm>
              <a:off x="3238205" y="3420457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97" name="Graphic 9">
            <a:extLst>
              <a:ext uri="{FF2B5EF4-FFF2-40B4-BE49-F238E27FC236}">
                <a16:creationId xmlns:a16="http://schemas.microsoft.com/office/drawing/2014/main" id="{6EC7C75C-B873-FA16-5469-FBF2DEC6BB87}"/>
              </a:ext>
            </a:extLst>
          </p:cNvPr>
          <p:cNvGrpSpPr/>
          <p:nvPr/>
        </p:nvGrpSpPr>
        <p:grpSpPr>
          <a:xfrm>
            <a:off x="3300326" y="3420457"/>
            <a:ext cx="43151" cy="43151"/>
            <a:chOff x="3300326" y="3420457"/>
            <a:chExt cx="43151" cy="43151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0E878FC-9711-7460-E8A6-1369DBE176E1}"/>
                </a:ext>
              </a:extLst>
            </p:cNvPr>
            <p:cNvSpPr/>
            <p:nvPr/>
          </p:nvSpPr>
          <p:spPr>
            <a:xfrm>
              <a:off x="3300326" y="3420457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4EC9B1E-034F-A00F-CCA7-3F1E64DD6CCC}"/>
                </a:ext>
              </a:extLst>
            </p:cNvPr>
            <p:cNvSpPr/>
            <p:nvPr/>
          </p:nvSpPr>
          <p:spPr>
            <a:xfrm>
              <a:off x="3300326" y="3420457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00" name="Graphic 9">
            <a:extLst>
              <a:ext uri="{FF2B5EF4-FFF2-40B4-BE49-F238E27FC236}">
                <a16:creationId xmlns:a16="http://schemas.microsoft.com/office/drawing/2014/main" id="{5DC918B1-EB00-8F6D-5D1F-79C71D2DAEA3}"/>
              </a:ext>
            </a:extLst>
          </p:cNvPr>
          <p:cNvGrpSpPr/>
          <p:nvPr/>
        </p:nvGrpSpPr>
        <p:grpSpPr>
          <a:xfrm>
            <a:off x="3342747" y="3420457"/>
            <a:ext cx="43151" cy="43151"/>
            <a:chOff x="3342747" y="3420457"/>
            <a:chExt cx="43151" cy="4315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80DB26B-F6A3-3AC8-AD6E-4D3F7F4AF94C}"/>
                </a:ext>
              </a:extLst>
            </p:cNvPr>
            <p:cNvSpPr/>
            <p:nvPr/>
          </p:nvSpPr>
          <p:spPr>
            <a:xfrm>
              <a:off x="3342747" y="3420457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DB18CB3-35E1-14D4-F438-6C99E164C026}"/>
                </a:ext>
              </a:extLst>
            </p:cNvPr>
            <p:cNvSpPr/>
            <p:nvPr/>
          </p:nvSpPr>
          <p:spPr>
            <a:xfrm>
              <a:off x="3342747" y="3420457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03" name="Graphic 9">
            <a:extLst>
              <a:ext uri="{FF2B5EF4-FFF2-40B4-BE49-F238E27FC236}">
                <a16:creationId xmlns:a16="http://schemas.microsoft.com/office/drawing/2014/main" id="{B3450368-CE43-0732-2BE1-111DD20C9F7B}"/>
              </a:ext>
            </a:extLst>
          </p:cNvPr>
          <p:cNvGrpSpPr/>
          <p:nvPr/>
        </p:nvGrpSpPr>
        <p:grpSpPr>
          <a:xfrm>
            <a:off x="3420919" y="3420457"/>
            <a:ext cx="43151" cy="43151"/>
            <a:chOff x="3420919" y="3420457"/>
            <a:chExt cx="43151" cy="43151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79C04F1-86E7-1E8A-D1BD-0AA8F802D69F}"/>
                </a:ext>
              </a:extLst>
            </p:cNvPr>
            <p:cNvSpPr/>
            <p:nvPr/>
          </p:nvSpPr>
          <p:spPr>
            <a:xfrm>
              <a:off x="3420919" y="3420457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D3636E3-ABA6-56A3-6CA0-B9E141D19023}"/>
                </a:ext>
              </a:extLst>
            </p:cNvPr>
            <p:cNvSpPr/>
            <p:nvPr/>
          </p:nvSpPr>
          <p:spPr>
            <a:xfrm>
              <a:off x="3420919" y="3420457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06" name="Graphic 9">
            <a:extLst>
              <a:ext uri="{FF2B5EF4-FFF2-40B4-BE49-F238E27FC236}">
                <a16:creationId xmlns:a16="http://schemas.microsoft.com/office/drawing/2014/main" id="{E0DB4446-F1D7-A451-7646-4FE806E90084}"/>
              </a:ext>
            </a:extLst>
          </p:cNvPr>
          <p:cNvGrpSpPr/>
          <p:nvPr/>
        </p:nvGrpSpPr>
        <p:grpSpPr>
          <a:xfrm>
            <a:off x="3546933" y="3420457"/>
            <a:ext cx="43151" cy="43151"/>
            <a:chOff x="3546933" y="3420457"/>
            <a:chExt cx="43151" cy="43151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15A12E3-5FAB-487C-12EF-9F075A0353AA}"/>
                </a:ext>
              </a:extLst>
            </p:cNvPr>
            <p:cNvSpPr/>
            <p:nvPr/>
          </p:nvSpPr>
          <p:spPr>
            <a:xfrm>
              <a:off x="3546933" y="3420457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6111AAE-A787-7A42-F224-B33EBFFC7AA9}"/>
                </a:ext>
              </a:extLst>
            </p:cNvPr>
            <p:cNvSpPr/>
            <p:nvPr/>
          </p:nvSpPr>
          <p:spPr>
            <a:xfrm>
              <a:off x="3546933" y="3420457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09" name="Graphic 9">
            <a:extLst>
              <a:ext uri="{FF2B5EF4-FFF2-40B4-BE49-F238E27FC236}">
                <a16:creationId xmlns:a16="http://schemas.microsoft.com/office/drawing/2014/main" id="{34AD0F14-1F91-E86C-4F8B-BA2D01A50AAD}"/>
              </a:ext>
            </a:extLst>
          </p:cNvPr>
          <p:cNvGrpSpPr/>
          <p:nvPr/>
        </p:nvGrpSpPr>
        <p:grpSpPr>
          <a:xfrm>
            <a:off x="3576743" y="3573779"/>
            <a:ext cx="43151" cy="43046"/>
            <a:chOff x="3576743" y="3573779"/>
            <a:chExt cx="43151" cy="43046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0A16BD-D1C5-2B2C-4808-4AC111A22958}"/>
                </a:ext>
              </a:extLst>
            </p:cNvPr>
            <p:cNvSpPr/>
            <p:nvPr/>
          </p:nvSpPr>
          <p:spPr>
            <a:xfrm>
              <a:off x="3576743" y="3573779"/>
              <a:ext cx="43151" cy="43046"/>
            </a:xfrm>
            <a:custGeom>
              <a:avLst/>
              <a:gdLst>
                <a:gd name="connsiteX0" fmla="*/ 0 w 43151"/>
                <a:gd name="connsiteY0" fmla="*/ 0 h 43046"/>
                <a:gd name="connsiteX1" fmla="*/ 43151 w 43151"/>
                <a:gd name="connsiteY1" fmla="*/ 43047 h 4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046">
                  <a:moveTo>
                    <a:pt x="0" y="0"/>
                  </a:moveTo>
                  <a:lnTo>
                    <a:pt x="43151" y="43047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089EB5-C5B3-3287-9823-26955BF60928}"/>
                </a:ext>
              </a:extLst>
            </p:cNvPr>
            <p:cNvSpPr/>
            <p:nvPr/>
          </p:nvSpPr>
          <p:spPr>
            <a:xfrm>
              <a:off x="3576743" y="3573779"/>
              <a:ext cx="43151" cy="43046"/>
            </a:xfrm>
            <a:custGeom>
              <a:avLst/>
              <a:gdLst>
                <a:gd name="connsiteX0" fmla="*/ 43151 w 43151"/>
                <a:gd name="connsiteY0" fmla="*/ 0 h 43046"/>
                <a:gd name="connsiteX1" fmla="*/ 0 w 43151"/>
                <a:gd name="connsiteY1" fmla="*/ 43047 h 4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046">
                  <a:moveTo>
                    <a:pt x="43151" y="0"/>
                  </a:moveTo>
                  <a:lnTo>
                    <a:pt x="0" y="43047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12" name="Graphic 9">
            <a:extLst>
              <a:ext uri="{FF2B5EF4-FFF2-40B4-BE49-F238E27FC236}">
                <a16:creationId xmlns:a16="http://schemas.microsoft.com/office/drawing/2014/main" id="{7D78272E-B180-8877-159B-739AE2540C34}"/>
              </a:ext>
            </a:extLst>
          </p:cNvPr>
          <p:cNvGrpSpPr/>
          <p:nvPr/>
        </p:nvGrpSpPr>
        <p:grpSpPr>
          <a:xfrm>
            <a:off x="3881511" y="3719805"/>
            <a:ext cx="43151" cy="43151"/>
            <a:chOff x="3881511" y="3719805"/>
            <a:chExt cx="43151" cy="43151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47F47A1-F847-9E0E-EEF0-CC8B145EF5AE}"/>
                </a:ext>
              </a:extLst>
            </p:cNvPr>
            <p:cNvSpPr/>
            <p:nvPr/>
          </p:nvSpPr>
          <p:spPr>
            <a:xfrm>
              <a:off x="3881511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BE611D2-7659-7F7E-9967-F5DAF3F02C08}"/>
                </a:ext>
              </a:extLst>
            </p:cNvPr>
            <p:cNvSpPr/>
            <p:nvPr/>
          </p:nvSpPr>
          <p:spPr>
            <a:xfrm>
              <a:off x="3881511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15" name="Graphic 9">
            <a:extLst>
              <a:ext uri="{FF2B5EF4-FFF2-40B4-BE49-F238E27FC236}">
                <a16:creationId xmlns:a16="http://schemas.microsoft.com/office/drawing/2014/main" id="{9A8139AF-C7E0-23EA-C2D5-9C88327F2D8E}"/>
              </a:ext>
            </a:extLst>
          </p:cNvPr>
          <p:cNvGrpSpPr/>
          <p:nvPr/>
        </p:nvGrpSpPr>
        <p:grpSpPr>
          <a:xfrm>
            <a:off x="3998561" y="3719805"/>
            <a:ext cx="43151" cy="43151"/>
            <a:chOff x="3998561" y="3719805"/>
            <a:chExt cx="43151" cy="4315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39590F7-2BA1-DCBE-FF4C-C0FB52FDEFF8}"/>
                </a:ext>
              </a:extLst>
            </p:cNvPr>
            <p:cNvSpPr/>
            <p:nvPr/>
          </p:nvSpPr>
          <p:spPr>
            <a:xfrm>
              <a:off x="3998561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838953B-E591-EB61-D449-3F023857E1FD}"/>
                </a:ext>
              </a:extLst>
            </p:cNvPr>
            <p:cNvSpPr/>
            <p:nvPr/>
          </p:nvSpPr>
          <p:spPr>
            <a:xfrm>
              <a:off x="3998561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18" name="Graphic 9">
            <a:extLst>
              <a:ext uri="{FF2B5EF4-FFF2-40B4-BE49-F238E27FC236}">
                <a16:creationId xmlns:a16="http://schemas.microsoft.com/office/drawing/2014/main" id="{9D527321-A626-96A3-5ADF-5FB8C5F30B13}"/>
              </a:ext>
            </a:extLst>
          </p:cNvPr>
          <p:cNvGrpSpPr/>
          <p:nvPr/>
        </p:nvGrpSpPr>
        <p:grpSpPr>
          <a:xfrm>
            <a:off x="4337412" y="3719805"/>
            <a:ext cx="43151" cy="43151"/>
            <a:chOff x="4337412" y="3719805"/>
            <a:chExt cx="43151" cy="43151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3EE06CE-EA4E-D68A-7CE6-C0668D2980FD}"/>
                </a:ext>
              </a:extLst>
            </p:cNvPr>
            <p:cNvSpPr/>
            <p:nvPr/>
          </p:nvSpPr>
          <p:spPr>
            <a:xfrm>
              <a:off x="4337412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DA72C5-B1EE-6AEB-9725-66F69BC9364A}"/>
                </a:ext>
              </a:extLst>
            </p:cNvPr>
            <p:cNvSpPr/>
            <p:nvPr/>
          </p:nvSpPr>
          <p:spPr>
            <a:xfrm>
              <a:off x="4337412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21" name="Graphic 9">
            <a:extLst>
              <a:ext uri="{FF2B5EF4-FFF2-40B4-BE49-F238E27FC236}">
                <a16:creationId xmlns:a16="http://schemas.microsoft.com/office/drawing/2014/main" id="{95A2D78B-9A2D-7E9D-DC6E-68B6B4614E85}"/>
              </a:ext>
            </a:extLst>
          </p:cNvPr>
          <p:cNvGrpSpPr/>
          <p:nvPr/>
        </p:nvGrpSpPr>
        <p:grpSpPr>
          <a:xfrm>
            <a:off x="4467491" y="3719805"/>
            <a:ext cx="43151" cy="43151"/>
            <a:chOff x="4467491" y="3719805"/>
            <a:chExt cx="43151" cy="43151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CD4D9A9-3C60-4108-3A13-8B595262B0ED}"/>
                </a:ext>
              </a:extLst>
            </p:cNvPr>
            <p:cNvSpPr/>
            <p:nvPr/>
          </p:nvSpPr>
          <p:spPr>
            <a:xfrm>
              <a:off x="4467491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3584F56-6470-3C14-73B4-7581A934C39B}"/>
                </a:ext>
              </a:extLst>
            </p:cNvPr>
            <p:cNvSpPr/>
            <p:nvPr/>
          </p:nvSpPr>
          <p:spPr>
            <a:xfrm>
              <a:off x="4467491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24" name="Graphic 9">
            <a:extLst>
              <a:ext uri="{FF2B5EF4-FFF2-40B4-BE49-F238E27FC236}">
                <a16:creationId xmlns:a16="http://schemas.microsoft.com/office/drawing/2014/main" id="{45DE9D26-F75A-394B-B4CD-350BBEC611E1}"/>
              </a:ext>
            </a:extLst>
          </p:cNvPr>
          <p:cNvGrpSpPr/>
          <p:nvPr/>
        </p:nvGrpSpPr>
        <p:grpSpPr>
          <a:xfrm>
            <a:off x="4556399" y="3719805"/>
            <a:ext cx="43151" cy="43151"/>
            <a:chOff x="4556399" y="3719805"/>
            <a:chExt cx="43151" cy="43151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939EB59-C06C-F5BA-BF4B-9A4B193A73DA}"/>
                </a:ext>
              </a:extLst>
            </p:cNvPr>
            <p:cNvSpPr/>
            <p:nvPr/>
          </p:nvSpPr>
          <p:spPr>
            <a:xfrm>
              <a:off x="4556399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661EDD7-15F7-F20A-7E55-556B979A6A09}"/>
                </a:ext>
              </a:extLst>
            </p:cNvPr>
            <p:cNvSpPr/>
            <p:nvPr/>
          </p:nvSpPr>
          <p:spPr>
            <a:xfrm>
              <a:off x="4556399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27" name="Graphic 9">
            <a:extLst>
              <a:ext uri="{FF2B5EF4-FFF2-40B4-BE49-F238E27FC236}">
                <a16:creationId xmlns:a16="http://schemas.microsoft.com/office/drawing/2014/main" id="{176C0001-8B7D-11C8-29D9-0205A8DD0581}"/>
              </a:ext>
            </a:extLst>
          </p:cNvPr>
          <p:cNvGrpSpPr/>
          <p:nvPr/>
        </p:nvGrpSpPr>
        <p:grpSpPr>
          <a:xfrm>
            <a:off x="4674804" y="3719805"/>
            <a:ext cx="43151" cy="43151"/>
            <a:chOff x="4674804" y="3719805"/>
            <a:chExt cx="43151" cy="43151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6EAE3A1-43F9-4B1F-E383-45469A8FDF02}"/>
                </a:ext>
              </a:extLst>
            </p:cNvPr>
            <p:cNvSpPr/>
            <p:nvPr/>
          </p:nvSpPr>
          <p:spPr>
            <a:xfrm>
              <a:off x="4674804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C5B50E-CE01-6A84-A145-760279885430}"/>
                </a:ext>
              </a:extLst>
            </p:cNvPr>
            <p:cNvSpPr/>
            <p:nvPr/>
          </p:nvSpPr>
          <p:spPr>
            <a:xfrm>
              <a:off x="4674804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30" name="Graphic 9">
            <a:extLst>
              <a:ext uri="{FF2B5EF4-FFF2-40B4-BE49-F238E27FC236}">
                <a16:creationId xmlns:a16="http://schemas.microsoft.com/office/drawing/2014/main" id="{66741443-C60B-D7AD-81FC-604BD91DF6F2}"/>
              </a:ext>
            </a:extLst>
          </p:cNvPr>
          <p:cNvGrpSpPr/>
          <p:nvPr/>
        </p:nvGrpSpPr>
        <p:grpSpPr>
          <a:xfrm>
            <a:off x="4736925" y="3719805"/>
            <a:ext cx="43151" cy="43151"/>
            <a:chOff x="4736925" y="3719805"/>
            <a:chExt cx="43151" cy="4315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0AC6C21-948D-F002-43E5-BC808F8F11AC}"/>
                </a:ext>
              </a:extLst>
            </p:cNvPr>
            <p:cNvSpPr/>
            <p:nvPr/>
          </p:nvSpPr>
          <p:spPr>
            <a:xfrm>
              <a:off x="4736925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845D137-3C95-0F35-FAF9-0DEC2C35960E}"/>
                </a:ext>
              </a:extLst>
            </p:cNvPr>
            <p:cNvSpPr/>
            <p:nvPr/>
          </p:nvSpPr>
          <p:spPr>
            <a:xfrm>
              <a:off x="4736925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grpSp>
        <p:nvGrpSpPr>
          <p:cNvPr id="133" name="Graphic 9">
            <a:extLst>
              <a:ext uri="{FF2B5EF4-FFF2-40B4-BE49-F238E27FC236}">
                <a16:creationId xmlns:a16="http://schemas.microsoft.com/office/drawing/2014/main" id="{899D7A6F-6B93-C189-4D66-2AEC0C520C3E}"/>
              </a:ext>
            </a:extLst>
          </p:cNvPr>
          <p:cNvGrpSpPr/>
          <p:nvPr/>
        </p:nvGrpSpPr>
        <p:grpSpPr>
          <a:xfrm>
            <a:off x="4826041" y="3719805"/>
            <a:ext cx="43151" cy="43151"/>
            <a:chOff x="4826041" y="3719805"/>
            <a:chExt cx="43151" cy="43151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887AAA-AF9A-F531-5C73-5C2C4F79EF1B}"/>
                </a:ext>
              </a:extLst>
            </p:cNvPr>
            <p:cNvSpPr/>
            <p:nvPr/>
          </p:nvSpPr>
          <p:spPr>
            <a:xfrm>
              <a:off x="4826041" y="3719805"/>
              <a:ext cx="43151" cy="43151"/>
            </a:xfrm>
            <a:custGeom>
              <a:avLst/>
              <a:gdLst>
                <a:gd name="connsiteX0" fmla="*/ 0 w 43151"/>
                <a:gd name="connsiteY0" fmla="*/ 0 h 43151"/>
                <a:gd name="connsiteX1" fmla="*/ 43151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0" y="0"/>
                  </a:moveTo>
                  <a:lnTo>
                    <a:pt x="43151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9DD97CF-9CF3-6E93-8295-D57F67C004BA}"/>
                </a:ext>
              </a:extLst>
            </p:cNvPr>
            <p:cNvSpPr/>
            <p:nvPr/>
          </p:nvSpPr>
          <p:spPr>
            <a:xfrm>
              <a:off x="4826041" y="3719805"/>
              <a:ext cx="43151" cy="43151"/>
            </a:xfrm>
            <a:custGeom>
              <a:avLst/>
              <a:gdLst>
                <a:gd name="connsiteX0" fmla="*/ 43151 w 43151"/>
                <a:gd name="connsiteY0" fmla="*/ 0 h 43151"/>
                <a:gd name="connsiteX1" fmla="*/ 0 w 43151"/>
                <a:gd name="connsiteY1" fmla="*/ 43151 h 4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51" h="43151">
                  <a:moveTo>
                    <a:pt x="43151" y="0"/>
                  </a:moveTo>
                  <a:lnTo>
                    <a:pt x="0" y="43151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1C2FEF5D-A362-2222-5623-0094F2BDAB38}"/>
              </a:ext>
            </a:extLst>
          </p:cNvPr>
          <p:cNvSpPr/>
          <p:nvPr/>
        </p:nvSpPr>
        <p:spPr>
          <a:xfrm>
            <a:off x="3018071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08EFB4B-8B65-1F0E-1DCA-DFFC7D227390}"/>
              </a:ext>
            </a:extLst>
          </p:cNvPr>
          <p:cNvSpPr/>
          <p:nvPr/>
        </p:nvSpPr>
        <p:spPr>
          <a:xfrm>
            <a:off x="316930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C0A8ACA6-5114-0DE4-2EF6-36D67C824BFE}"/>
              </a:ext>
            </a:extLst>
          </p:cNvPr>
          <p:cNvSpPr/>
          <p:nvPr/>
        </p:nvSpPr>
        <p:spPr>
          <a:xfrm>
            <a:off x="3201203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AF55778-F3E8-DDC0-6068-C9E1135E1D5F}"/>
              </a:ext>
            </a:extLst>
          </p:cNvPr>
          <p:cNvSpPr/>
          <p:nvPr/>
        </p:nvSpPr>
        <p:spPr>
          <a:xfrm>
            <a:off x="325998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764BDEF4-1154-FB72-3CF2-73E86D11412C}"/>
              </a:ext>
            </a:extLst>
          </p:cNvPr>
          <p:cNvSpPr/>
          <p:nvPr/>
        </p:nvSpPr>
        <p:spPr>
          <a:xfrm>
            <a:off x="3288131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C1FD878-E5AC-5B97-C6EE-1ABC0E7EE477}"/>
              </a:ext>
            </a:extLst>
          </p:cNvPr>
          <p:cNvSpPr/>
          <p:nvPr/>
        </p:nvSpPr>
        <p:spPr>
          <a:xfrm>
            <a:off x="3313042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AFCCE1A-1F36-F01E-BDCD-F471B3DB0760}"/>
              </a:ext>
            </a:extLst>
          </p:cNvPr>
          <p:cNvSpPr/>
          <p:nvPr/>
        </p:nvSpPr>
        <p:spPr>
          <a:xfrm>
            <a:off x="3384856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0B0EDCD-92A7-3950-2763-CD7EB725F862}"/>
              </a:ext>
            </a:extLst>
          </p:cNvPr>
          <p:cNvSpPr/>
          <p:nvPr/>
        </p:nvSpPr>
        <p:spPr>
          <a:xfrm>
            <a:off x="3409663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7BB10096-56FD-F7F1-9233-88E001EA8E41}"/>
              </a:ext>
            </a:extLst>
          </p:cNvPr>
          <p:cNvSpPr/>
          <p:nvPr/>
        </p:nvSpPr>
        <p:spPr>
          <a:xfrm>
            <a:off x="3446977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99D466DB-15E7-F694-BBD3-EB291385CCF3}"/>
              </a:ext>
            </a:extLst>
          </p:cNvPr>
          <p:cNvSpPr/>
          <p:nvPr/>
        </p:nvSpPr>
        <p:spPr>
          <a:xfrm>
            <a:off x="3471784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9D1FC911-819F-3CFA-970E-26ADE94F8854}"/>
              </a:ext>
            </a:extLst>
          </p:cNvPr>
          <p:cNvSpPr/>
          <p:nvPr/>
        </p:nvSpPr>
        <p:spPr>
          <a:xfrm>
            <a:off x="3507326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8632B4C7-C1B6-2D1B-CCF4-F795A49CD82C}"/>
              </a:ext>
            </a:extLst>
          </p:cNvPr>
          <p:cNvSpPr/>
          <p:nvPr/>
        </p:nvSpPr>
        <p:spPr>
          <a:xfrm>
            <a:off x="359685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AF9CF7A0-21DC-3AEB-3A0A-762EC46E4742}"/>
              </a:ext>
            </a:extLst>
          </p:cNvPr>
          <p:cNvSpPr/>
          <p:nvPr/>
        </p:nvSpPr>
        <p:spPr>
          <a:xfrm>
            <a:off x="3780512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7BFA71B8-802E-81A8-8AC3-AD0B01C9D211}"/>
              </a:ext>
            </a:extLst>
          </p:cNvPr>
          <p:cNvSpPr/>
          <p:nvPr/>
        </p:nvSpPr>
        <p:spPr>
          <a:xfrm>
            <a:off x="380802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D5D1296A-240B-EAC4-4B72-041D1471F782}"/>
              </a:ext>
            </a:extLst>
          </p:cNvPr>
          <p:cNvSpPr/>
          <p:nvPr/>
        </p:nvSpPr>
        <p:spPr>
          <a:xfrm>
            <a:off x="3839923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2CEA5012-665F-4861-6E4A-48DAA339A7A7}"/>
              </a:ext>
            </a:extLst>
          </p:cNvPr>
          <p:cNvSpPr/>
          <p:nvPr/>
        </p:nvSpPr>
        <p:spPr>
          <a:xfrm>
            <a:off x="3901106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597A9DF5-DF76-2131-2650-51B3463FF0C3}"/>
              </a:ext>
            </a:extLst>
          </p:cNvPr>
          <p:cNvSpPr/>
          <p:nvPr/>
        </p:nvSpPr>
        <p:spPr>
          <a:xfrm>
            <a:off x="3933105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3569D106-BAB6-168D-8D2B-7BDA8AF9D938}"/>
              </a:ext>
            </a:extLst>
          </p:cNvPr>
          <p:cNvSpPr/>
          <p:nvPr/>
        </p:nvSpPr>
        <p:spPr>
          <a:xfrm>
            <a:off x="4208897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41002507-F405-526C-46D9-2AA65CCEFA88}"/>
              </a:ext>
            </a:extLst>
          </p:cNvPr>
          <p:cNvSpPr/>
          <p:nvPr/>
        </p:nvSpPr>
        <p:spPr>
          <a:xfrm>
            <a:off x="4238185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EE9C9FD0-4715-608B-E8D0-93161F67A2A2}"/>
              </a:ext>
            </a:extLst>
          </p:cNvPr>
          <p:cNvSpPr/>
          <p:nvPr/>
        </p:nvSpPr>
        <p:spPr>
          <a:xfrm>
            <a:off x="4273728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C0148DE8-80F9-8276-AC38-852AF8EB4F97}"/>
              </a:ext>
            </a:extLst>
          </p:cNvPr>
          <p:cNvSpPr/>
          <p:nvPr/>
        </p:nvSpPr>
        <p:spPr>
          <a:xfrm>
            <a:off x="4299472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A584D78C-B3C2-C35E-308B-A091C14DF2AE}"/>
              </a:ext>
            </a:extLst>
          </p:cNvPr>
          <p:cNvSpPr/>
          <p:nvPr/>
        </p:nvSpPr>
        <p:spPr>
          <a:xfrm>
            <a:off x="4359717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3EDD54C8-F49F-7BA3-CEAA-C33EEC0EEAF8}"/>
              </a:ext>
            </a:extLst>
          </p:cNvPr>
          <p:cNvSpPr/>
          <p:nvPr/>
        </p:nvSpPr>
        <p:spPr>
          <a:xfrm>
            <a:off x="4482187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7FD038D4-FB26-C389-1A41-97197A6B5176}"/>
              </a:ext>
            </a:extLst>
          </p:cNvPr>
          <p:cNvSpPr/>
          <p:nvPr/>
        </p:nvSpPr>
        <p:spPr>
          <a:xfrm>
            <a:off x="4542432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B7850022-30D6-1CCB-9263-7D242A59ED5D}"/>
              </a:ext>
            </a:extLst>
          </p:cNvPr>
          <p:cNvSpPr/>
          <p:nvPr/>
        </p:nvSpPr>
        <p:spPr>
          <a:xfrm>
            <a:off x="4663964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A6370952-1E1E-AB8B-54EE-E61BAA2645CD}"/>
              </a:ext>
            </a:extLst>
          </p:cNvPr>
          <p:cNvSpPr/>
          <p:nvPr/>
        </p:nvSpPr>
        <p:spPr>
          <a:xfrm>
            <a:off x="472962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5D9B34E6-D1C1-83A1-72F7-FB1770D8581B}"/>
              </a:ext>
            </a:extLst>
          </p:cNvPr>
          <p:cNvSpPr/>
          <p:nvPr/>
        </p:nvSpPr>
        <p:spPr>
          <a:xfrm>
            <a:off x="476068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7AFE3FD1-B94C-E072-4492-4157B77D54E3}"/>
              </a:ext>
            </a:extLst>
          </p:cNvPr>
          <p:cNvSpPr/>
          <p:nvPr/>
        </p:nvSpPr>
        <p:spPr>
          <a:xfrm>
            <a:off x="4788206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02584612-EE84-8E1F-D615-45357148496E}"/>
              </a:ext>
            </a:extLst>
          </p:cNvPr>
          <p:cNvSpPr/>
          <p:nvPr/>
        </p:nvSpPr>
        <p:spPr>
          <a:xfrm>
            <a:off x="4818328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B4799445-66BF-E44C-A811-1BE234D7DF80}"/>
              </a:ext>
            </a:extLst>
          </p:cNvPr>
          <p:cNvSpPr/>
          <p:nvPr/>
        </p:nvSpPr>
        <p:spPr>
          <a:xfrm>
            <a:off x="4881283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FA2DFE1A-7F00-FB7A-9AA0-C5EFE414C383}"/>
              </a:ext>
            </a:extLst>
          </p:cNvPr>
          <p:cNvSpPr/>
          <p:nvPr/>
        </p:nvSpPr>
        <p:spPr>
          <a:xfrm>
            <a:off x="5062330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2B45373E-388C-446F-B597-9FE37377F123}"/>
              </a:ext>
            </a:extLst>
          </p:cNvPr>
          <p:cNvSpPr/>
          <p:nvPr/>
        </p:nvSpPr>
        <p:spPr>
          <a:xfrm>
            <a:off x="5096935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6325B629-B506-44DB-20B2-E39F844F5911}"/>
              </a:ext>
            </a:extLst>
          </p:cNvPr>
          <p:cNvSpPr/>
          <p:nvPr/>
        </p:nvSpPr>
        <p:spPr>
          <a:xfrm>
            <a:off x="5279649" y="2597042"/>
            <a:ext cx="10422" cy="58368"/>
          </a:xfrm>
          <a:custGeom>
            <a:avLst/>
            <a:gdLst>
              <a:gd name="connsiteX0" fmla="*/ 0 w 10422"/>
              <a:gd name="connsiteY0" fmla="*/ 0 h 58368"/>
              <a:gd name="connsiteX1" fmla="*/ 0 w 10422"/>
              <a:gd name="connsiteY1" fmla="*/ 58369 h 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2" h="58368">
                <a:moveTo>
                  <a:pt x="0" y="0"/>
                </a:moveTo>
                <a:lnTo>
                  <a:pt x="0" y="58369"/>
                </a:lnTo>
              </a:path>
            </a:pathLst>
          </a:custGeom>
          <a:ln w="19050" cap="flat">
            <a:solidFill>
              <a:srgbClr val="8496B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05" name="Content Placeholder 1">
            <a:extLst>
              <a:ext uri="{FF2B5EF4-FFF2-40B4-BE49-F238E27FC236}">
                <a16:creationId xmlns:a16="http://schemas.microsoft.com/office/drawing/2014/main" id="{A0B8C40B-5C38-AD82-5144-11F54464D4BF}"/>
              </a:ext>
            </a:extLst>
          </p:cNvPr>
          <p:cNvSpPr txBox="1">
            <a:spLocks/>
          </p:cNvSpPr>
          <p:nvPr/>
        </p:nvSpPr>
        <p:spPr>
          <a:xfrm>
            <a:off x="4173337" y="3831391"/>
            <a:ext cx="710355" cy="208394"/>
          </a:xfrm>
          <a:prstGeom prst="rect">
            <a:avLst/>
          </a:prstGeom>
          <a:ln w="19050">
            <a:noFill/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endParaRPr lang="tr-T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Content Placeholder 1">
            <a:extLst>
              <a:ext uri="{FF2B5EF4-FFF2-40B4-BE49-F238E27FC236}">
                <a16:creationId xmlns:a16="http://schemas.microsoft.com/office/drawing/2014/main" id="{3E52CCD7-9F04-3B90-287E-252B6E6D388A}"/>
              </a:ext>
            </a:extLst>
          </p:cNvPr>
          <p:cNvSpPr txBox="1">
            <a:spLocks/>
          </p:cNvSpPr>
          <p:nvPr/>
        </p:nvSpPr>
        <p:spPr>
          <a:xfrm>
            <a:off x="4467491" y="2698349"/>
            <a:ext cx="873555" cy="1880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 yok</a:t>
            </a:r>
          </a:p>
        </p:txBody>
      </p:sp>
      <p:sp>
        <p:nvSpPr>
          <p:cNvPr id="207" name="Content Placeholder 1">
            <a:extLst>
              <a:ext uri="{FF2B5EF4-FFF2-40B4-BE49-F238E27FC236}">
                <a16:creationId xmlns:a16="http://schemas.microsoft.com/office/drawing/2014/main" id="{E61743D5-6A70-251B-4527-67189BC98A59}"/>
              </a:ext>
            </a:extLst>
          </p:cNvPr>
          <p:cNvSpPr txBox="1">
            <a:spLocks/>
          </p:cNvSpPr>
          <p:nvPr/>
        </p:nvSpPr>
        <p:spPr>
          <a:xfrm>
            <a:off x="4850324" y="4747079"/>
            <a:ext cx="712786" cy="208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P&lt;0.0001</a:t>
            </a:r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A2096547-203F-2463-138A-F50DFB8A4C76}"/>
              </a:ext>
            </a:extLst>
          </p:cNvPr>
          <p:cNvSpPr/>
          <p:nvPr/>
        </p:nvSpPr>
        <p:spPr>
          <a:xfrm>
            <a:off x="7700658" y="2483882"/>
            <a:ext cx="10782" cy="2316257"/>
          </a:xfrm>
          <a:custGeom>
            <a:avLst/>
            <a:gdLst>
              <a:gd name="connsiteX0" fmla="*/ 0 w 10782"/>
              <a:gd name="connsiteY0" fmla="*/ 0 h 2316257"/>
              <a:gd name="connsiteX1" fmla="*/ 0 w 10782"/>
              <a:gd name="connsiteY1" fmla="*/ 2316257 h 231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2" h="2316257">
                <a:moveTo>
                  <a:pt x="0" y="0"/>
                </a:moveTo>
                <a:lnTo>
                  <a:pt x="0" y="2316257"/>
                </a:lnTo>
              </a:path>
            </a:pathLst>
          </a:custGeom>
          <a:ln w="2156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41981395-8056-F0A8-06EE-5CA729FFD4DE}"/>
              </a:ext>
            </a:extLst>
          </p:cNvPr>
          <p:cNvSpPr/>
          <p:nvPr/>
        </p:nvSpPr>
        <p:spPr>
          <a:xfrm>
            <a:off x="7807192" y="4800139"/>
            <a:ext cx="2639202" cy="10782"/>
          </a:xfrm>
          <a:custGeom>
            <a:avLst/>
            <a:gdLst>
              <a:gd name="connsiteX0" fmla="*/ 0 w 2639202"/>
              <a:gd name="connsiteY0" fmla="*/ 0 h 10782"/>
              <a:gd name="connsiteX1" fmla="*/ 2639202 w 2639202"/>
              <a:gd name="connsiteY1" fmla="*/ 0 h 1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9202" h="10782">
                <a:moveTo>
                  <a:pt x="0" y="0"/>
                </a:moveTo>
                <a:lnTo>
                  <a:pt x="2639202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FDB46A50-6464-BD54-5E8B-8B0A412C6723}"/>
              </a:ext>
            </a:extLst>
          </p:cNvPr>
          <p:cNvSpPr/>
          <p:nvPr/>
        </p:nvSpPr>
        <p:spPr>
          <a:xfrm>
            <a:off x="7660546" y="3063567"/>
            <a:ext cx="29329" cy="10782"/>
          </a:xfrm>
          <a:custGeom>
            <a:avLst/>
            <a:gdLst>
              <a:gd name="connsiteX0" fmla="*/ 0 w 29329"/>
              <a:gd name="connsiteY0" fmla="*/ 0 h 10782"/>
              <a:gd name="connsiteX1" fmla="*/ 29329 w 29329"/>
              <a:gd name="connsiteY1" fmla="*/ 0 h 1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329" h="10782">
                <a:moveTo>
                  <a:pt x="0" y="0"/>
                </a:moveTo>
                <a:lnTo>
                  <a:pt x="29329" y="0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3E490990-C9E9-2057-E1B4-079430166331}"/>
              </a:ext>
            </a:extLst>
          </p:cNvPr>
          <p:cNvSpPr/>
          <p:nvPr/>
        </p:nvSpPr>
        <p:spPr>
          <a:xfrm>
            <a:off x="7660546" y="3642065"/>
            <a:ext cx="29329" cy="10782"/>
          </a:xfrm>
          <a:custGeom>
            <a:avLst/>
            <a:gdLst>
              <a:gd name="connsiteX0" fmla="*/ 0 w 29329"/>
              <a:gd name="connsiteY0" fmla="*/ 0 h 10782"/>
              <a:gd name="connsiteX1" fmla="*/ 29329 w 29329"/>
              <a:gd name="connsiteY1" fmla="*/ 0 h 1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329" h="10782">
                <a:moveTo>
                  <a:pt x="0" y="0"/>
                </a:moveTo>
                <a:lnTo>
                  <a:pt x="29329" y="0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4194CD55-38B5-9175-3AAC-8E83A582F195}"/>
              </a:ext>
            </a:extLst>
          </p:cNvPr>
          <p:cNvSpPr/>
          <p:nvPr/>
        </p:nvSpPr>
        <p:spPr>
          <a:xfrm>
            <a:off x="7660546" y="4223798"/>
            <a:ext cx="29329" cy="10782"/>
          </a:xfrm>
          <a:custGeom>
            <a:avLst/>
            <a:gdLst>
              <a:gd name="connsiteX0" fmla="*/ 0 w 29329"/>
              <a:gd name="connsiteY0" fmla="*/ 0 h 10782"/>
              <a:gd name="connsiteX1" fmla="*/ 29329 w 29329"/>
              <a:gd name="connsiteY1" fmla="*/ 0 h 1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329" h="10782">
                <a:moveTo>
                  <a:pt x="0" y="0"/>
                </a:moveTo>
                <a:lnTo>
                  <a:pt x="29329" y="0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1E975F00-25BB-70A7-ED6A-DD688B052AEA}"/>
              </a:ext>
            </a:extLst>
          </p:cNvPr>
          <p:cNvSpPr/>
          <p:nvPr/>
        </p:nvSpPr>
        <p:spPr>
          <a:xfrm>
            <a:off x="8240338" y="4800139"/>
            <a:ext cx="10782" cy="32995"/>
          </a:xfrm>
          <a:custGeom>
            <a:avLst/>
            <a:gdLst>
              <a:gd name="connsiteX0" fmla="*/ 0 w 10782"/>
              <a:gd name="connsiteY0" fmla="*/ 0 h 32995"/>
              <a:gd name="connsiteX1" fmla="*/ 0 w 10782"/>
              <a:gd name="connsiteY1" fmla="*/ 32996 h 3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2" h="32995">
                <a:moveTo>
                  <a:pt x="0" y="0"/>
                </a:moveTo>
                <a:lnTo>
                  <a:pt x="0" y="32996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60B15745-3C6E-CF8A-6093-EEDDB0E378B3}"/>
              </a:ext>
            </a:extLst>
          </p:cNvPr>
          <p:cNvSpPr/>
          <p:nvPr/>
        </p:nvSpPr>
        <p:spPr>
          <a:xfrm>
            <a:off x="8675316" y="4800139"/>
            <a:ext cx="10782" cy="32995"/>
          </a:xfrm>
          <a:custGeom>
            <a:avLst/>
            <a:gdLst>
              <a:gd name="connsiteX0" fmla="*/ 0 w 10782"/>
              <a:gd name="connsiteY0" fmla="*/ 0 h 32995"/>
              <a:gd name="connsiteX1" fmla="*/ 0 w 10782"/>
              <a:gd name="connsiteY1" fmla="*/ 32996 h 3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2" h="32995">
                <a:moveTo>
                  <a:pt x="0" y="0"/>
                </a:moveTo>
                <a:lnTo>
                  <a:pt x="0" y="32996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585CC6E0-2A7D-72BC-F581-98FF5AFE69DB}"/>
              </a:ext>
            </a:extLst>
          </p:cNvPr>
          <p:cNvSpPr/>
          <p:nvPr/>
        </p:nvSpPr>
        <p:spPr>
          <a:xfrm>
            <a:off x="9126793" y="4800139"/>
            <a:ext cx="10782" cy="32995"/>
          </a:xfrm>
          <a:custGeom>
            <a:avLst/>
            <a:gdLst>
              <a:gd name="connsiteX0" fmla="*/ 0 w 10782"/>
              <a:gd name="connsiteY0" fmla="*/ 0 h 32995"/>
              <a:gd name="connsiteX1" fmla="*/ 0 w 10782"/>
              <a:gd name="connsiteY1" fmla="*/ 32996 h 3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2" h="32995">
                <a:moveTo>
                  <a:pt x="0" y="0"/>
                </a:moveTo>
                <a:lnTo>
                  <a:pt x="0" y="32996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D721D036-DB47-9DDF-05FB-6E24F4AC47EC}"/>
              </a:ext>
            </a:extLst>
          </p:cNvPr>
          <p:cNvSpPr/>
          <p:nvPr/>
        </p:nvSpPr>
        <p:spPr>
          <a:xfrm>
            <a:off x="9567271" y="4800139"/>
            <a:ext cx="10782" cy="32995"/>
          </a:xfrm>
          <a:custGeom>
            <a:avLst/>
            <a:gdLst>
              <a:gd name="connsiteX0" fmla="*/ 0 w 10782"/>
              <a:gd name="connsiteY0" fmla="*/ 0 h 32995"/>
              <a:gd name="connsiteX1" fmla="*/ 0 w 10782"/>
              <a:gd name="connsiteY1" fmla="*/ 32996 h 3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2" h="32995">
                <a:moveTo>
                  <a:pt x="0" y="0"/>
                </a:moveTo>
                <a:lnTo>
                  <a:pt x="0" y="32996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73EB67B8-A9C0-1559-DDF2-BE4790F5DCC6}"/>
              </a:ext>
            </a:extLst>
          </p:cNvPr>
          <p:cNvSpPr/>
          <p:nvPr/>
        </p:nvSpPr>
        <p:spPr>
          <a:xfrm>
            <a:off x="10009582" y="4800139"/>
            <a:ext cx="10782" cy="32995"/>
          </a:xfrm>
          <a:custGeom>
            <a:avLst/>
            <a:gdLst>
              <a:gd name="connsiteX0" fmla="*/ 0 w 10782"/>
              <a:gd name="connsiteY0" fmla="*/ 0 h 32995"/>
              <a:gd name="connsiteX1" fmla="*/ 0 w 10782"/>
              <a:gd name="connsiteY1" fmla="*/ 32996 h 3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2" h="32995">
                <a:moveTo>
                  <a:pt x="0" y="0"/>
                </a:moveTo>
                <a:lnTo>
                  <a:pt x="0" y="32996"/>
                </a:lnTo>
              </a:path>
            </a:pathLst>
          </a:custGeom>
          <a:ln w="1078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BF214DD0-AEDC-2DB3-854F-13B3677ECE9C}"/>
              </a:ext>
            </a:extLst>
          </p:cNvPr>
          <p:cNvSpPr/>
          <p:nvPr/>
        </p:nvSpPr>
        <p:spPr>
          <a:xfrm>
            <a:off x="7756620" y="2483882"/>
            <a:ext cx="2651279" cy="1717055"/>
          </a:xfrm>
          <a:custGeom>
            <a:avLst/>
            <a:gdLst>
              <a:gd name="connsiteX0" fmla="*/ 0 w 2651279"/>
              <a:gd name="connsiteY0" fmla="*/ 0 h 1717055"/>
              <a:gd name="connsiteX1" fmla="*/ 0 w 2651279"/>
              <a:gd name="connsiteY1" fmla="*/ 36769 h 1717055"/>
              <a:gd name="connsiteX2" fmla="*/ 49601 w 2651279"/>
              <a:gd name="connsiteY2" fmla="*/ 36769 h 1717055"/>
              <a:gd name="connsiteX3" fmla="*/ 49601 w 2651279"/>
              <a:gd name="connsiteY3" fmla="*/ 95428 h 1717055"/>
              <a:gd name="connsiteX4" fmla="*/ 65236 w 2651279"/>
              <a:gd name="connsiteY4" fmla="*/ 95428 h 1717055"/>
              <a:gd name="connsiteX5" fmla="*/ 65236 w 2651279"/>
              <a:gd name="connsiteY5" fmla="*/ 189023 h 1717055"/>
              <a:gd name="connsiteX6" fmla="*/ 99202 w 2651279"/>
              <a:gd name="connsiteY6" fmla="*/ 189023 h 1717055"/>
              <a:gd name="connsiteX7" fmla="*/ 99202 w 2651279"/>
              <a:gd name="connsiteY7" fmla="*/ 248760 h 1717055"/>
              <a:gd name="connsiteX8" fmla="*/ 152361 w 2651279"/>
              <a:gd name="connsiteY8" fmla="*/ 248760 h 1717055"/>
              <a:gd name="connsiteX9" fmla="*/ 152361 w 2651279"/>
              <a:gd name="connsiteY9" fmla="*/ 301919 h 1717055"/>
              <a:gd name="connsiteX10" fmla="*/ 206491 w 2651279"/>
              <a:gd name="connsiteY10" fmla="*/ 301919 h 1717055"/>
              <a:gd name="connsiteX11" fmla="*/ 206491 w 2651279"/>
              <a:gd name="connsiteY11" fmla="*/ 352383 h 1717055"/>
              <a:gd name="connsiteX12" fmla="*/ 317554 w 2651279"/>
              <a:gd name="connsiteY12" fmla="*/ 352383 h 1717055"/>
              <a:gd name="connsiteX13" fmla="*/ 317554 w 2651279"/>
              <a:gd name="connsiteY13" fmla="*/ 409316 h 1717055"/>
              <a:gd name="connsiteX14" fmla="*/ 362518 w 2651279"/>
              <a:gd name="connsiteY14" fmla="*/ 409316 h 1717055"/>
              <a:gd name="connsiteX15" fmla="*/ 362518 w 2651279"/>
              <a:gd name="connsiteY15" fmla="*/ 468082 h 1717055"/>
              <a:gd name="connsiteX16" fmla="*/ 369851 w 2651279"/>
              <a:gd name="connsiteY16" fmla="*/ 468082 h 1717055"/>
              <a:gd name="connsiteX17" fmla="*/ 369851 w 2651279"/>
              <a:gd name="connsiteY17" fmla="*/ 525878 h 1717055"/>
              <a:gd name="connsiteX18" fmla="*/ 412119 w 2651279"/>
              <a:gd name="connsiteY18" fmla="*/ 525878 h 1717055"/>
              <a:gd name="connsiteX19" fmla="*/ 412119 w 2651279"/>
              <a:gd name="connsiteY19" fmla="*/ 583674 h 1717055"/>
              <a:gd name="connsiteX20" fmla="*/ 495578 w 2651279"/>
              <a:gd name="connsiteY20" fmla="*/ 583674 h 1717055"/>
              <a:gd name="connsiteX21" fmla="*/ 495578 w 2651279"/>
              <a:gd name="connsiteY21" fmla="*/ 646969 h 1717055"/>
              <a:gd name="connsiteX22" fmla="*/ 557040 w 2651279"/>
              <a:gd name="connsiteY22" fmla="*/ 646969 h 1717055"/>
              <a:gd name="connsiteX23" fmla="*/ 557040 w 2651279"/>
              <a:gd name="connsiteY23" fmla="*/ 713068 h 1717055"/>
              <a:gd name="connsiteX24" fmla="*/ 725899 w 2651279"/>
              <a:gd name="connsiteY24" fmla="*/ 713068 h 1717055"/>
              <a:gd name="connsiteX25" fmla="*/ 725899 w 2651279"/>
              <a:gd name="connsiteY25" fmla="*/ 776363 h 1717055"/>
              <a:gd name="connsiteX26" fmla="*/ 858959 w 2651279"/>
              <a:gd name="connsiteY26" fmla="*/ 776363 h 1717055"/>
              <a:gd name="connsiteX27" fmla="*/ 858959 w 2651279"/>
              <a:gd name="connsiteY27" fmla="*/ 852597 h 1717055"/>
              <a:gd name="connsiteX28" fmla="*/ 867262 w 2651279"/>
              <a:gd name="connsiteY28" fmla="*/ 852597 h 1717055"/>
              <a:gd name="connsiteX29" fmla="*/ 867262 w 2651279"/>
              <a:gd name="connsiteY29" fmla="*/ 923225 h 1717055"/>
              <a:gd name="connsiteX30" fmla="*/ 902091 w 2651279"/>
              <a:gd name="connsiteY30" fmla="*/ 923225 h 1717055"/>
              <a:gd name="connsiteX31" fmla="*/ 902091 w 2651279"/>
              <a:gd name="connsiteY31" fmla="*/ 1002155 h 1717055"/>
              <a:gd name="connsiteX32" fmla="*/ 1150850 w 2651279"/>
              <a:gd name="connsiteY32" fmla="*/ 1002155 h 1717055"/>
              <a:gd name="connsiteX33" fmla="*/ 1150850 w 2651279"/>
              <a:gd name="connsiteY33" fmla="*/ 1092084 h 1717055"/>
              <a:gd name="connsiteX34" fmla="*/ 1257277 w 2651279"/>
              <a:gd name="connsiteY34" fmla="*/ 1092084 h 1717055"/>
              <a:gd name="connsiteX35" fmla="*/ 1257277 w 2651279"/>
              <a:gd name="connsiteY35" fmla="*/ 1200343 h 1717055"/>
              <a:gd name="connsiteX36" fmla="*/ 1332541 w 2651279"/>
              <a:gd name="connsiteY36" fmla="*/ 1200343 h 1717055"/>
              <a:gd name="connsiteX37" fmla="*/ 1332541 w 2651279"/>
              <a:gd name="connsiteY37" fmla="*/ 1327904 h 1717055"/>
              <a:gd name="connsiteX38" fmla="*/ 1902413 w 2651279"/>
              <a:gd name="connsiteY38" fmla="*/ 1327904 h 1717055"/>
              <a:gd name="connsiteX39" fmla="*/ 1902413 w 2651279"/>
              <a:gd name="connsiteY39" fmla="*/ 1526092 h 1717055"/>
              <a:gd name="connsiteX40" fmla="*/ 2225466 w 2651279"/>
              <a:gd name="connsiteY40" fmla="*/ 1526092 h 1717055"/>
              <a:gd name="connsiteX41" fmla="*/ 2225466 w 2651279"/>
              <a:gd name="connsiteY41" fmla="*/ 1717056 h 1717055"/>
              <a:gd name="connsiteX42" fmla="*/ 2651279 w 2651279"/>
              <a:gd name="connsiteY42" fmla="*/ 1717056 h 171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51279" h="1717055">
                <a:moveTo>
                  <a:pt x="0" y="0"/>
                </a:moveTo>
                <a:lnTo>
                  <a:pt x="0" y="36769"/>
                </a:lnTo>
                <a:lnTo>
                  <a:pt x="49601" y="36769"/>
                </a:lnTo>
                <a:lnTo>
                  <a:pt x="49601" y="95428"/>
                </a:lnTo>
                <a:lnTo>
                  <a:pt x="65236" y="95428"/>
                </a:lnTo>
                <a:lnTo>
                  <a:pt x="65236" y="189023"/>
                </a:lnTo>
                <a:lnTo>
                  <a:pt x="99202" y="189023"/>
                </a:lnTo>
                <a:lnTo>
                  <a:pt x="99202" y="248760"/>
                </a:lnTo>
                <a:lnTo>
                  <a:pt x="152361" y="248760"/>
                </a:lnTo>
                <a:lnTo>
                  <a:pt x="152361" y="301919"/>
                </a:lnTo>
                <a:lnTo>
                  <a:pt x="206491" y="301919"/>
                </a:lnTo>
                <a:lnTo>
                  <a:pt x="206491" y="352383"/>
                </a:lnTo>
                <a:lnTo>
                  <a:pt x="317554" y="352383"/>
                </a:lnTo>
                <a:lnTo>
                  <a:pt x="317554" y="409316"/>
                </a:lnTo>
                <a:lnTo>
                  <a:pt x="362518" y="409316"/>
                </a:lnTo>
                <a:lnTo>
                  <a:pt x="362518" y="468082"/>
                </a:lnTo>
                <a:lnTo>
                  <a:pt x="369851" y="468082"/>
                </a:lnTo>
                <a:lnTo>
                  <a:pt x="369851" y="525878"/>
                </a:lnTo>
                <a:lnTo>
                  <a:pt x="412119" y="525878"/>
                </a:lnTo>
                <a:lnTo>
                  <a:pt x="412119" y="583674"/>
                </a:lnTo>
                <a:lnTo>
                  <a:pt x="495578" y="583674"/>
                </a:lnTo>
                <a:lnTo>
                  <a:pt x="495578" y="646969"/>
                </a:lnTo>
                <a:lnTo>
                  <a:pt x="557040" y="646969"/>
                </a:lnTo>
                <a:lnTo>
                  <a:pt x="557040" y="713068"/>
                </a:lnTo>
                <a:lnTo>
                  <a:pt x="725899" y="713068"/>
                </a:lnTo>
                <a:lnTo>
                  <a:pt x="725899" y="776363"/>
                </a:lnTo>
                <a:lnTo>
                  <a:pt x="858959" y="776363"/>
                </a:lnTo>
                <a:lnTo>
                  <a:pt x="858959" y="852597"/>
                </a:lnTo>
                <a:lnTo>
                  <a:pt x="867262" y="852597"/>
                </a:lnTo>
                <a:lnTo>
                  <a:pt x="867262" y="923225"/>
                </a:lnTo>
                <a:lnTo>
                  <a:pt x="902091" y="923225"/>
                </a:lnTo>
                <a:lnTo>
                  <a:pt x="902091" y="1002155"/>
                </a:lnTo>
                <a:lnTo>
                  <a:pt x="1150850" y="1002155"/>
                </a:lnTo>
                <a:lnTo>
                  <a:pt x="1150850" y="1092084"/>
                </a:lnTo>
                <a:lnTo>
                  <a:pt x="1257277" y="1092084"/>
                </a:lnTo>
                <a:lnTo>
                  <a:pt x="1257277" y="1200343"/>
                </a:lnTo>
                <a:lnTo>
                  <a:pt x="1332541" y="1200343"/>
                </a:lnTo>
                <a:lnTo>
                  <a:pt x="1332541" y="1327904"/>
                </a:lnTo>
                <a:lnTo>
                  <a:pt x="1902413" y="1327904"/>
                </a:lnTo>
                <a:lnTo>
                  <a:pt x="1902413" y="1526092"/>
                </a:lnTo>
                <a:lnTo>
                  <a:pt x="2225466" y="1526092"/>
                </a:lnTo>
                <a:lnTo>
                  <a:pt x="2225466" y="1717056"/>
                </a:lnTo>
                <a:lnTo>
                  <a:pt x="2651279" y="1717056"/>
                </a:lnTo>
              </a:path>
            </a:pathLst>
          </a:custGeom>
          <a:noFill/>
          <a:ln w="10780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8F58C52D-8ECA-E753-5C11-F6BCCC45687A}"/>
              </a:ext>
            </a:extLst>
          </p:cNvPr>
          <p:cNvSpPr/>
          <p:nvPr/>
        </p:nvSpPr>
        <p:spPr>
          <a:xfrm>
            <a:off x="7756620" y="2474717"/>
            <a:ext cx="2648475" cy="337717"/>
          </a:xfrm>
          <a:custGeom>
            <a:avLst/>
            <a:gdLst>
              <a:gd name="connsiteX0" fmla="*/ 0 w 2648475"/>
              <a:gd name="connsiteY0" fmla="*/ 0 h 337717"/>
              <a:gd name="connsiteX1" fmla="*/ 138667 w 2648475"/>
              <a:gd name="connsiteY1" fmla="*/ 0 h 337717"/>
              <a:gd name="connsiteX2" fmla="*/ 138667 w 2648475"/>
              <a:gd name="connsiteY2" fmla="*/ 85400 h 337717"/>
              <a:gd name="connsiteX3" fmla="*/ 487383 w 2648475"/>
              <a:gd name="connsiteY3" fmla="*/ 85400 h 337717"/>
              <a:gd name="connsiteX4" fmla="*/ 487383 w 2648475"/>
              <a:gd name="connsiteY4" fmla="*/ 200021 h 337717"/>
              <a:gd name="connsiteX5" fmla="*/ 1093917 w 2648475"/>
              <a:gd name="connsiteY5" fmla="*/ 200021 h 337717"/>
              <a:gd name="connsiteX6" fmla="*/ 1093917 w 2648475"/>
              <a:gd name="connsiteY6" fmla="*/ 337718 h 337717"/>
              <a:gd name="connsiteX7" fmla="*/ 2648476 w 2648475"/>
              <a:gd name="connsiteY7" fmla="*/ 337718 h 3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8475" h="337717">
                <a:moveTo>
                  <a:pt x="0" y="0"/>
                </a:moveTo>
                <a:lnTo>
                  <a:pt x="138667" y="0"/>
                </a:lnTo>
                <a:lnTo>
                  <a:pt x="138667" y="85400"/>
                </a:lnTo>
                <a:lnTo>
                  <a:pt x="487383" y="85400"/>
                </a:lnTo>
                <a:lnTo>
                  <a:pt x="487383" y="200021"/>
                </a:lnTo>
                <a:lnTo>
                  <a:pt x="1093917" y="200021"/>
                </a:lnTo>
                <a:lnTo>
                  <a:pt x="1093917" y="337718"/>
                </a:lnTo>
                <a:lnTo>
                  <a:pt x="2648476" y="337718"/>
                </a:lnTo>
              </a:path>
            </a:pathLst>
          </a:custGeom>
          <a:noFill/>
          <a:ln w="10780" cap="flat">
            <a:solidFill>
              <a:srgbClr val="8496B0"/>
            </a:solidFill>
            <a:prstDash val="dash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535477DC-1BBD-3141-8E28-D0E7E8B351FE}"/>
              </a:ext>
            </a:extLst>
          </p:cNvPr>
          <p:cNvSpPr/>
          <p:nvPr/>
        </p:nvSpPr>
        <p:spPr>
          <a:xfrm>
            <a:off x="7804604" y="2662446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320B20D6-092C-0EB8-E006-47C889FD4A3D}"/>
              </a:ext>
            </a:extLst>
          </p:cNvPr>
          <p:cNvSpPr/>
          <p:nvPr/>
        </p:nvSpPr>
        <p:spPr>
          <a:xfrm>
            <a:off x="7852372" y="2710106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57D317F7-DC17-E032-CA7A-976EA61D591B}"/>
              </a:ext>
            </a:extLst>
          </p:cNvPr>
          <p:cNvSpPr/>
          <p:nvPr/>
        </p:nvSpPr>
        <p:spPr>
          <a:xfrm>
            <a:off x="8062637" y="2873466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D10CD883-2C5D-0178-C3FF-27104B93F693}"/>
              </a:ext>
            </a:extLst>
          </p:cNvPr>
          <p:cNvSpPr/>
          <p:nvPr/>
        </p:nvSpPr>
        <p:spPr>
          <a:xfrm>
            <a:off x="8096710" y="2873466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2A6CA1B9-B425-218E-5950-DB6987EF9300}"/>
              </a:ext>
            </a:extLst>
          </p:cNvPr>
          <p:cNvSpPr/>
          <p:nvPr/>
        </p:nvSpPr>
        <p:spPr>
          <a:xfrm>
            <a:off x="8118707" y="2988195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DFBF33C9-858F-E705-9315-9E9585009EC3}"/>
              </a:ext>
            </a:extLst>
          </p:cNvPr>
          <p:cNvSpPr/>
          <p:nvPr/>
        </p:nvSpPr>
        <p:spPr>
          <a:xfrm>
            <a:off x="8242171" y="3111658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508635BA-573F-FACD-469A-1675B6F9106A}"/>
              </a:ext>
            </a:extLst>
          </p:cNvPr>
          <p:cNvSpPr/>
          <p:nvPr/>
        </p:nvSpPr>
        <p:spPr>
          <a:xfrm>
            <a:off x="8405530" y="3178619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A0B46857-2978-AE8A-09E1-139ECD13EFBE}"/>
              </a:ext>
            </a:extLst>
          </p:cNvPr>
          <p:cNvSpPr/>
          <p:nvPr/>
        </p:nvSpPr>
        <p:spPr>
          <a:xfrm>
            <a:off x="8466022" y="3241052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1DA0B818-E41C-0761-CE35-531E10BC253E}"/>
              </a:ext>
            </a:extLst>
          </p:cNvPr>
          <p:cNvSpPr/>
          <p:nvPr/>
        </p:nvSpPr>
        <p:spPr>
          <a:xfrm>
            <a:off x="8567057" y="3241052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293243DB-9782-7B6B-4304-EE38B5DAA590}"/>
              </a:ext>
            </a:extLst>
          </p:cNvPr>
          <p:cNvSpPr/>
          <p:nvPr/>
        </p:nvSpPr>
        <p:spPr>
          <a:xfrm>
            <a:off x="8634881" y="3389639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2EE27668-97F4-AE28-B750-1BFD87C72A4C}"/>
              </a:ext>
            </a:extLst>
          </p:cNvPr>
          <p:cNvSpPr/>
          <p:nvPr/>
        </p:nvSpPr>
        <p:spPr>
          <a:xfrm>
            <a:off x="8735916" y="3471373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E5CF14AB-4EA7-7AFF-95D5-1DA13F3DF558}"/>
              </a:ext>
            </a:extLst>
          </p:cNvPr>
          <p:cNvSpPr/>
          <p:nvPr/>
        </p:nvSpPr>
        <p:spPr>
          <a:xfrm>
            <a:off x="8951572" y="3561301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1C126BDC-4B84-4336-5354-E794A942106F}"/>
              </a:ext>
            </a:extLst>
          </p:cNvPr>
          <p:cNvSpPr/>
          <p:nvPr/>
        </p:nvSpPr>
        <p:spPr>
          <a:xfrm>
            <a:off x="8985646" y="3561301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E607C5DC-A67B-C505-461D-1036F3387EEB}"/>
              </a:ext>
            </a:extLst>
          </p:cNvPr>
          <p:cNvSpPr/>
          <p:nvPr/>
        </p:nvSpPr>
        <p:spPr>
          <a:xfrm>
            <a:off x="9038805" y="3668698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3AE69FD1-6317-7914-82C9-4B6F2854F20D}"/>
              </a:ext>
            </a:extLst>
          </p:cNvPr>
          <p:cNvSpPr/>
          <p:nvPr/>
        </p:nvSpPr>
        <p:spPr>
          <a:xfrm>
            <a:off x="9157201" y="3797122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53DA4293-1B53-F39D-A08E-FE244B675EF2}"/>
              </a:ext>
            </a:extLst>
          </p:cNvPr>
          <p:cNvSpPr/>
          <p:nvPr/>
        </p:nvSpPr>
        <p:spPr>
          <a:xfrm>
            <a:off x="9365525" y="3797122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9D93F6DC-F39F-E4BD-7769-DCC99F17B1C0}"/>
              </a:ext>
            </a:extLst>
          </p:cNvPr>
          <p:cNvSpPr/>
          <p:nvPr/>
        </p:nvSpPr>
        <p:spPr>
          <a:xfrm>
            <a:off x="9467422" y="3797122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7F5A9BD6-B842-92F3-BAFA-42484628F702}"/>
              </a:ext>
            </a:extLst>
          </p:cNvPr>
          <p:cNvSpPr/>
          <p:nvPr/>
        </p:nvSpPr>
        <p:spPr>
          <a:xfrm>
            <a:off x="10254784" y="4183901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3D628934-DC5F-34BF-CE03-FD20F8A8657A}"/>
              </a:ext>
            </a:extLst>
          </p:cNvPr>
          <p:cNvSpPr/>
          <p:nvPr/>
        </p:nvSpPr>
        <p:spPr>
          <a:xfrm>
            <a:off x="10288857" y="4183901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3CF93FD6-1851-5B16-95F2-E6E84A4D2989}"/>
              </a:ext>
            </a:extLst>
          </p:cNvPr>
          <p:cNvSpPr/>
          <p:nvPr/>
        </p:nvSpPr>
        <p:spPr>
          <a:xfrm>
            <a:off x="10396254" y="4183901"/>
            <a:ext cx="34073" cy="34073"/>
          </a:xfrm>
          <a:custGeom>
            <a:avLst/>
            <a:gdLst>
              <a:gd name="connsiteX0" fmla="*/ 34074 w 34073"/>
              <a:gd name="connsiteY0" fmla="*/ 17037 h 34073"/>
              <a:gd name="connsiteX1" fmla="*/ 17037 w 34073"/>
              <a:gd name="connsiteY1" fmla="*/ 34074 h 34073"/>
              <a:gd name="connsiteX2" fmla="*/ 0 w 34073"/>
              <a:gd name="connsiteY2" fmla="*/ 17037 h 34073"/>
              <a:gd name="connsiteX3" fmla="*/ 17037 w 34073"/>
              <a:gd name="connsiteY3" fmla="*/ 0 h 34073"/>
              <a:gd name="connsiteX4" fmla="*/ 34074 w 34073"/>
              <a:gd name="connsiteY4" fmla="*/ 17037 h 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3" h="34073">
                <a:moveTo>
                  <a:pt x="34074" y="17037"/>
                </a:moveTo>
                <a:cubicBezTo>
                  <a:pt x="34074" y="26446"/>
                  <a:pt x="26446" y="34074"/>
                  <a:pt x="17037" y="34074"/>
                </a:cubicBezTo>
                <a:cubicBezTo>
                  <a:pt x="7628" y="34074"/>
                  <a:pt x="0" y="26446"/>
                  <a:pt x="0" y="17037"/>
                </a:cubicBezTo>
                <a:cubicBezTo>
                  <a:pt x="0" y="7628"/>
                  <a:pt x="7628" y="0"/>
                  <a:pt x="17037" y="0"/>
                </a:cubicBezTo>
                <a:cubicBezTo>
                  <a:pt x="26446" y="0"/>
                  <a:pt x="34074" y="7628"/>
                  <a:pt x="34074" y="17037"/>
                </a:cubicBezTo>
                <a:close/>
              </a:path>
            </a:pathLst>
          </a:custGeom>
          <a:noFill/>
          <a:ln w="8085" cap="flat">
            <a:solidFill>
              <a:srgbClr val="F47411"/>
            </a:solidFill>
            <a:prstDash val="solid"/>
            <a:miter/>
          </a:ln>
        </p:spPr>
        <p:txBody>
          <a:bodyPr rtlCol="0" anchor="ctr"/>
          <a:lstStyle/>
          <a:p>
            <a:endParaRPr lang="en-IN" sz="1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6D9429-75C6-273E-701F-93EE69DF0F29}"/>
              </a:ext>
            </a:extLst>
          </p:cNvPr>
          <p:cNvGrpSpPr/>
          <p:nvPr/>
        </p:nvGrpSpPr>
        <p:grpSpPr>
          <a:xfrm>
            <a:off x="7967964" y="2548040"/>
            <a:ext cx="2166051" cy="280029"/>
            <a:chOff x="7967964" y="2548040"/>
            <a:chExt cx="2166051" cy="280029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FA9A946-FFF8-1AB0-4A62-59864534CF70}"/>
                </a:ext>
              </a:extLst>
            </p:cNvPr>
            <p:cNvSpPr/>
            <p:nvPr/>
          </p:nvSpPr>
          <p:spPr>
            <a:xfrm>
              <a:off x="7967964" y="2548040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A4FC9A8-9BEA-4349-C44F-0C4CF9E88DAA}"/>
                </a:ext>
              </a:extLst>
            </p:cNvPr>
            <p:cNvSpPr/>
            <p:nvPr/>
          </p:nvSpPr>
          <p:spPr>
            <a:xfrm>
              <a:off x="8028563" y="2548040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FE3FD66-F29B-FC71-16AD-229D257DDCE4}"/>
                </a:ext>
              </a:extLst>
            </p:cNvPr>
            <p:cNvSpPr/>
            <p:nvPr/>
          </p:nvSpPr>
          <p:spPr>
            <a:xfrm>
              <a:off x="8062637" y="2548040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E2DEAA0-95DD-E844-B68B-5FBE2ED712E9}"/>
                </a:ext>
              </a:extLst>
            </p:cNvPr>
            <p:cNvSpPr/>
            <p:nvPr/>
          </p:nvSpPr>
          <p:spPr>
            <a:xfrm>
              <a:off x="8110297" y="2548040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6E1983E-DD8F-0EEB-D6C2-90336E55B96A}"/>
                </a:ext>
              </a:extLst>
            </p:cNvPr>
            <p:cNvSpPr/>
            <p:nvPr/>
          </p:nvSpPr>
          <p:spPr>
            <a:xfrm>
              <a:off x="8139734" y="2548040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B38A553-6FDF-389A-89EA-7DAA67CFDEF2}"/>
                </a:ext>
              </a:extLst>
            </p:cNvPr>
            <p:cNvSpPr/>
            <p:nvPr/>
          </p:nvSpPr>
          <p:spPr>
            <a:xfrm>
              <a:off x="8505918" y="2655329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F2819A1-6EBC-40F9-822E-8740AF90BB4D}"/>
                </a:ext>
              </a:extLst>
            </p:cNvPr>
            <p:cNvSpPr/>
            <p:nvPr/>
          </p:nvSpPr>
          <p:spPr>
            <a:xfrm>
              <a:off x="8589377" y="2655329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84BD089-47F5-CB5F-C147-64521FE6902F}"/>
                </a:ext>
              </a:extLst>
            </p:cNvPr>
            <p:cNvSpPr/>
            <p:nvPr/>
          </p:nvSpPr>
          <p:spPr>
            <a:xfrm>
              <a:off x="8701303" y="2655329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7957323-75E2-AEE2-42EB-216FC4BE4A92}"/>
                </a:ext>
              </a:extLst>
            </p:cNvPr>
            <p:cNvSpPr/>
            <p:nvPr/>
          </p:nvSpPr>
          <p:spPr>
            <a:xfrm>
              <a:off x="8992224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14C5F7B-A0A3-EAF5-CD49-9DFF4B16FAE7}"/>
                </a:ext>
              </a:extLst>
            </p:cNvPr>
            <p:cNvSpPr/>
            <p:nvPr/>
          </p:nvSpPr>
          <p:spPr>
            <a:xfrm>
              <a:off x="9030826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A68D3B3-73A7-91BD-BA03-84D443D879C3}"/>
                </a:ext>
              </a:extLst>
            </p:cNvPr>
            <p:cNvSpPr/>
            <p:nvPr/>
          </p:nvSpPr>
          <p:spPr>
            <a:xfrm>
              <a:off x="9096817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B3C1746-2678-BD9D-3E70-1679EB8ED67E}"/>
                </a:ext>
              </a:extLst>
            </p:cNvPr>
            <p:cNvSpPr/>
            <p:nvPr/>
          </p:nvSpPr>
          <p:spPr>
            <a:xfrm>
              <a:off x="9328108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E2A4A467-E7B7-A4FA-495E-09816AD571A3}"/>
                </a:ext>
              </a:extLst>
            </p:cNvPr>
            <p:cNvSpPr/>
            <p:nvPr/>
          </p:nvSpPr>
          <p:spPr>
            <a:xfrm>
              <a:off x="9604364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58E3951-E240-8542-D1DB-31749E3976D4}"/>
                </a:ext>
              </a:extLst>
            </p:cNvPr>
            <p:cNvSpPr/>
            <p:nvPr/>
          </p:nvSpPr>
          <p:spPr>
            <a:xfrm>
              <a:off x="9629165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77B1A709-E43E-5E5E-6361-6C3406447437}"/>
                </a:ext>
              </a:extLst>
            </p:cNvPr>
            <p:cNvSpPr/>
            <p:nvPr/>
          </p:nvSpPr>
          <p:spPr>
            <a:xfrm>
              <a:off x="9658494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CED7536-ED15-BCAD-A40F-01F3F9E1173A}"/>
                </a:ext>
              </a:extLst>
            </p:cNvPr>
            <p:cNvSpPr/>
            <p:nvPr/>
          </p:nvSpPr>
          <p:spPr>
            <a:xfrm>
              <a:off x="9963108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9DD9EA0-D84C-4C72-4E2A-EEC8C0E3D4F4}"/>
                </a:ext>
              </a:extLst>
            </p:cNvPr>
            <p:cNvSpPr/>
            <p:nvPr/>
          </p:nvSpPr>
          <p:spPr>
            <a:xfrm>
              <a:off x="10099942" y="2793996"/>
              <a:ext cx="34073" cy="34073"/>
            </a:xfrm>
            <a:custGeom>
              <a:avLst/>
              <a:gdLst>
                <a:gd name="connsiteX0" fmla="*/ 34074 w 34073"/>
                <a:gd name="connsiteY0" fmla="*/ 17037 h 34073"/>
                <a:gd name="connsiteX1" fmla="*/ 17037 w 34073"/>
                <a:gd name="connsiteY1" fmla="*/ 34074 h 34073"/>
                <a:gd name="connsiteX2" fmla="*/ 0 w 34073"/>
                <a:gd name="connsiteY2" fmla="*/ 17037 h 34073"/>
                <a:gd name="connsiteX3" fmla="*/ 17037 w 34073"/>
                <a:gd name="connsiteY3" fmla="*/ 0 h 34073"/>
                <a:gd name="connsiteX4" fmla="*/ 34074 w 34073"/>
                <a:gd name="connsiteY4" fmla="*/ 17037 h 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3" h="34073">
                  <a:moveTo>
                    <a:pt x="34074" y="17037"/>
                  </a:moveTo>
                  <a:cubicBezTo>
                    <a:pt x="34074" y="26446"/>
                    <a:pt x="26446" y="34074"/>
                    <a:pt x="17037" y="34074"/>
                  </a:cubicBezTo>
                  <a:cubicBezTo>
                    <a:pt x="7628" y="34074"/>
                    <a:pt x="0" y="26446"/>
                    <a:pt x="0" y="17037"/>
                  </a:cubicBezTo>
                  <a:cubicBezTo>
                    <a:pt x="0" y="7628"/>
                    <a:pt x="7628" y="0"/>
                    <a:pt x="17037" y="0"/>
                  </a:cubicBezTo>
                  <a:cubicBezTo>
                    <a:pt x="26446" y="0"/>
                    <a:pt x="34074" y="7628"/>
                    <a:pt x="34074" y="17037"/>
                  </a:cubicBezTo>
                  <a:close/>
                </a:path>
              </a:pathLst>
            </a:custGeom>
            <a:noFill/>
            <a:ln w="8085" cap="flat">
              <a:solidFill>
                <a:srgbClr val="8496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/>
            </a:p>
          </p:txBody>
        </p:sp>
      </p:grpSp>
      <p:sp>
        <p:nvSpPr>
          <p:cNvPr id="260" name="Content Placeholder 1">
            <a:extLst>
              <a:ext uri="{FF2B5EF4-FFF2-40B4-BE49-F238E27FC236}">
                <a16:creationId xmlns:a16="http://schemas.microsoft.com/office/drawing/2014/main" id="{1722CF3A-8294-5DC2-F51A-56C782570EE3}"/>
              </a:ext>
            </a:extLst>
          </p:cNvPr>
          <p:cNvSpPr txBox="1">
            <a:spLocks/>
          </p:cNvSpPr>
          <p:nvPr/>
        </p:nvSpPr>
        <p:spPr>
          <a:xfrm>
            <a:off x="7357972" y="2435495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</a:t>
            </a:r>
          </a:p>
        </p:txBody>
      </p:sp>
      <p:sp>
        <p:nvSpPr>
          <p:cNvPr id="261" name="Content Placeholder 1">
            <a:extLst>
              <a:ext uri="{FF2B5EF4-FFF2-40B4-BE49-F238E27FC236}">
                <a16:creationId xmlns:a16="http://schemas.microsoft.com/office/drawing/2014/main" id="{7F507D4A-90E9-5FC5-05BF-DB63F71CA3AD}"/>
              </a:ext>
            </a:extLst>
          </p:cNvPr>
          <p:cNvSpPr txBox="1">
            <a:spLocks/>
          </p:cNvSpPr>
          <p:nvPr/>
        </p:nvSpPr>
        <p:spPr>
          <a:xfrm>
            <a:off x="7357972" y="3013306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</a:t>
            </a:r>
          </a:p>
        </p:txBody>
      </p:sp>
      <p:sp>
        <p:nvSpPr>
          <p:cNvPr id="262" name="Content Placeholder 1">
            <a:extLst>
              <a:ext uri="{FF2B5EF4-FFF2-40B4-BE49-F238E27FC236}">
                <a16:creationId xmlns:a16="http://schemas.microsoft.com/office/drawing/2014/main" id="{88ED702A-7BD0-3D6A-D1F5-FE7A05254075}"/>
              </a:ext>
            </a:extLst>
          </p:cNvPr>
          <p:cNvSpPr txBox="1">
            <a:spLocks/>
          </p:cNvSpPr>
          <p:nvPr/>
        </p:nvSpPr>
        <p:spPr>
          <a:xfrm>
            <a:off x="7357972" y="357428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0,50</a:t>
            </a:r>
          </a:p>
        </p:txBody>
      </p:sp>
      <p:sp>
        <p:nvSpPr>
          <p:cNvPr id="263" name="Content Placeholder 1">
            <a:extLst>
              <a:ext uri="{FF2B5EF4-FFF2-40B4-BE49-F238E27FC236}">
                <a16:creationId xmlns:a16="http://schemas.microsoft.com/office/drawing/2014/main" id="{B6E97F08-A6AA-3A58-38A6-2339829B8EB9}"/>
              </a:ext>
            </a:extLst>
          </p:cNvPr>
          <p:cNvSpPr txBox="1">
            <a:spLocks/>
          </p:cNvSpPr>
          <p:nvPr/>
        </p:nvSpPr>
        <p:spPr>
          <a:xfrm>
            <a:off x="7357972" y="4163319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</a:p>
        </p:txBody>
      </p:sp>
      <p:sp>
        <p:nvSpPr>
          <p:cNvPr id="264" name="Content Placeholder 1">
            <a:extLst>
              <a:ext uri="{FF2B5EF4-FFF2-40B4-BE49-F238E27FC236}">
                <a16:creationId xmlns:a16="http://schemas.microsoft.com/office/drawing/2014/main" id="{EBCC4FA8-C7C6-6DD9-2ED0-FBA2BE872BB9}"/>
              </a:ext>
            </a:extLst>
          </p:cNvPr>
          <p:cNvSpPr txBox="1">
            <a:spLocks/>
          </p:cNvSpPr>
          <p:nvPr/>
        </p:nvSpPr>
        <p:spPr>
          <a:xfrm>
            <a:off x="7357972" y="4724300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0,00</a:t>
            </a:r>
          </a:p>
        </p:txBody>
      </p:sp>
      <p:sp>
        <p:nvSpPr>
          <p:cNvPr id="265" name="Content Placeholder 1">
            <a:extLst>
              <a:ext uri="{FF2B5EF4-FFF2-40B4-BE49-F238E27FC236}">
                <a16:creationId xmlns:a16="http://schemas.microsoft.com/office/drawing/2014/main" id="{5F4ACB3C-4F32-6B2D-CC27-4EF22599F45E}"/>
              </a:ext>
            </a:extLst>
          </p:cNvPr>
          <p:cNvSpPr txBox="1">
            <a:spLocks/>
          </p:cNvSpPr>
          <p:nvPr/>
        </p:nvSpPr>
        <p:spPr>
          <a:xfrm>
            <a:off x="7681087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6" name="Content Placeholder 1">
            <a:extLst>
              <a:ext uri="{FF2B5EF4-FFF2-40B4-BE49-F238E27FC236}">
                <a16:creationId xmlns:a16="http://schemas.microsoft.com/office/drawing/2014/main" id="{365BDB3A-58B2-E9F7-D604-E55B00976D48}"/>
              </a:ext>
            </a:extLst>
          </p:cNvPr>
          <p:cNvSpPr txBox="1">
            <a:spLocks/>
          </p:cNvSpPr>
          <p:nvPr/>
        </p:nvSpPr>
        <p:spPr>
          <a:xfrm>
            <a:off x="8113042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</a:p>
        </p:txBody>
      </p:sp>
      <p:sp>
        <p:nvSpPr>
          <p:cNvPr id="267" name="Content Placeholder 1">
            <a:extLst>
              <a:ext uri="{FF2B5EF4-FFF2-40B4-BE49-F238E27FC236}">
                <a16:creationId xmlns:a16="http://schemas.microsoft.com/office/drawing/2014/main" id="{DCCEBB07-69BD-20C4-F470-F885EDE96314}"/>
              </a:ext>
            </a:extLst>
          </p:cNvPr>
          <p:cNvSpPr txBox="1">
            <a:spLocks/>
          </p:cNvSpPr>
          <p:nvPr/>
        </p:nvSpPr>
        <p:spPr>
          <a:xfrm>
            <a:off x="8539387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8" name="Content Placeholder 1">
            <a:extLst>
              <a:ext uri="{FF2B5EF4-FFF2-40B4-BE49-F238E27FC236}">
                <a16:creationId xmlns:a16="http://schemas.microsoft.com/office/drawing/2014/main" id="{EFDD4F95-79A5-E438-8E38-2DBC2EB5C0C9}"/>
              </a:ext>
            </a:extLst>
          </p:cNvPr>
          <p:cNvSpPr txBox="1">
            <a:spLocks/>
          </p:cNvSpPr>
          <p:nvPr/>
        </p:nvSpPr>
        <p:spPr>
          <a:xfrm>
            <a:off x="9005002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</a:t>
            </a:r>
          </a:p>
        </p:txBody>
      </p:sp>
      <p:sp>
        <p:nvSpPr>
          <p:cNvPr id="269" name="Content Placeholder 1">
            <a:extLst>
              <a:ext uri="{FF2B5EF4-FFF2-40B4-BE49-F238E27FC236}">
                <a16:creationId xmlns:a16="http://schemas.microsoft.com/office/drawing/2014/main" id="{2D7C0044-6F66-9A05-9554-6E39D07E2D3F}"/>
              </a:ext>
            </a:extLst>
          </p:cNvPr>
          <p:cNvSpPr txBox="1">
            <a:spLocks/>
          </p:cNvSpPr>
          <p:nvPr/>
        </p:nvSpPr>
        <p:spPr>
          <a:xfrm>
            <a:off x="9425737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1" name="Content Placeholder 1">
            <a:extLst>
              <a:ext uri="{FF2B5EF4-FFF2-40B4-BE49-F238E27FC236}">
                <a16:creationId xmlns:a16="http://schemas.microsoft.com/office/drawing/2014/main" id="{13E5ECDA-5DE0-0222-C258-328F89C9A89D}"/>
              </a:ext>
            </a:extLst>
          </p:cNvPr>
          <p:cNvSpPr txBox="1">
            <a:spLocks/>
          </p:cNvSpPr>
          <p:nvPr/>
        </p:nvSpPr>
        <p:spPr>
          <a:xfrm>
            <a:off x="9868913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</a:t>
            </a:r>
          </a:p>
        </p:txBody>
      </p:sp>
      <p:sp>
        <p:nvSpPr>
          <p:cNvPr id="272" name="Content Placeholder 1">
            <a:extLst>
              <a:ext uri="{FF2B5EF4-FFF2-40B4-BE49-F238E27FC236}">
                <a16:creationId xmlns:a16="http://schemas.microsoft.com/office/drawing/2014/main" id="{FE737BF4-306C-6C22-2C53-544ADC2437F4}"/>
              </a:ext>
            </a:extLst>
          </p:cNvPr>
          <p:cNvSpPr txBox="1">
            <a:spLocks/>
          </p:cNvSpPr>
          <p:nvPr/>
        </p:nvSpPr>
        <p:spPr>
          <a:xfrm>
            <a:off x="10289650" y="4893218"/>
            <a:ext cx="279638" cy="112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73" name="Content Placeholder 1">
            <a:extLst>
              <a:ext uri="{FF2B5EF4-FFF2-40B4-BE49-F238E27FC236}">
                <a16:creationId xmlns:a16="http://schemas.microsoft.com/office/drawing/2014/main" id="{41FA49F5-8EF0-AD0A-ADBE-08AF8A7E8502}"/>
              </a:ext>
            </a:extLst>
          </p:cNvPr>
          <p:cNvSpPr txBox="1">
            <a:spLocks/>
          </p:cNvSpPr>
          <p:nvPr/>
        </p:nvSpPr>
        <p:spPr>
          <a:xfrm>
            <a:off x="8385846" y="5051638"/>
            <a:ext cx="1903011" cy="216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Akciğer Biyopsisinden Sonra Geçen Yıllar</a:t>
            </a:r>
          </a:p>
        </p:txBody>
      </p:sp>
      <p:sp>
        <p:nvSpPr>
          <p:cNvPr id="275" name="Content Placeholder 1">
            <a:extLst>
              <a:ext uri="{FF2B5EF4-FFF2-40B4-BE49-F238E27FC236}">
                <a16:creationId xmlns:a16="http://schemas.microsoft.com/office/drawing/2014/main" id="{36C5C1AC-7D23-21BE-9C5D-A0C98CB23408}"/>
              </a:ext>
            </a:extLst>
          </p:cNvPr>
          <p:cNvSpPr txBox="1">
            <a:spLocks/>
          </p:cNvSpPr>
          <p:nvPr/>
        </p:nvSpPr>
        <p:spPr>
          <a:xfrm>
            <a:off x="10091064" y="4001327"/>
            <a:ext cx="580320" cy="1758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Fibrotik</a:t>
            </a:r>
          </a:p>
        </p:txBody>
      </p:sp>
      <p:sp>
        <p:nvSpPr>
          <p:cNvPr id="276" name="Content Placeholder 1">
            <a:extLst>
              <a:ext uri="{FF2B5EF4-FFF2-40B4-BE49-F238E27FC236}">
                <a16:creationId xmlns:a16="http://schemas.microsoft.com/office/drawing/2014/main" id="{FB0180D8-2742-0022-679C-9AA373D27DCC}"/>
              </a:ext>
            </a:extLst>
          </p:cNvPr>
          <p:cNvSpPr txBox="1">
            <a:spLocks/>
          </p:cNvSpPr>
          <p:nvPr/>
        </p:nvSpPr>
        <p:spPr>
          <a:xfrm>
            <a:off x="9868913" y="2598656"/>
            <a:ext cx="808358" cy="15499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Fibrotik olmayan</a:t>
            </a:r>
          </a:p>
        </p:txBody>
      </p:sp>
      <p:sp>
        <p:nvSpPr>
          <p:cNvPr id="277" name="Content Placeholder 1">
            <a:extLst>
              <a:ext uri="{FF2B5EF4-FFF2-40B4-BE49-F238E27FC236}">
                <a16:creationId xmlns:a16="http://schemas.microsoft.com/office/drawing/2014/main" id="{7D74C5A8-6D3A-7E45-C695-DF5E03F35E9D}"/>
              </a:ext>
            </a:extLst>
          </p:cNvPr>
          <p:cNvSpPr txBox="1">
            <a:spLocks/>
          </p:cNvSpPr>
          <p:nvPr/>
        </p:nvSpPr>
        <p:spPr>
          <a:xfrm>
            <a:off x="5716684" y="5206038"/>
            <a:ext cx="1706603" cy="3823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altındaki hasta sayısı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 Bulunmayan Gönüllüler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 Bulunan Gönüllüler</a:t>
            </a:r>
          </a:p>
        </p:txBody>
      </p:sp>
      <p:sp>
        <p:nvSpPr>
          <p:cNvPr id="278" name="Content Placeholder 1">
            <a:extLst>
              <a:ext uri="{FF2B5EF4-FFF2-40B4-BE49-F238E27FC236}">
                <a16:creationId xmlns:a16="http://schemas.microsoft.com/office/drawing/2014/main" id="{0D5F1E83-E002-96A0-45B0-7632CC7DFF49}"/>
              </a:ext>
            </a:extLst>
          </p:cNvPr>
          <p:cNvSpPr txBox="1">
            <a:spLocks/>
          </p:cNvSpPr>
          <p:nvPr/>
        </p:nvSpPr>
        <p:spPr>
          <a:xfrm>
            <a:off x="7725210" y="5290125"/>
            <a:ext cx="189203" cy="3823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279" name="Content Placeholder 1">
            <a:extLst>
              <a:ext uri="{FF2B5EF4-FFF2-40B4-BE49-F238E27FC236}">
                <a16:creationId xmlns:a16="http://schemas.microsoft.com/office/drawing/2014/main" id="{1E406085-8D3F-A848-C8AC-8D191E8E410D}"/>
              </a:ext>
            </a:extLst>
          </p:cNvPr>
          <p:cNvSpPr txBox="1">
            <a:spLocks/>
          </p:cNvSpPr>
          <p:nvPr/>
        </p:nvSpPr>
        <p:spPr>
          <a:xfrm>
            <a:off x="8160214" y="5290125"/>
            <a:ext cx="189203" cy="3823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80" name="Content Placeholder 1">
            <a:extLst>
              <a:ext uri="{FF2B5EF4-FFF2-40B4-BE49-F238E27FC236}">
                <a16:creationId xmlns:a16="http://schemas.microsoft.com/office/drawing/2014/main" id="{485AE4AC-B6C8-5806-1F5E-133B626933A1}"/>
              </a:ext>
            </a:extLst>
          </p:cNvPr>
          <p:cNvSpPr txBox="1">
            <a:spLocks/>
          </p:cNvSpPr>
          <p:nvPr/>
        </p:nvSpPr>
        <p:spPr>
          <a:xfrm>
            <a:off x="8586343" y="5290125"/>
            <a:ext cx="189203" cy="3823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81" name="Content Placeholder 1">
            <a:extLst>
              <a:ext uri="{FF2B5EF4-FFF2-40B4-BE49-F238E27FC236}">
                <a16:creationId xmlns:a16="http://schemas.microsoft.com/office/drawing/2014/main" id="{33CC4E0E-C10D-8F30-4671-F77E32173EA9}"/>
              </a:ext>
            </a:extLst>
          </p:cNvPr>
          <p:cNvSpPr txBox="1">
            <a:spLocks/>
          </p:cNvSpPr>
          <p:nvPr/>
        </p:nvSpPr>
        <p:spPr>
          <a:xfrm>
            <a:off x="9491863" y="5290125"/>
            <a:ext cx="189203" cy="3823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tr-T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7" name="Content Placeholder 1">
            <a:extLst>
              <a:ext uri="{FF2B5EF4-FFF2-40B4-BE49-F238E27FC236}">
                <a16:creationId xmlns:a16="http://schemas.microsoft.com/office/drawing/2014/main" id="{549C5D66-8149-5D9B-9DF6-591A4ADCC1AE}"/>
              </a:ext>
            </a:extLst>
          </p:cNvPr>
          <p:cNvSpPr txBox="1">
            <a:spLocks/>
          </p:cNvSpPr>
          <p:nvPr/>
        </p:nvSpPr>
        <p:spPr>
          <a:xfrm rot="16200000">
            <a:off x="6167759" y="3550011"/>
            <a:ext cx="1903011" cy="216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Sağkalım Olasılığı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FB7010-0C8A-B43A-5433-954646FD91E1}"/>
              </a:ext>
            </a:extLst>
          </p:cNvPr>
          <p:cNvCxnSpPr>
            <a:cxnSpLocks/>
          </p:cNvCxnSpPr>
          <p:nvPr/>
        </p:nvCxnSpPr>
        <p:spPr>
          <a:xfrm flipV="1">
            <a:off x="1703629" y="5085319"/>
            <a:ext cx="4013055" cy="1"/>
          </a:xfrm>
          <a:prstGeom prst="line">
            <a:avLst/>
          </a:prstGeom>
          <a:ln w="190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96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6EEA5B-7E63-66B6-E4A2-75BB4FA2FD4E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F44237-348D-54F0-04F9-A9C84E69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HRCT'de</a:t>
            </a:r>
            <a:r>
              <a:rPr lang="tr-TR" dirty="0"/>
              <a:t> </a:t>
            </a:r>
            <a:r>
              <a:rPr lang="tr-TR" dirty="0" err="1"/>
              <a:t>fibrozisin</a:t>
            </a:r>
            <a:r>
              <a:rPr lang="tr-TR" dirty="0"/>
              <a:t> daha geniş yayılımı, HP hastalarında daha yüksek </a:t>
            </a:r>
            <a:r>
              <a:rPr lang="tr-TR" dirty="0" err="1"/>
              <a:t>mortalite</a:t>
            </a:r>
            <a:r>
              <a:rPr lang="tr-TR" dirty="0"/>
              <a:t> ile ilişkilidir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268558-1519-A2C1-BE24-F72CDB37A9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800722"/>
            <a:ext cx="10515600" cy="549309"/>
          </a:xfrm>
        </p:spPr>
        <p:txBody>
          <a:bodyPr/>
          <a:lstStyle/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boyutunun görsel değerlendirmesine dayalıdır. 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Retikülasyon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bal peteği görünümünün boyutunun görsel değerlendirmesine dayalıdır.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HRCT, Yüksek Çözünürlüklü Bilgisayarlı Tomografi.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Hanak V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2008;134:133-138.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Mooney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JJ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2013;144:586-592.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88D7CC6-188F-C354-8EFD-F9090E274571}"/>
              </a:ext>
            </a:extLst>
          </p:cNvPr>
          <p:cNvSpPr txBox="1">
            <a:spLocks/>
          </p:cNvSpPr>
          <p:nvPr/>
        </p:nvSpPr>
        <p:spPr>
          <a:xfrm>
            <a:off x="1429361" y="1916603"/>
            <a:ext cx="4554420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HRCT'de fibrozis* boyutuna göre sağkalım </a:t>
            </a:r>
            <a:b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(retrospektif analiz)</a:t>
            </a:r>
            <a:r>
              <a:rPr lang="tr-TR" sz="1200" b="1" baseline="30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4183180-06F9-D06A-712A-5B73BF4A3700}"/>
              </a:ext>
            </a:extLst>
          </p:cNvPr>
          <p:cNvSpPr txBox="1">
            <a:spLocks/>
          </p:cNvSpPr>
          <p:nvPr/>
        </p:nvSpPr>
        <p:spPr>
          <a:xfrm>
            <a:off x="6315801" y="1916603"/>
            <a:ext cx="4554420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HRCT'deki fibrozis skoruna</a:t>
            </a:r>
            <a:r>
              <a:rPr lang="tr-TR" sz="1200" b="1" baseline="30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göre sağkalım (n=132)</a:t>
            </a:r>
            <a:b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(prospektif analiz)</a:t>
            </a:r>
            <a:r>
              <a:rPr lang="tr-TR" sz="1200" b="1" baseline="30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6FDFABC4-EF8F-55C6-ABB9-B421171057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199729"/>
              </p:ext>
            </p:extLst>
          </p:nvPr>
        </p:nvGraphicFramePr>
        <p:xfrm>
          <a:off x="1650691" y="2217459"/>
          <a:ext cx="4282470" cy="345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Content Placeholder 1">
            <a:extLst>
              <a:ext uri="{FF2B5EF4-FFF2-40B4-BE49-F238E27FC236}">
                <a16:creationId xmlns:a16="http://schemas.microsoft.com/office/drawing/2014/main" id="{3139C093-D9E2-767B-0C10-6F8EFE089514}"/>
              </a:ext>
            </a:extLst>
          </p:cNvPr>
          <p:cNvSpPr txBox="1">
            <a:spLocks/>
          </p:cNvSpPr>
          <p:nvPr/>
        </p:nvSpPr>
        <p:spPr>
          <a:xfrm rot="16200000">
            <a:off x="729698" y="3697036"/>
            <a:ext cx="1611335" cy="208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Mortalite (%)</a:t>
            </a:r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39998315-21EE-D1D1-603B-29CADF932567}"/>
              </a:ext>
            </a:extLst>
          </p:cNvPr>
          <p:cNvSpPr txBox="1">
            <a:spLocks/>
          </p:cNvSpPr>
          <p:nvPr/>
        </p:nvSpPr>
        <p:spPr>
          <a:xfrm>
            <a:off x="2254279" y="5472324"/>
            <a:ext cx="3075293" cy="208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1200">
                <a:latin typeface="Arial" panose="020B0604020202020204" pitchFamily="34" charset="0"/>
                <a:cs typeface="Arial" panose="020B0604020202020204" pitchFamily="34" charset="0"/>
              </a:rPr>
              <a:t>HRCT’de görülen fibrozis boyutu</a:t>
            </a:r>
          </a:p>
        </p:txBody>
      </p:sp>
      <p:grpSp>
        <p:nvGrpSpPr>
          <p:cNvPr id="57" name="Graphic 54">
            <a:extLst>
              <a:ext uri="{FF2B5EF4-FFF2-40B4-BE49-F238E27FC236}">
                <a16:creationId xmlns:a16="http://schemas.microsoft.com/office/drawing/2014/main" id="{3321D63B-33A2-FF7B-6264-1193F2688D29}"/>
              </a:ext>
            </a:extLst>
          </p:cNvPr>
          <p:cNvGrpSpPr/>
          <p:nvPr/>
        </p:nvGrpSpPr>
        <p:grpSpPr>
          <a:xfrm>
            <a:off x="6975318" y="2420245"/>
            <a:ext cx="3628919" cy="3032959"/>
            <a:chOff x="7082897" y="2420245"/>
            <a:chExt cx="3628919" cy="3032959"/>
          </a:xfrm>
        </p:grpSpPr>
        <p:grpSp>
          <p:nvGrpSpPr>
            <p:cNvPr id="58" name="Graphic 54">
              <a:extLst>
                <a:ext uri="{FF2B5EF4-FFF2-40B4-BE49-F238E27FC236}">
                  <a16:creationId xmlns:a16="http://schemas.microsoft.com/office/drawing/2014/main" id="{D0217527-8C37-D3F1-2CAE-A29DDAAE78C0}"/>
                </a:ext>
              </a:extLst>
            </p:cNvPr>
            <p:cNvGrpSpPr/>
            <p:nvPr/>
          </p:nvGrpSpPr>
          <p:grpSpPr>
            <a:xfrm>
              <a:off x="7410507" y="2538949"/>
              <a:ext cx="3133817" cy="2680230"/>
              <a:chOff x="7410507" y="2538949"/>
              <a:chExt cx="3133817" cy="2680230"/>
            </a:xfrm>
            <a:noFill/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EFABF0-EAAA-1901-2C61-BAC18DA52E9B}"/>
                  </a:ext>
                </a:extLst>
              </p:cNvPr>
              <p:cNvSpPr/>
              <p:nvPr/>
            </p:nvSpPr>
            <p:spPr>
              <a:xfrm>
                <a:off x="7410507" y="2543105"/>
                <a:ext cx="55188" cy="2526045"/>
              </a:xfrm>
              <a:custGeom>
                <a:avLst/>
                <a:gdLst>
                  <a:gd name="connsiteX0" fmla="*/ 0 w 55188"/>
                  <a:gd name="connsiteY0" fmla="*/ 0 h 2526045"/>
                  <a:gd name="connsiteX1" fmla="*/ 55189 w 55188"/>
                  <a:gd name="connsiteY1" fmla="*/ 0 h 2526045"/>
                  <a:gd name="connsiteX2" fmla="*/ 55189 w 55188"/>
                  <a:gd name="connsiteY2" fmla="*/ 2526046 h 2526045"/>
                  <a:gd name="connsiteX3" fmla="*/ 0 w 55188"/>
                  <a:gd name="connsiteY3" fmla="*/ 2526046 h 252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88" h="2526045">
                    <a:moveTo>
                      <a:pt x="0" y="0"/>
                    </a:moveTo>
                    <a:lnTo>
                      <a:pt x="55189" y="0"/>
                    </a:lnTo>
                    <a:lnTo>
                      <a:pt x="55189" y="2526046"/>
                    </a:lnTo>
                    <a:lnTo>
                      <a:pt x="0" y="2526046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EBCD3BD-84B9-DA50-8512-11D5E2B4291E}"/>
                  </a:ext>
                </a:extLst>
              </p:cNvPr>
              <p:cNvSpPr/>
              <p:nvPr/>
            </p:nvSpPr>
            <p:spPr>
              <a:xfrm>
                <a:off x="7410507" y="2953542"/>
                <a:ext cx="55188" cy="11594"/>
              </a:xfrm>
              <a:custGeom>
                <a:avLst/>
                <a:gdLst>
                  <a:gd name="connsiteX0" fmla="*/ 0 w 55188"/>
                  <a:gd name="connsiteY0" fmla="*/ 0 h 11594"/>
                  <a:gd name="connsiteX1" fmla="*/ 55189 w 55188"/>
                  <a:gd name="connsiteY1" fmla="*/ 0 h 1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188" h="11594">
                    <a:moveTo>
                      <a:pt x="0" y="0"/>
                    </a:moveTo>
                    <a:lnTo>
                      <a:pt x="55189" y="0"/>
                    </a:lnTo>
                  </a:path>
                </a:pathLst>
              </a:custGeom>
              <a:ln w="1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DD4ABE2-32F4-A910-820E-AD3D4400D4C6}"/>
                  </a:ext>
                </a:extLst>
              </p:cNvPr>
              <p:cNvSpPr/>
              <p:nvPr/>
            </p:nvSpPr>
            <p:spPr>
              <a:xfrm>
                <a:off x="7410507" y="3379864"/>
                <a:ext cx="55188" cy="11594"/>
              </a:xfrm>
              <a:custGeom>
                <a:avLst/>
                <a:gdLst>
                  <a:gd name="connsiteX0" fmla="*/ 0 w 55188"/>
                  <a:gd name="connsiteY0" fmla="*/ 0 h 11594"/>
                  <a:gd name="connsiteX1" fmla="*/ 55189 w 55188"/>
                  <a:gd name="connsiteY1" fmla="*/ 0 h 1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188" h="11594">
                    <a:moveTo>
                      <a:pt x="0" y="0"/>
                    </a:moveTo>
                    <a:lnTo>
                      <a:pt x="55189" y="0"/>
                    </a:lnTo>
                  </a:path>
                </a:pathLst>
              </a:custGeom>
              <a:ln w="1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1659CB9-4383-CC8F-7EF9-E168E18C8480}"/>
                  </a:ext>
                </a:extLst>
              </p:cNvPr>
              <p:cNvSpPr/>
              <p:nvPr/>
            </p:nvSpPr>
            <p:spPr>
              <a:xfrm>
                <a:off x="7410507" y="3806069"/>
                <a:ext cx="55188" cy="11594"/>
              </a:xfrm>
              <a:custGeom>
                <a:avLst/>
                <a:gdLst>
                  <a:gd name="connsiteX0" fmla="*/ 0 w 55188"/>
                  <a:gd name="connsiteY0" fmla="*/ 0 h 11594"/>
                  <a:gd name="connsiteX1" fmla="*/ 55189 w 55188"/>
                  <a:gd name="connsiteY1" fmla="*/ 0 h 1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188" h="11594">
                    <a:moveTo>
                      <a:pt x="0" y="0"/>
                    </a:moveTo>
                    <a:lnTo>
                      <a:pt x="55189" y="0"/>
                    </a:lnTo>
                  </a:path>
                </a:pathLst>
              </a:custGeom>
              <a:ln w="1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A7426A1-C47E-366F-8532-6F43495620B9}"/>
                  </a:ext>
                </a:extLst>
              </p:cNvPr>
              <p:cNvSpPr/>
              <p:nvPr/>
            </p:nvSpPr>
            <p:spPr>
              <a:xfrm>
                <a:off x="7410507" y="4232391"/>
                <a:ext cx="55188" cy="11594"/>
              </a:xfrm>
              <a:custGeom>
                <a:avLst/>
                <a:gdLst>
                  <a:gd name="connsiteX0" fmla="*/ 0 w 55188"/>
                  <a:gd name="connsiteY0" fmla="*/ 0 h 11594"/>
                  <a:gd name="connsiteX1" fmla="*/ 55189 w 55188"/>
                  <a:gd name="connsiteY1" fmla="*/ 0 h 1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188" h="11594">
                    <a:moveTo>
                      <a:pt x="0" y="0"/>
                    </a:moveTo>
                    <a:lnTo>
                      <a:pt x="55189" y="0"/>
                    </a:lnTo>
                  </a:path>
                </a:pathLst>
              </a:custGeom>
              <a:ln w="1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4653A24-F260-090A-3B4F-715CE74664D2}"/>
                  </a:ext>
                </a:extLst>
              </p:cNvPr>
              <p:cNvSpPr/>
              <p:nvPr/>
            </p:nvSpPr>
            <p:spPr>
              <a:xfrm>
                <a:off x="7410507" y="4642829"/>
                <a:ext cx="55188" cy="11594"/>
              </a:xfrm>
              <a:custGeom>
                <a:avLst/>
                <a:gdLst>
                  <a:gd name="connsiteX0" fmla="*/ 0 w 55188"/>
                  <a:gd name="connsiteY0" fmla="*/ 0 h 11594"/>
                  <a:gd name="connsiteX1" fmla="*/ 55189 w 55188"/>
                  <a:gd name="connsiteY1" fmla="*/ 0 h 1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188" h="11594">
                    <a:moveTo>
                      <a:pt x="0" y="0"/>
                    </a:moveTo>
                    <a:lnTo>
                      <a:pt x="55189" y="0"/>
                    </a:lnTo>
                  </a:path>
                </a:pathLst>
              </a:custGeom>
              <a:ln w="1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391F683-CC45-B071-15EF-18197B577AB6}"/>
                  </a:ext>
                </a:extLst>
              </p:cNvPr>
              <p:cNvSpPr/>
              <p:nvPr/>
            </p:nvSpPr>
            <p:spPr>
              <a:xfrm>
                <a:off x="7465696" y="5159933"/>
                <a:ext cx="3078628" cy="59246"/>
              </a:xfrm>
              <a:custGeom>
                <a:avLst/>
                <a:gdLst>
                  <a:gd name="connsiteX0" fmla="*/ 0 w 3078628"/>
                  <a:gd name="connsiteY0" fmla="*/ 59247 h 59246"/>
                  <a:gd name="connsiteX1" fmla="*/ 0 w 3078628"/>
                  <a:gd name="connsiteY1" fmla="*/ 0 h 59246"/>
                  <a:gd name="connsiteX2" fmla="*/ 3078629 w 3078628"/>
                  <a:gd name="connsiteY2" fmla="*/ 0 h 59246"/>
                  <a:gd name="connsiteX3" fmla="*/ 3078629 w 3078628"/>
                  <a:gd name="connsiteY3" fmla="*/ 59247 h 5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8628" h="59246">
                    <a:moveTo>
                      <a:pt x="0" y="59247"/>
                    </a:moveTo>
                    <a:lnTo>
                      <a:pt x="0" y="0"/>
                    </a:lnTo>
                    <a:lnTo>
                      <a:pt x="3078629" y="0"/>
                    </a:lnTo>
                    <a:lnTo>
                      <a:pt x="3078629" y="59247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grpSp>
            <p:nvGrpSpPr>
              <p:cNvPr id="66" name="Graphic 54">
                <a:extLst>
                  <a:ext uri="{FF2B5EF4-FFF2-40B4-BE49-F238E27FC236}">
                    <a16:creationId xmlns:a16="http://schemas.microsoft.com/office/drawing/2014/main" id="{3EB49928-7D6F-77EF-3BEB-FA7A91681B09}"/>
                  </a:ext>
                </a:extLst>
              </p:cNvPr>
              <p:cNvGrpSpPr/>
              <p:nvPr/>
            </p:nvGrpSpPr>
            <p:grpSpPr>
              <a:xfrm>
                <a:off x="7978859" y="5159933"/>
                <a:ext cx="505162" cy="59246"/>
                <a:chOff x="7978859" y="5159933"/>
                <a:chExt cx="505162" cy="59246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1849B43E-3556-6607-555C-76F73CEC9D31}"/>
                    </a:ext>
                  </a:extLst>
                </p:cNvPr>
                <p:cNvSpPr/>
                <p:nvPr/>
              </p:nvSpPr>
              <p:spPr>
                <a:xfrm>
                  <a:off x="7978859" y="5159933"/>
                  <a:ext cx="11594" cy="59246"/>
                </a:xfrm>
                <a:custGeom>
                  <a:avLst/>
                  <a:gdLst>
                    <a:gd name="connsiteX0" fmla="*/ 0 w 11594"/>
                    <a:gd name="connsiteY0" fmla="*/ 0 h 59246"/>
                    <a:gd name="connsiteX1" fmla="*/ 0 w 11594"/>
                    <a:gd name="connsiteY1" fmla="*/ 59247 h 5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94" h="59246">
                      <a:moveTo>
                        <a:pt x="0" y="0"/>
                      </a:moveTo>
                      <a:lnTo>
                        <a:pt x="0" y="59247"/>
                      </a:lnTo>
                    </a:path>
                  </a:pathLst>
                </a:custGeom>
                <a:ln w="1158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200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4EF036A2-B23D-ABA8-3943-BA5A0CC7C489}"/>
                    </a:ext>
                  </a:extLst>
                </p:cNvPr>
                <p:cNvSpPr/>
                <p:nvPr/>
              </p:nvSpPr>
              <p:spPr>
                <a:xfrm>
                  <a:off x="8484022" y="5159933"/>
                  <a:ext cx="11594" cy="59246"/>
                </a:xfrm>
                <a:custGeom>
                  <a:avLst/>
                  <a:gdLst>
                    <a:gd name="connsiteX0" fmla="*/ 0 w 11594"/>
                    <a:gd name="connsiteY0" fmla="*/ 0 h 59246"/>
                    <a:gd name="connsiteX1" fmla="*/ 0 w 11594"/>
                    <a:gd name="connsiteY1" fmla="*/ 59247 h 5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94" h="59246">
                      <a:moveTo>
                        <a:pt x="0" y="0"/>
                      </a:moveTo>
                      <a:lnTo>
                        <a:pt x="0" y="59247"/>
                      </a:lnTo>
                    </a:path>
                  </a:pathLst>
                </a:custGeom>
                <a:ln w="1158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200"/>
                </a:p>
              </p:txBody>
            </p:sp>
          </p:grpSp>
          <p:grpSp>
            <p:nvGrpSpPr>
              <p:cNvPr id="69" name="Graphic 54">
                <a:extLst>
                  <a:ext uri="{FF2B5EF4-FFF2-40B4-BE49-F238E27FC236}">
                    <a16:creationId xmlns:a16="http://schemas.microsoft.com/office/drawing/2014/main" id="{DDBB01CB-F993-B89D-DBD8-F8ABD0AAEC69}"/>
                  </a:ext>
                </a:extLst>
              </p:cNvPr>
              <p:cNvGrpSpPr/>
              <p:nvPr/>
            </p:nvGrpSpPr>
            <p:grpSpPr>
              <a:xfrm>
                <a:off x="9001127" y="5159933"/>
                <a:ext cx="505162" cy="59246"/>
                <a:chOff x="9001127" y="5159933"/>
                <a:chExt cx="505162" cy="59246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AB52E6B5-952B-3667-7DFA-8151ED722CE6}"/>
                    </a:ext>
                  </a:extLst>
                </p:cNvPr>
                <p:cNvSpPr/>
                <p:nvPr/>
              </p:nvSpPr>
              <p:spPr>
                <a:xfrm>
                  <a:off x="9001127" y="5159933"/>
                  <a:ext cx="11594" cy="59246"/>
                </a:xfrm>
                <a:custGeom>
                  <a:avLst/>
                  <a:gdLst>
                    <a:gd name="connsiteX0" fmla="*/ 0 w 11594"/>
                    <a:gd name="connsiteY0" fmla="*/ 0 h 59246"/>
                    <a:gd name="connsiteX1" fmla="*/ 0 w 11594"/>
                    <a:gd name="connsiteY1" fmla="*/ 59247 h 5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94" h="59246">
                      <a:moveTo>
                        <a:pt x="0" y="0"/>
                      </a:moveTo>
                      <a:lnTo>
                        <a:pt x="0" y="59247"/>
                      </a:lnTo>
                    </a:path>
                  </a:pathLst>
                </a:custGeom>
                <a:ln w="1158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20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0E2E145-81B9-D170-F87F-FE8C572E3C62}"/>
                    </a:ext>
                  </a:extLst>
                </p:cNvPr>
                <p:cNvSpPr/>
                <p:nvPr/>
              </p:nvSpPr>
              <p:spPr>
                <a:xfrm>
                  <a:off x="9506289" y="5159933"/>
                  <a:ext cx="11594" cy="59246"/>
                </a:xfrm>
                <a:custGeom>
                  <a:avLst/>
                  <a:gdLst>
                    <a:gd name="connsiteX0" fmla="*/ 0 w 11594"/>
                    <a:gd name="connsiteY0" fmla="*/ 0 h 59246"/>
                    <a:gd name="connsiteX1" fmla="*/ 0 w 11594"/>
                    <a:gd name="connsiteY1" fmla="*/ 59247 h 5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94" h="59246">
                      <a:moveTo>
                        <a:pt x="0" y="0"/>
                      </a:moveTo>
                      <a:lnTo>
                        <a:pt x="0" y="59247"/>
                      </a:lnTo>
                    </a:path>
                  </a:pathLst>
                </a:custGeom>
                <a:ln w="1158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200"/>
                </a:p>
              </p:txBody>
            </p:sp>
          </p:grp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8C2896D-064E-8811-3E27-9E62771241E1}"/>
                  </a:ext>
                </a:extLst>
              </p:cNvPr>
              <p:cNvSpPr/>
              <p:nvPr/>
            </p:nvSpPr>
            <p:spPr>
              <a:xfrm>
                <a:off x="10023162" y="5159933"/>
                <a:ext cx="11594" cy="59246"/>
              </a:xfrm>
              <a:custGeom>
                <a:avLst/>
                <a:gdLst>
                  <a:gd name="connsiteX0" fmla="*/ 0 w 11594"/>
                  <a:gd name="connsiteY0" fmla="*/ 0 h 59246"/>
                  <a:gd name="connsiteX1" fmla="*/ 0 w 11594"/>
                  <a:gd name="connsiteY1" fmla="*/ 59247 h 5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94" h="59246">
                    <a:moveTo>
                      <a:pt x="0" y="0"/>
                    </a:moveTo>
                    <a:lnTo>
                      <a:pt x="0" y="59247"/>
                    </a:lnTo>
                  </a:path>
                </a:pathLst>
              </a:custGeom>
              <a:ln w="1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3571480-3B74-F7F6-BA3C-0F8CFA1C90BA}"/>
                  </a:ext>
                </a:extLst>
              </p:cNvPr>
              <p:cNvSpPr/>
              <p:nvPr/>
            </p:nvSpPr>
            <p:spPr>
              <a:xfrm>
                <a:off x="7438102" y="2543105"/>
                <a:ext cx="2750974" cy="939368"/>
              </a:xfrm>
              <a:custGeom>
                <a:avLst/>
                <a:gdLst>
                  <a:gd name="connsiteX0" fmla="*/ 2750975 w 2750974"/>
                  <a:gd name="connsiteY0" fmla="*/ 939369 h 939368"/>
                  <a:gd name="connsiteX1" fmla="*/ 1531372 w 2750974"/>
                  <a:gd name="connsiteY1" fmla="*/ 939369 h 939368"/>
                  <a:gd name="connsiteX2" fmla="*/ 1531372 w 2750974"/>
                  <a:gd name="connsiteY2" fmla="*/ 130204 h 939368"/>
                  <a:gd name="connsiteX3" fmla="*/ 149914 w 2750974"/>
                  <a:gd name="connsiteY3" fmla="*/ 130204 h 939368"/>
                  <a:gd name="connsiteX4" fmla="*/ 149914 w 2750974"/>
                  <a:gd name="connsiteY4" fmla="*/ 0 h 939368"/>
                  <a:gd name="connsiteX5" fmla="*/ 51247 w 2750974"/>
                  <a:gd name="connsiteY5" fmla="*/ 0 h 939368"/>
                  <a:gd name="connsiteX6" fmla="*/ 0 w 2750974"/>
                  <a:gd name="connsiteY6" fmla="*/ 0 h 93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0974" h="939368">
                    <a:moveTo>
                      <a:pt x="2750975" y="939369"/>
                    </a:moveTo>
                    <a:lnTo>
                      <a:pt x="1531372" y="939369"/>
                    </a:lnTo>
                    <a:lnTo>
                      <a:pt x="1531372" y="130204"/>
                    </a:lnTo>
                    <a:lnTo>
                      <a:pt x="149914" y="130204"/>
                    </a:lnTo>
                    <a:lnTo>
                      <a:pt x="149914" y="0"/>
                    </a:lnTo>
                    <a:lnTo>
                      <a:pt x="51247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B6B1BD4-4BB0-B368-BF8E-B41297B88D88}"/>
                  </a:ext>
                </a:extLst>
              </p:cNvPr>
              <p:cNvSpPr/>
              <p:nvPr/>
            </p:nvSpPr>
            <p:spPr>
              <a:xfrm>
                <a:off x="7532827" y="2544383"/>
                <a:ext cx="1442560" cy="1268798"/>
              </a:xfrm>
              <a:custGeom>
                <a:avLst/>
                <a:gdLst>
                  <a:gd name="connsiteX0" fmla="*/ 0 w 1442560"/>
                  <a:gd name="connsiteY0" fmla="*/ 0 h 1248240"/>
                  <a:gd name="connsiteX1" fmla="*/ 0 w 1442560"/>
                  <a:gd name="connsiteY1" fmla="*/ 112580 h 1248240"/>
                  <a:gd name="connsiteX2" fmla="*/ 72000 w 1442560"/>
                  <a:gd name="connsiteY2" fmla="*/ 112580 h 1248240"/>
                  <a:gd name="connsiteX3" fmla="*/ 72000 w 1442560"/>
                  <a:gd name="connsiteY3" fmla="*/ 259596 h 1248240"/>
                  <a:gd name="connsiteX4" fmla="*/ 169740 w 1442560"/>
                  <a:gd name="connsiteY4" fmla="*/ 259596 h 1248240"/>
                  <a:gd name="connsiteX5" fmla="*/ 169740 w 1442560"/>
                  <a:gd name="connsiteY5" fmla="*/ 429220 h 1248240"/>
                  <a:gd name="connsiteX6" fmla="*/ 205219 w 1442560"/>
                  <a:gd name="connsiteY6" fmla="*/ 429220 h 1248240"/>
                  <a:gd name="connsiteX7" fmla="*/ 205219 w 1442560"/>
                  <a:gd name="connsiteY7" fmla="*/ 603946 h 1248240"/>
                  <a:gd name="connsiteX8" fmla="*/ 249625 w 1442560"/>
                  <a:gd name="connsiteY8" fmla="*/ 603946 h 1248240"/>
                  <a:gd name="connsiteX9" fmla="*/ 249625 w 1442560"/>
                  <a:gd name="connsiteY9" fmla="*/ 799310 h 1248240"/>
                  <a:gd name="connsiteX10" fmla="*/ 294031 w 1442560"/>
                  <a:gd name="connsiteY10" fmla="*/ 799310 h 1248240"/>
                  <a:gd name="connsiteX11" fmla="*/ 294031 w 1442560"/>
                  <a:gd name="connsiteY11" fmla="*/ 997688 h 1248240"/>
                  <a:gd name="connsiteX12" fmla="*/ 607772 w 1442560"/>
                  <a:gd name="connsiteY12" fmla="*/ 997688 h 1248240"/>
                  <a:gd name="connsiteX13" fmla="*/ 607772 w 1442560"/>
                  <a:gd name="connsiteY13" fmla="*/ 1248240 h 1248240"/>
                  <a:gd name="connsiteX14" fmla="*/ 1442560 w 1442560"/>
                  <a:gd name="connsiteY14" fmla="*/ 1248240 h 124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2560" h="1248240">
                    <a:moveTo>
                      <a:pt x="0" y="0"/>
                    </a:moveTo>
                    <a:lnTo>
                      <a:pt x="0" y="112580"/>
                    </a:lnTo>
                    <a:lnTo>
                      <a:pt x="72000" y="112580"/>
                    </a:lnTo>
                    <a:lnTo>
                      <a:pt x="72000" y="259596"/>
                    </a:lnTo>
                    <a:lnTo>
                      <a:pt x="169740" y="259596"/>
                    </a:lnTo>
                    <a:lnTo>
                      <a:pt x="169740" y="429220"/>
                    </a:lnTo>
                    <a:lnTo>
                      <a:pt x="205219" y="429220"/>
                    </a:lnTo>
                    <a:lnTo>
                      <a:pt x="205219" y="603946"/>
                    </a:lnTo>
                    <a:lnTo>
                      <a:pt x="249625" y="603946"/>
                    </a:lnTo>
                    <a:lnTo>
                      <a:pt x="249625" y="799310"/>
                    </a:lnTo>
                    <a:lnTo>
                      <a:pt x="294031" y="799310"/>
                    </a:lnTo>
                    <a:lnTo>
                      <a:pt x="294031" y="997688"/>
                    </a:lnTo>
                    <a:lnTo>
                      <a:pt x="607772" y="997688"/>
                    </a:lnTo>
                    <a:lnTo>
                      <a:pt x="607772" y="1248240"/>
                    </a:lnTo>
                    <a:lnTo>
                      <a:pt x="1442560" y="1248240"/>
                    </a:lnTo>
                  </a:path>
                </a:pathLst>
              </a:custGeom>
              <a:noFill/>
              <a:ln w="12700" cap="flat">
                <a:solidFill>
                  <a:srgbClr val="001E5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ACE8BE4-88FE-EB28-DD4F-1A2F53B62726}"/>
                  </a:ext>
                </a:extLst>
              </p:cNvPr>
              <p:cNvSpPr/>
              <p:nvPr/>
            </p:nvSpPr>
            <p:spPr>
              <a:xfrm>
                <a:off x="7469411" y="2543105"/>
                <a:ext cx="1669659" cy="548641"/>
              </a:xfrm>
              <a:custGeom>
                <a:avLst/>
                <a:gdLst>
                  <a:gd name="connsiteX0" fmla="*/ 0 w 1578793"/>
                  <a:gd name="connsiteY0" fmla="*/ 0 h 548641"/>
                  <a:gd name="connsiteX1" fmla="*/ 252639 w 1578793"/>
                  <a:gd name="connsiteY1" fmla="*/ 0 h 548641"/>
                  <a:gd name="connsiteX2" fmla="*/ 252639 w 1578793"/>
                  <a:gd name="connsiteY2" fmla="*/ 165682 h 548641"/>
                  <a:gd name="connsiteX3" fmla="*/ 288118 w 1578793"/>
                  <a:gd name="connsiteY3" fmla="*/ 165682 h 548641"/>
                  <a:gd name="connsiteX4" fmla="*/ 288118 w 1578793"/>
                  <a:gd name="connsiteY4" fmla="*/ 343307 h 548641"/>
                  <a:gd name="connsiteX5" fmla="*/ 509221 w 1578793"/>
                  <a:gd name="connsiteY5" fmla="*/ 343307 h 548641"/>
                  <a:gd name="connsiteX6" fmla="*/ 509221 w 1578793"/>
                  <a:gd name="connsiteY6" fmla="*/ 548641 h 548641"/>
                  <a:gd name="connsiteX7" fmla="*/ 1578793 w 1578793"/>
                  <a:gd name="connsiteY7" fmla="*/ 548641 h 548641"/>
                  <a:gd name="connsiteX0" fmla="*/ 0 w 1578793"/>
                  <a:gd name="connsiteY0" fmla="*/ 0 h 548641"/>
                  <a:gd name="connsiteX1" fmla="*/ 252639 w 1578793"/>
                  <a:gd name="connsiteY1" fmla="*/ 0 h 548641"/>
                  <a:gd name="connsiteX2" fmla="*/ 252639 w 1578793"/>
                  <a:gd name="connsiteY2" fmla="*/ 165682 h 548641"/>
                  <a:gd name="connsiteX3" fmla="*/ 288118 w 1578793"/>
                  <a:gd name="connsiteY3" fmla="*/ 165682 h 548641"/>
                  <a:gd name="connsiteX4" fmla="*/ 288118 w 1578793"/>
                  <a:gd name="connsiteY4" fmla="*/ 343307 h 548641"/>
                  <a:gd name="connsiteX5" fmla="*/ 509221 w 1578793"/>
                  <a:gd name="connsiteY5" fmla="*/ 343307 h 548641"/>
                  <a:gd name="connsiteX6" fmla="*/ 509221 w 1578793"/>
                  <a:gd name="connsiteY6" fmla="*/ 548641 h 548641"/>
                  <a:gd name="connsiteX7" fmla="*/ 1578793 w 1578793"/>
                  <a:gd name="connsiteY7" fmla="*/ 548641 h 548641"/>
                  <a:gd name="connsiteX0" fmla="*/ 0 w 1631594"/>
                  <a:gd name="connsiteY0" fmla="*/ 0 h 548641"/>
                  <a:gd name="connsiteX1" fmla="*/ 305440 w 1631594"/>
                  <a:gd name="connsiteY1" fmla="*/ 0 h 548641"/>
                  <a:gd name="connsiteX2" fmla="*/ 305440 w 1631594"/>
                  <a:gd name="connsiteY2" fmla="*/ 165682 h 548641"/>
                  <a:gd name="connsiteX3" fmla="*/ 340919 w 1631594"/>
                  <a:gd name="connsiteY3" fmla="*/ 165682 h 548641"/>
                  <a:gd name="connsiteX4" fmla="*/ 340919 w 1631594"/>
                  <a:gd name="connsiteY4" fmla="*/ 343307 h 548641"/>
                  <a:gd name="connsiteX5" fmla="*/ 562022 w 1631594"/>
                  <a:gd name="connsiteY5" fmla="*/ 343307 h 548641"/>
                  <a:gd name="connsiteX6" fmla="*/ 562022 w 1631594"/>
                  <a:gd name="connsiteY6" fmla="*/ 548641 h 548641"/>
                  <a:gd name="connsiteX7" fmla="*/ 1631594 w 1631594"/>
                  <a:gd name="connsiteY7" fmla="*/ 548641 h 54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1594" h="548641">
                    <a:moveTo>
                      <a:pt x="0" y="0"/>
                    </a:moveTo>
                    <a:lnTo>
                      <a:pt x="305440" y="0"/>
                    </a:lnTo>
                    <a:lnTo>
                      <a:pt x="305440" y="165682"/>
                    </a:lnTo>
                    <a:lnTo>
                      <a:pt x="340919" y="165682"/>
                    </a:lnTo>
                    <a:lnTo>
                      <a:pt x="340919" y="343307"/>
                    </a:lnTo>
                    <a:lnTo>
                      <a:pt x="562022" y="343307"/>
                    </a:lnTo>
                    <a:lnTo>
                      <a:pt x="562022" y="548641"/>
                    </a:lnTo>
                    <a:lnTo>
                      <a:pt x="1631594" y="548641"/>
                    </a:lnTo>
                  </a:path>
                </a:pathLst>
              </a:custGeom>
              <a:noFill/>
              <a:ln w="12700" cap="flat">
                <a:solidFill>
                  <a:srgbClr val="FDCA2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B4CA25D-F7DF-8606-A85B-42B5850F94D3}"/>
                  </a:ext>
                </a:extLst>
              </p:cNvPr>
              <p:cNvSpPr/>
              <p:nvPr/>
            </p:nvSpPr>
            <p:spPr>
              <a:xfrm>
                <a:off x="7524382" y="2538949"/>
                <a:ext cx="1616186" cy="2435940"/>
              </a:xfrm>
              <a:custGeom>
                <a:avLst/>
                <a:gdLst>
                  <a:gd name="connsiteX0" fmla="*/ 0 w 1657750"/>
                  <a:gd name="connsiteY0" fmla="*/ 0 h 2431784"/>
                  <a:gd name="connsiteX1" fmla="*/ 43479 w 1657750"/>
                  <a:gd name="connsiteY1" fmla="*/ 0 h 2431784"/>
                  <a:gd name="connsiteX2" fmla="*/ 43479 w 1657750"/>
                  <a:gd name="connsiteY2" fmla="*/ 374959 h 2431784"/>
                  <a:gd name="connsiteX3" fmla="*/ 138204 w 1657750"/>
                  <a:gd name="connsiteY3" fmla="*/ 374959 h 2431784"/>
                  <a:gd name="connsiteX4" fmla="*/ 138204 w 1657750"/>
                  <a:gd name="connsiteY4" fmla="*/ 516989 h 2431784"/>
                  <a:gd name="connsiteX5" fmla="*/ 244755 w 1657750"/>
                  <a:gd name="connsiteY5" fmla="*/ 516989 h 2431784"/>
                  <a:gd name="connsiteX6" fmla="*/ 244755 w 1657750"/>
                  <a:gd name="connsiteY6" fmla="*/ 659135 h 2431784"/>
                  <a:gd name="connsiteX7" fmla="*/ 260523 w 1657750"/>
                  <a:gd name="connsiteY7" fmla="*/ 659135 h 2431784"/>
                  <a:gd name="connsiteX8" fmla="*/ 260523 w 1657750"/>
                  <a:gd name="connsiteY8" fmla="*/ 805107 h 2431784"/>
                  <a:gd name="connsiteX9" fmla="*/ 279770 w 1657750"/>
                  <a:gd name="connsiteY9" fmla="*/ 805107 h 2431784"/>
                  <a:gd name="connsiteX10" fmla="*/ 279770 w 1657750"/>
                  <a:gd name="connsiteY10" fmla="*/ 960586 h 2431784"/>
                  <a:gd name="connsiteX11" fmla="*/ 337509 w 1657750"/>
                  <a:gd name="connsiteY11" fmla="*/ 960586 h 2431784"/>
                  <a:gd name="connsiteX12" fmla="*/ 337509 w 1657750"/>
                  <a:gd name="connsiteY12" fmla="*/ 1124877 h 2431784"/>
                  <a:gd name="connsiteX13" fmla="*/ 365684 w 1657750"/>
                  <a:gd name="connsiteY13" fmla="*/ 1124877 h 2431784"/>
                  <a:gd name="connsiteX14" fmla="*/ 365684 w 1657750"/>
                  <a:gd name="connsiteY14" fmla="*/ 1318733 h 2431784"/>
                  <a:gd name="connsiteX15" fmla="*/ 620178 w 1657750"/>
                  <a:gd name="connsiteY15" fmla="*/ 1318733 h 2431784"/>
                  <a:gd name="connsiteX16" fmla="*/ 620178 w 1657750"/>
                  <a:gd name="connsiteY16" fmla="*/ 1493459 h 2431784"/>
                  <a:gd name="connsiteX17" fmla="*/ 670497 w 1657750"/>
                  <a:gd name="connsiteY17" fmla="*/ 1493459 h 2431784"/>
                  <a:gd name="connsiteX18" fmla="*/ 670497 w 1657750"/>
                  <a:gd name="connsiteY18" fmla="*/ 1722794 h 2431784"/>
                  <a:gd name="connsiteX19" fmla="*/ 862962 w 1657750"/>
                  <a:gd name="connsiteY19" fmla="*/ 1722794 h 2431784"/>
                  <a:gd name="connsiteX20" fmla="*/ 862962 w 1657750"/>
                  <a:gd name="connsiteY20" fmla="*/ 2079550 h 2431784"/>
                  <a:gd name="connsiteX21" fmla="*/ 886615 w 1657750"/>
                  <a:gd name="connsiteY21" fmla="*/ 2079550 h 2431784"/>
                  <a:gd name="connsiteX22" fmla="*/ 886615 w 1657750"/>
                  <a:gd name="connsiteY22" fmla="*/ 2431784 h 2431784"/>
                  <a:gd name="connsiteX23" fmla="*/ 1657750 w 1657750"/>
                  <a:gd name="connsiteY23" fmla="*/ 2431784 h 2431784"/>
                  <a:gd name="connsiteX0" fmla="*/ 0 w 1616186"/>
                  <a:gd name="connsiteY0" fmla="*/ 0 h 2435940"/>
                  <a:gd name="connsiteX1" fmla="*/ 1915 w 1616186"/>
                  <a:gd name="connsiteY1" fmla="*/ 4156 h 2435940"/>
                  <a:gd name="connsiteX2" fmla="*/ 1915 w 1616186"/>
                  <a:gd name="connsiteY2" fmla="*/ 379115 h 2435940"/>
                  <a:gd name="connsiteX3" fmla="*/ 96640 w 1616186"/>
                  <a:gd name="connsiteY3" fmla="*/ 379115 h 2435940"/>
                  <a:gd name="connsiteX4" fmla="*/ 96640 w 1616186"/>
                  <a:gd name="connsiteY4" fmla="*/ 521145 h 2435940"/>
                  <a:gd name="connsiteX5" fmla="*/ 203191 w 1616186"/>
                  <a:gd name="connsiteY5" fmla="*/ 521145 h 2435940"/>
                  <a:gd name="connsiteX6" fmla="*/ 203191 w 1616186"/>
                  <a:gd name="connsiteY6" fmla="*/ 663291 h 2435940"/>
                  <a:gd name="connsiteX7" fmla="*/ 218959 w 1616186"/>
                  <a:gd name="connsiteY7" fmla="*/ 663291 h 2435940"/>
                  <a:gd name="connsiteX8" fmla="*/ 218959 w 1616186"/>
                  <a:gd name="connsiteY8" fmla="*/ 809263 h 2435940"/>
                  <a:gd name="connsiteX9" fmla="*/ 238206 w 1616186"/>
                  <a:gd name="connsiteY9" fmla="*/ 809263 h 2435940"/>
                  <a:gd name="connsiteX10" fmla="*/ 238206 w 1616186"/>
                  <a:gd name="connsiteY10" fmla="*/ 964742 h 2435940"/>
                  <a:gd name="connsiteX11" fmla="*/ 295945 w 1616186"/>
                  <a:gd name="connsiteY11" fmla="*/ 964742 h 2435940"/>
                  <a:gd name="connsiteX12" fmla="*/ 295945 w 1616186"/>
                  <a:gd name="connsiteY12" fmla="*/ 1129033 h 2435940"/>
                  <a:gd name="connsiteX13" fmla="*/ 324120 w 1616186"/>
                  <a:gd name="connsiteY13" fmla="*/ 1129033 h 2435940"/>
                  <a:gd name="connsiteX14" fmla="*/ 324120 w 1616186"/>
                  <a:gd name="connsiteY14" fmla="*/ 1322889 h 2435940"/>
                  <a:gd name="connsiteX15" fmla="*/ 578614 w 1616186"/>
                  <a:gd name="connsiteY15" fmla="*/ 1322889 h 2435940"/>
                  <a:gd name="connsiteX16" fmla="*/ 578614 w 1616186"/>
                  <a:gd name="connsiteY16" fmla="*/ 1497615 h 2435940"/>
                  <a:gd name="connsiteX17" fmla="*/ 628933 w 1616186"/>
                  <a:gd name="connsiteY17" fmla="*/ 1497615 h 2435940"/>
                  <a:gd name="connsiteX18" fmla="*/ 628933 w 1616186"/>
                  <a:gd name="connsiteY18" fmla="*/ 1726950 h 2435940"/>
                  <a:gd name="connsiteX19" fmla="*/ 821398 w 1616186"/>
                  <a:gd name="connsiteY19" fmla="*/ 1726950 h 2435940"/>
                  <a:gd name="connsiteX20" fmla="*/ 821398 w 1616186"/>
                  <a:gd name="connsiteY20" fmla="*/ 2083706 h 2435940"/>
                  <a:gd name="connsiteX21" fmla="*/ 845051 w 1616186"/>
                  <a:gd name="connsiteY21" fmla="*/ 2083706 h 2435940"/>
                  <a:gd name="connsiteX22" fmla="*/ 845051 w 1616186"/>
                  <a:gd name="connsiteY22" fmla="*/ 2435940 h 2435940"/>
                  <a:gd name="connsiteX23" fmla="*/ 1616186 w 1616186"/>
                  <a:gd name="connsiteY23" fmla="*/ 2435940 h 243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6186" h="2435940">
                    <a:moveTo>
                      <a:pt x="0" y="0"/>
                    </a:moveTo>
                    <a:lnTo>
                      <a:pt x="1915" y="4156"/>
                    </a:lnTo>
                    <a:lnTo>
                      <a:pt x="1915" y="379115"/>
                    </a:lnTo>
                    <a:lnTo>
                      <a:pt x="96640" y="379115"/>
                    </a:lnTo>
                    <a:lnTo>
                      <a:pt x="96640" y="521145"/>
                    </a:lnTo>
                    <a:lnTo>
                      <a:pt x="203191" y="521145"/>
                    </a:lnTo>
                    <a:lnTo>
                      <a:pt x="203191" y="663291"/>
                    </a:lnTo>
                    <a:lnTo>
                      <a:pt x="218959" y="663291"/>
                    </a:lnTo>
                    <a:lnTo>
                      <a:pt x="218959" y="809263"/>
                    </a:lnTo>
                    <a:lnTo>
                      <a:pt x="238206" y="809263"/>
                    </a:lnTo>
                    <a:lnTo>
                      <a:pt x="238206" y="964742"/>
                    </a:lnTo>
                    <a:lnTo>
                      <a:pt x="295945" y="964742"/>
                    </a:lnTo>
                    <a:lnTo>
                      <a:pt x="295945" y="1129033"/>
                    </a:lnTo>
                    <a:lnTo>
                      <a:pt x="324120" y="1129033"/>
                    </a:lnTo>
                    <a:lnTo>
                      <a:pt x="324120" y="1322889"/>
                    </a:lnTo>
                    <a:lnTo>
                      <a:pt x="578614" y="1322889"/>
                    </a:lnTo>
                    <a:lnTo>
                      <a:pt x="578614" y="1497615"/>
                    </a:lnTo>
                    <a:lnTo>
                      <a:pt x="628933" y="1497615"/>
                    </a:lnTo>
                    <a:lnTo>
                      <a:pt x="628933" y="1726950"/>
                    </a:lnTo>
                    <a:lnTo>
                      <a:pt x="821398" y="1726950"/>
                    </a:lnTo>
                    <a:lnTo>
                      <a:pt x="821398" y="2083706"/>
                    </a:lnTo>
                    <a:lnTo>
                      <a:pt x="845051" y="2083706"/>
                    </a:lnTo>
                    <a:lnTo>
                      <a:pt x="845051" y="2435940"/>
                    </a:lnTo>
                    <a:lnTo>
                      <a:pt x="1616186" y="2435940"/>
                    </a:lnTo>
                  </a:path>
                </a:pathLst>
              </a:custGeom>
              <a:noFill/>
              <a:ln w="1270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 dirty="0"/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3E58354-1CE3-4D38-5F9C-8372A74F4AD1}"/>
                </a:ext>
              </a:extLst>
            </p:cNvPr>
            <p:cNvSpPr txBox="1"/>
            <p:nvPr/>
          </p:nvSpPr>
          <p:spPr>
            <a:xfrm>
              <a:off x="7082897" y="2420245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1,0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6571FF-8BE1-EDCA-68FF-0A9FA4A70F32}"/>
                </a:ext>
              </a:extLst>
            </p:cNvPr>
            <p:cNvSpPr txBox="1"/>
            <p:nvPr/>
          </p:nvSpPr>
          <p:spPr>
            <a:xfrm>
              <a:off x="7082897" y="283103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0,9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BA3484B-C380-56DE-C6A1-5B849380F8E0}"/>
                </a:ext>
              </a:extLst>
            </p:cNvPr>
            <p:cNvSpPr txBox="1"/>
            <p:nvPr/>
          </p:nvSpPr>
          <p:spPr>
            <a:xfrm>
              <a:off x="7082897" y="3248424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0,8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9EADFC4-DE23-0627-1FD7-C26E42D4071D}"/>
                </a:ext>
              </a:extLst>
            </p:cNvPr>
            <p:cNvSpPr txBox="1"/>
            <p:nvPr/>
          </p:nvSpPr>
          <p:spPr>
            <a:xfrm>
              <a:off x="7082897" y="3683094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0,7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9E6A286-3972-B29A-4E95-E535DFB2A20B}"/>
                </a:ext>
              </a:extLst>
            </p:cNvPr>
            <p:cNvSpPr txBox="1"/>
            <p:nvPr/>
          </p:nvSpPr>
          <p:spPr>
            <a:xfrm>
              <a:off x="7082897" y="411127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0,6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F134646-D87D-895D-6B73-7CCD941E8230}"/>
                </a:ext>
              </a:extLst>
            </p:cNvPr>
            <p:cNvSpPr txBox="1"/>
            <p:nvPr/>
          </p:nvSpPr>
          <p:spPr>
            <a:xfrm>
              <a:off x="7082897" y="452251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62FD393-C00D-4C89-39B0-F6CC6C1FEBE3}"/>
                </a:ext>
              </a:extLst>
            </p:cNvPr>
            <p:cNvSpPr txBox="1"/>
            <p:nvPr/>
          </p:nvSpPr>
          <p:spPr>
            <a:xfrm>
              <a:off x="7082897" y="494571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0,4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1597D8D-E594-8AE7-C202-4BBA5D620B71}"/>
                </a:ext>
              </a:extLst>
            </p:cNvPr>
            <p:cNvSpPr txBox="1"/>
            <p:nvPr/>
          </p:nvSpPr>
          <p:spPr>
            <a:xfrm>
              <a:off x="7335068" y="517620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7DD4DD9-EBAB-41B8-CC10-EF23955FBF50}"/>
                </a:ext>
              </a:extLst>
            </p:cNvPr>
            <p:cNvSpPr txBox="1"/>
            <p:nvPr/>
          </p:nvSpPr>
          <p:spPr>
            <a:xfrm>
              <a:off x="7846607" y="517620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CA88EC5-139F-A7D5-11CD-86423750F439}"/>
                </a:ext>
              </a:extLst>
            </p:cNvPr>
            <p:cNvSpPr txBox="1"/>
            <p:nvPr/>
          </p:nvSpPr>
          <p:spPr>
            <a:xfrm>
              <a:off x="8352118" y="517620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28E4F88-3F1A-4654-7FD2-AC19CA1ABE28}"/>
                </a:ext>
              </a:extLst>
            </p:cNvPr>
            <p:cNvSpPr txBox="1"/>
            <p:nvPr/>
          </p:nvSpPr>
          <p:spPr>
            <a:xfrm>
              <a:off x="8864701" y="517620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03AAFF7-919C-CF0F-C457-2AC82DBB5DC1}"/>
                </a:ext>
              </a:extLst>
            </p:cNvPr>
            <p:cNvSpPr txBox="1"/>
            <p:nvPr/>
          </p:nvSpPr>
          <p:spPr>
            <a:xfrm>
              <a:off x="9373342" y="517620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8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C5190DA-C353-7600-F7DE-B9E52933DFCA}"/>
                </a:ext>
              </a:extLst>
            </p:cNvPr>
            <p:cNvSpPr txBox="1"/>
            <p:nvPr/>
          </p:nvSpPr>
          <p:spPr>
            <a:xfrm>
              <a:off x="9869925" y="51762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DCF9FE3-F83F-F7CE-9DA3-DF23F277F64B}"/>
                </a:ext>
              </a:extLst>
            </p:cNvPr>
            <p:cNvSpPr txBox="1"/>
            <p:nvPr/>
          </p:nvSpPr>
          <p:spPr>
            <a:xfrm>
              <a:off x="10357232" y="51762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12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637BE7E-849A-1604-C0FD-3D7C73662590}"/>
              </a:ext>
            </a:extLst>
          </p:cNvPr>
          <p:cNvSpPr txBox="1"/>
          <p:nvPr/>
        </p:nvSpPr>
        <p:spPr>
          <a:xfrm>
            <a:off x="8564989" y="5438022"/>
            <a:ext cx="1041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200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Süre (yıl)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0451B7-7A3B-250C-EEBE-99BA45D6B738}"/>
              </a:ext>
            </a:extLst>
          </p:cNvPr>
          <p:cNvSpPr txBox="1"/>
          <p:nvPr/>
        </p:nvSpPr>
        <p:spPr>
          <a:xfrm>
            <a:off x="8457410" y="473381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200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Q4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E4CCA11-881F-EF33-8EA4-F2CA6B7FBEA5}"/>
              </a:ext>
            </a:extLst>
          </p:cNvPr>
          <p:cNvSpPr txBox="1"/>
          <p:nvPr/>
        </p:nvSpPr>
        <p:spPr>
          <a:xfrm>
            <a:off x="8457410" y="356469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200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Q3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4BA2EC-B2A4-BDB2-7D95-63F36EDEFA69}"/>
              </a:ext>
            </a:extLst>
          </p:cNvPr>
          <p:cNvSpPr txBox="1"/>
          <p:nvPr/>
        </p:nvSpPr>
        <p:spPr>
          <a:xfrm>
            <a:off x="8457410" y="285750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200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Q2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9AA25AA-E5F5-9D43-D4B0-E92C29A9ADB5}"/>
              </a:ext>
            </a:extLst>
          </p:cNvPr>
          <p:cNvSpPr txBox="1"/>
          <p:nvPr/>
        </p:nvSpPr>
        <p:spPr>
          <a:xfrm>
            <a:off x="8457410" y="2420684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200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Q1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774B401-F994-7230-4FF4-71EF0175AFD4}"/>
              </a:ext>
            </a:extLst>
          </p:cNvPr>
          <p:cNvSpPr txBox="1"/>
          <p:nvPr/>
        </p:nvSpPr>
        <p:spPr>
          <a:xfrm rot="16200000">
            <a:off x="6094273" y="3657883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200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Sağkalım olasılığı</a:t>
            </a:r>
          </a:p>
        </p:txBody>
      </p:sp>
    </p:spTree>
    <p:extLst>
      <p:ext uri="{BB962C8B-B14F-4D97-AF65-F5344CB8AC3E}">
        <p14:creationId xmlns:p14="http://schemas.microsoft.com/office/powerpoint/2010/main" val="2717545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D6F243-ABB0-9995-8247-8D804247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Fibrotik HP hastalarının bir kısmında progresif pulmoner fibrozis gelişir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673DDD-5803-8570-915C-5998FBD06B8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HRCT, Yüksek Çözünürlüklü Bilgisayarlı Tomografi.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2022;205:e18-e47.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Wijsenbeek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Cottin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V. 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2020;383:958-968.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BAD04E-E4CE-F21F-4105-228AC4E787EE}"/>
              </a:ext>
            </a:extLst>
          </p:cNvPr>
          <p:cNvSpPr/>
          <p:nvPr/>
        </p:nvSpPr>
        <p:spPr>
          <a:xfrm>
            <a:off x="6105932" y="1952625"/>
            <a:ext cx="5174843" cy="3807648"/>
          </a:xfrm>
          <a:prstGeom prst="roundRect">
            <a:avLst>
              <a:gd name="adj" fmla="val 273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E205-7011-AC65-0CA3-7005453D010B}"/>
              </a:ext>
            </a:extLst>
          </p:cNvPr>
          <p:cNvSpPr txBox="1"/>
          <p:nvPr/>
        </p:nvSpPr>
        <p:spPr>
          <a:xfrm>
            <a:off x="6353604" y="2101037"/>
            <a:ext cx="467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cap="none" normalizeH="0" baseline="0" noProof="0">
                <a:ln>
                  <a:noFill/>
                </a:ln>
                <a:solidFill>
                  <a:srgbClr val="001E55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Progresif fenotip gelişen fibrotik HP hastalarının tahmini oranı</a:t>
            </a:r>
            <a:r>
              <a:rPr kumimoji="0" lang="tr-TR" sz="1600" b="1" i="0" u="none" strike="noStrike" cap="none" normalizeH="0" baseline="30000" noProof="0">
                <a:ln>
                  <a:noFill/>
                </a:ln>
                <a:solidFill>
                  <a:srgbClr val="001E55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0F786-E2A3-F9C9-61E4-34D01CEB79F1}"/>
              </a:ext>
            </a:extLst>
          </p:cNvPr>
          <p:cNvSpPr txBox="1"/>
          <p:nvPr/>
        </p:nvSpPr>
        <p:spPr>
          <a:xfrm>
            <a:off x="7674424" y="4112058"/>
            <a:ext cx="17289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500" b="1" i="0" u="none" strike="noStrike" cap="none" normalizeH="0" baseline="0" noProof="0">
                <a:ln>
                  <a:noFill/>
                </a:ln>
                <a:solidFill>
                  <a:srgbClr val="F47411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%21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E1A5025-6533-5F2A-F60A-1695EE44BFF0}"/>
              </a:ext>
            </a:extLst>
          </p:cNvPr>
          <p:cNvGrpSpPr/>
          <p:nvPr/>
        </p:nvGrpSpPr>
        <p:grpSpPr>
          <a:xfrm>
            <a:off x="6601276" y="2654317"/>
            <a:ext cx="3875265" cy="3054155"/>
            <a:chOff x="6601276" y="2733340"/>
            <a:chExt cx="3875265" cy="3054155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E5AD69E7-4377-78A3-0673-4ED516D22D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01950567"/>
                </p:ext>
              </p:extLst>
            </p:nvPr>
          </p:nvGraphicFramePr>
          <p:xfrm>
            <a:off x="6601276" y="2733340"/>
            <a:ext cx="3875265" cy="30541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CE2B5D2-60CE-0334-8546-8E63E6400675}"/>
                </a:ext>
              </a:extLst>
            </p:cNvPr>
            <p:cNvSpPr/>
            <p:nvPr/>
          </p:nvSpPr>
          <p:spPr>
            <a:xfrm rot="2031497">
              <a:off x="8382549" y="3204469"/>
              <a:ext cx="989246" cy="1135474"/>
            </a:xfrm>
            <a:custGeom>
              <a:avLst/>
              <a:gdLst>
                <a:gd name="connsiteX0" fmla="*/ 0 w 3327398"/>
                <a:gd name="connsiteY0" fmla="*/ 0 h 1238720"/>
                <a:gd name="connsiteX1" fmla="*/ 3327398 w 3327398"/>
                <a:gd name="connsiteY1" fmla="*/ 0 h 1238720"/>
                <a:gd name="connsiteX2" fmla="*/ 3327398 w 3327398"/>
                <a:gd name="connsiteY2" fmla="*/ 469900 h 1238720"/>
                <a:gd name="connsiteX3" fmla="*/ 1663699 w 3327398"/>
                <a:gd name="connsiteY3" fmla="*/ 1238720 h 1238720"/>
                <a:gd name="connsiteX4" fmla="*/ 0 w 3327398"/>
                <a:gd name="connsiteY4" fmla="*/ 469900 h 123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398" h="1238720">
                  <a:moveTo>
                    <a:pt x="0" y="0"/>
                  </a:moveTo>
                  <a:lnTo>
                    <a:pt x="3327398" y="0"/>
                  </a:lnTo>
                  <a:lnTo>
                    <a:pt x="3327398" y="469900"/>
                  </a:lnTo>
                  <a:lnTo>
                    <a:pt x="1663699" y="1238720"/>
                  </a:lnTo>
                  <a:lnTo>
                    <a:pt x="0" y="469900"/>
                  </a:lnTo>
                  <a:close/>
                </a:path>
              </a:pathLst>
            </a:custGeom>
            <a:solidFill>
              <a:srgbClr val="F4741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A13DD7-2E9A-39E4-8A1A-A64D5D25CBC4}"/>
              </a:ext>
            </a:extLst>
          </p:cNvPr>
          <p:cNvSpPr txBox="1"/>
          <p:nvPr/>
        </p:nvSpPr>
        <p:spPr>
          <a:xfrm>
            <a:off x="911223" y="1805250"/>
            <a:ext cx="4947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solidFill>
                  <a:srgbClr val="001E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Progresif pulmoner fibrozis şu özelliklerle karakterizedir:</a:t>
            </a:r>
            <a:r>
              <a:rPr kumimoji="0" lang="tr-TR" sz="1400" b="1" i="0" u="none" strike="noStrike" cap="none" normalizeH="0" baseline="30000" noProof="0" dirty="0">
                <a:ln>
                  <a:noFill/>
                </a:ln>
                <a:solidFill>
                  <a:srgbClr val="001E55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F36A761-8BD6-B68A-3C18-2777EF6BD97F}"/>
              </a:ext>
            </a:extLst>
          </p:cNvPr>
          <p:cNvSpPr/>
          <p:nvPr/>
        </p:nvSpPr>
        <p:spPr>
          <a:xfrm>
            <a:off x="911224" y="2359797"/>
            <a:ext cx="2391991" cy="1637677"/>
          </a:xfrm>
          <a:prstGeom prst="roundRect">
            <a:avLst>
              <a:gd name="adj" fmla="val 6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5CAF5C0-E68B-5CFC-FE7C-B3705478E1B0}"/>
              </a:ext>
            </a:extLst>
          </p:cNvPr>
          <p:cNvSpPr/>
          <p:nvPr/>
        </p:nvSpPr>
        <p:spPr>
          <a:xfrm>
            <a:off x="3466266" y="2359797"/>
            <a:ext cx="2391991" cy="1637677"/>
          </a:xfrm>
          <a:prstGeom prst="roundRect">
            <a:avLst>
              <a:gd name="adj" fmla="val 6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6CDC066-DE93-E9BF-015B-A4B10FA23067}"/>
              </a:ext>
            </a:extLst>
          </p:cNvPr>
          <p:cNvSpPr/>
          <p:nvPr/>
        </p:nvSpPr>
        <p:spPr>
          <a:xfrm>
            <a:off x="911224" y="4138529"/>
            <a:ext cx="2391991" cy="1637677"/>
          </a:xfrm>
          <a:prstGeom prst="roundRect">
            <a:avLst>
              <a:gd name="adj" fmla="val 6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455B2DB-4CB6-58E5-1A06-632D1A4ACCD5}"/>
              </a:ext>
            </a:extLst>
          </p:cNvPr>
          <p:cNvSpPr/>
          <p:nvPr/>
        </p:nvSpPr>
        <p:spPr>
          <a:xfrm>
            <a:off x="3466266" y="4138529"/>
            <a:ext cx="2391991" cy="1637677"/>
          </a:xfrm>
          <a:prstGeom prst="roundRect">
            <a:avLst>
              <a:gd name="adj" fmla="val 6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30A4EA-04F0-D36F-9547-DEA9C2F0EF4A}"/>
              </a:ext>
            </a:extLst>
          </p:cNvPr>
          <p:cNvSpPr txBox="1"/>
          <p:nvPr/>
        </p:nvSpPr>
        <p:spPr>
          <a:xfrm>
            <a:off x="1035345" y="2413519"/>
            <a:ext cx="2143749" cy="405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rIns="72000" rtlCol="0" anchor="t">
            <a:noAutofit/>
          </a:bodyPr>
          <a:lstStyle>
            <a:defPPr>
              <a:defRPr lang="en-US"/>
            </a:defPPr>
            <a:lvl1pPr lvl="0">
              <a:spcAft>
                <a:spcPts val="2400"/>
              </a:spcAft>
              <a:defRPr sz="2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tr-TR" sz="1400" b="1"/>
              <a:t>HRCT'de giderek artan anormallikler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D7F513-C974-A973-E31B-52A5F0F703F3}"/>
              </a:ext>
            </a:extLst>
          </p:cNvPr>
          <p:cNvSpPr txBox="1"/>
          <p:nvPr/>
        </p:nvSpPr>
        <p:spPr>
          <a:xfrm>
            <a:off x="3590387" y="2413519"/>
            <a:ext cx="2143749" cy="405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rIns="72000" rtlCol="0" anchor="t">
            <a:noAutofit/>
          </a:bodyPr>
          <a:lstStyle>
            <a:defPPr>
              <a:defRPr lang="en-US"/>
            </a:defPPr>
            <a:lvl1pPr lvl="0">
              <a:spcAft>
                <a:spcPts val="2400"/>
              </a:spcAft>
              <a:defRPr sz="2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tr-TR" sz="1400" b="1"/>
              <a:t>Kötüleşen akciğer fonksiyonu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8DABA8-7FD7-FE28-FABF-102AA1655796}"/>
              </a:ext>
            </a:extLst>
          </p:cNvPr>
          <p:cNvSpPr txBox="1"/>
          <p:nvPr/>
        </p:nvSpPr>
        <p:spPr>
          <a:xfrm>
            <a:off x="1044451" y="4149310"/>
            <a:ext cx="2143749" cy="405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rIns="72000" rtlCol="0" anchor="t">
            <a:noAutofit/>
          </a:bodyPr>
          <a:lstStyle>
            <a:defPPr>
              <a:defRPr lang="en-US"/>
            </a:defPPr>
            <a:lvl1pPr lvl="0">
              <a:spcAft>
                <a:spcPts val="2400"/>
              </a:spcAft>
              <a:defRPr sz="2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tr-TR" sz="1400" b="1" dirty="0"/>
              <a:t>Semptomların kötüleşmesi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237B91D-178E-925E-3694-FEAED5147C68}"/>
              </a:ext>
            </a:extLst>
          </p:cNvPr>
          <p:cNvSpPr txBox="1"/>
          <p:nvPr/>
        </p:nvSpPr>
        <p:spPr>
          <a:xfrm>
            <a:off x="3590387" y="4242320"/>
            <a:ext cx="2143749" cy="405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rIns="72000" rtlCol="0" anchor="t">
            <a:noAutofit/>
          </a:bodyPr>
          <a:lstStyle>
            <a:defPPr>
              <a:defRPr lang="en-US"/>
            </a:defPPr>
            <a:lvl1pPr lvl="0">
              <a:spcAft>
                <a:spcPts val="2400"/>
              </a:spcAft>
              <a:defRPr sz="2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tr-TR" sz="1400" b="1"/>
              <a:t>Erken ölüm</a:t>
            </a:r>
          </a:p>
        </p:txBody>
      </p:sp>
      <p:grpSp>
        <p:nvGrpSpPr>
          <p:cNvPr id="66" name="Graphic 4">
            <a:extLst>
              <a:ext uri="{FF2B5EF4-FFF2-40B4-BE49-F238E27FC236}">
                <a16:creationId xmlns:a16="http://schemas.microsoft.com/office/drawing/2014/main" id="{640ED459-895A-D1B7-0EF9-2BAD905A06A5}"/>
              </a:ext>
            </a:extLst>
          </p:cNvPr>
          <p:cNvGrpSpPr/>
          <p:nvPr/>
        </p:nvGrpSpPr>
        <p:grpSpPr>
          <a:xfrm>
            <a:off x="1598649" y="4626345"/>
            <a:ext cx="1017141" cy="923010"/>
            <a:chOff x="-1369695" y="2885575"/>
            <a:chExt cx="1519379" cy="1378767"/>
          </a:xfrm>
          <a:solidFill>
            <a:srgbClr val="F47411"/>
          </a:solidFill>
        </p:grpSpPr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FC85713F-D0ED-E809-7FA3-D9E24159BE28}"/>
                </a:ext>
              </a:extLst>
            </p:cNvPr>
            <p:cNvSpPr/>
            <p:nvPr/>
          </p:nvSpPr>
          <p:spPr>
            <a:xfrm>
              <a:off x="-862012" y="2961322"/>
              <a:ext cx="577215" cy="577214"/>
            </a:xfrm>
            <a:custGeom>
              <a:avLst/>
              <a:gdLst>
                <a:gd name="connsiteX0" fmla="*/ 577215 w 577215"/>
                <a:gd name="connsiteY0" fmla="*/ 288607 h 577214"/>
                <a:gd name="connsiteX1" fmla="*/ 288608 w 577215"/>
                <a:gd name="connsiteY1" fmla="*/ 577215 h 577214"/>
                <a:gd name="connsiteX2" fmla="*/ 0 w 577215"/>
                <a:gd name="connsiteY2" fmla="*/ 288607 h 577214"/>
                <a:gd name="connsiteX3" fmla="*/ 288608 w 577215"/>
                <a:gd name="connsiteY3" fmla="*/ 0 h 577214"/>
                <a:gd name="connsiteX4" fmla="*/ 577215 w 577215"/>
                <a:gd name="connsiteY4" fmla="*/ 288607 h 57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7214">
                  <a:moveTo>
                    <a:pt x="577215" y="288607"/>
                  </a:moveTo>
                  <a:cubicBezTo>
                    <a:pt x="577215" y="447675"/>
                    <a:pt x="447675" y="577215"/>
                    <a:pt x="288608" y="577215"/>
                  </a:cubicBezTo>
                  <a:cubicBezTo>
                    <a:pt x="129540" y="577215"/>
                    <a:pt x="0" y="447675"/>
                    <a:pt x="0" y="288607"/>
                  </a:cubicBezTo>
                  <a:cubicBezTo>
                    <a:pt x="0" y="129540"/>
                    <a:pt x="129540" y="0"/>
                    <a:pt x="288608" y="0"/>
                  </a:cubicBezTo>
                  <a:cubicBezTo>
                    <a:pt x="447675" y="0"/>
                    <a:pt x="577215" y="129540"/>
                    <a:pt x="577215" y="28860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3DD6272B-CD1E-4DA1-B7D7-0495EF68202E}"/>
                </a:ext>
              </a:extLst>
            </p:cNvPr>
            <p:cNvSpPr/>
            <p:nvPr/>
          </p:nvSpPr>
          <p:spPr>
            <a:xfrm>
              <a:off x="-992504" y="3459479"/>
              <a:ext cx="790575" cy="595312"/>
            </a:xfrm>
            <a:custGeom>
              <a:avLst/>
              <a:gdLst>
                <a:gd name="connsiteX0" fmla="*/ 771525 w 790575"/>
                <a:gd name="connsiteY0" fmla="*/ 163830 h 595312"/>
                <a:gd name="connsiteX1" fmla="*/ 771525 w 790575"/>
                <a:gd name="connsiteY1" fmla="*/ 163830 h 595312"/>
                <a:gd name="connsiteX2" fmla="*/ 790575 w 790575"/>
                <a:gd name="connsiteY2" fmla="*/ 103823 h 595312"/>
                <a:gd name="connsiteX3" fmla="*/ 686752 w 790575"/>
                <a:gd name="connsiteY3" fmla="*/ 0 h 595312"/>
                <a:gd name="connsiteX4" fmla="*/ 608647 w 790575"/>
                <a:gd name="connsiteY4" fmla="*/ 36195 h 595312"/>
                <a:gd name="connsiteX5" fmla="*/ 353377 w 790575"/>
                <a:gd name="connsiteY5" fmla="*/ 339090 h 595312"/>
                <a:gd name="connsiteX6" fmla="*/ 178117 w 790575"/>
                <a:gd name="connsiteY6" fmla="*/ 175260 h 595312"/>
                <a:gd name="connsiteX7" fmla="*/ 173355 w 790575"/>
                <a:gd name="connsiteY7" fmla="*/ 171450 h 595312"/>
                <a:gd name="connsiteX8" fmla="*/ 173355 w 790575"/>
                <a:gd name="connsiteY8" fmla="*/ 171450 h 595312"/>
                <a:gd name="connsiteX9" fmla="*/ 103822 w 790575"/>
                <a:gd name="connsiteY9" fmla="*/ 144780 h 595312"/>
                <a:gd name="connsiteX10" fmla="*/ 0 w 790575"/>
                <a:gd name="connsiteY10" fmla="*/ 248603 h 595312"/>
                <a:gd name="connsiteX11" fmla="*/ 43815 w 790575"/>
                <a:gd name="connsiteY11" fmla="*/ 333375 h 595312"/>
                <a:gd name="connsiteX12" fmla="*/ 291465 w 790575"/>
                <a:gd name="connsiteY12" fmla="*/ 564833 h 595312"/>
                <a:gd name="connsiteX13" fmla="*/ 293370 w 790575"/>
                <a:gd name="connsiteY13" fmla="*/ 566738 h 595312"/>
                <a:gd name="connsiteX14" fmla="*/ 293370 w 790575"/>
                <a:gd name="connsiteY14" fmla="*/ 566738 h 595312"/>
                <a:gd name="connsiteX15" fmla="*/ 364808 w 790575"/>
                <a:gd name="connsiteY15" fmla="*/ 595313 h 595312"/>
                <a:gd name="connsiteX16" fmla="*/ 455295 w 790575"/>
                <a:gd name="connsiteY16" fmla="*/ 542925 h 595312"/>
                <a:gd name="connsiteX17" fmla="*/ 760095 w 790575"/>
                <a:gd name="connsiteY17" fmla="*/ 176213 h 595312"/>
                <a:gd name="connsiteX18" fmla="*/ 771525 w 790575"/>
                <a:gd name="connsiteY18" fmla="*/ 163830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575" h="595312">
                  <a:moveTo>
                    <a:pt x="771525" y="163830"/>
                  </a:moveTo>
                  <a:lnTo>
                    <a:pt x="771525" y="163830"/>
                  </a:lnTo>
                  <a:cubicBezTo>
                    <a:pt x="783907" y="146685"/>
                    <a:pt x="790575" y="125730"/>
                    <a:pt x="790575" y="103823"/>
                  </a:cubicBezTo>
                  <a:cubicBezTo>
                    <a:pt x="790575" y="46673"/>
                    <a:pt x="743902" y="0"/>
                    <a:pt x="686752" y="0"/>
                  </a:cubicBezTo>
                  <a:cubicBezTo>
                    <a:pt x="655320" y="0"/>
                    <a:pt x="627697" y="14288"/>
                    <a:pt x="608647" y="36195"/>
                  </a:cubicBezTo>
                  <a:lnTo>
                    <a:pt x="353377" y="339090"/>
                  </a:lnTo>
                  <a:lnTo>
                    <a:pt x="178117" y="175260"/>
                  </a:lnTo>
                  <a:cubicBezTo>
                    <a:pt x="177165" y="173355"/>
                    <a:pt x="175260" y="172403"/>
                    <a:pt x="173355" y="171450"/>
                  </a:cubicBezTo>
                  <a:lnTo>
                    <a:pt x="173355" y="171450"/>
                  </a:lnTo>
                  <a:cubicBezTo>
                    <a:pt x="155258" y="154305"/>
                    <a:pt x="130492" y="144780"/>
                    <a:pt x="103822" y="144780"/>
                  </a:cubicBezTo>
                  <a:cubicBezTo>
                    <a:pt x="46672" y="144780"/>
                    <a:pt x="0" y="191453"/>
                    <a:pt x="0" y="248603"/>
                  </a:cubicBezTo>
                  <a:cubicBezTo>
                    <a:pt x="0" y="283845"/>
                    <a:pt x="17145" y="314325"/>
                    <a:pt x="43815" y="333375"/>
                  </a:cubicBezTo>
                  <a:lnTo>
                    <a:pt x="291465" y="564833"/>
                  </a:lnTo>
                  <a:cubicBezTo>
                    <a:pt x="292417" y="565785"/>
                    <a:pt x="293370" y="565785"/>
                    <a:pt x="293370" y="566738"/>
                  </a:cubicBezTo>
                  <a:lnTo>
                    <a:pt x="293370" y="566738"/>
                  </a:lnTo>
                  <a:cubicBezTo>
                    <a:pt x="312420" y="584835"/>
                    <a:pt x="337185" y="595313"/>
                    <a:pt x="364808" y="595313"/>
                  </a:cubicBezTo>
                  <a:cubicBezTo>
                    <a:pt x="403860" y="595313"/>
                    <a:pt x="437197" y="574358"/>
                    <a:pt x="455295" y="542925"/>
                  </a:cubicBezTo>
                  <a:lnTo>
                    <a:pt x="760095" y="176213"/>
                  </a:lnTo>
                  <a:cubicBezTo>
                    <a:pt x="765810" y="172403"/>
                    <a:pt x="768668" y="168592"/>
                    <a:pt x="771525" y="1638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193CCD0A-744E-B18E-F05A-191757DC7F12}"/>
                </a:ext>
              </a:extLst>
            </p:cNvPr>
            <p:cNvSpPr/>
            <p:nvPr/>
          </p:nvSpPr>
          <p:spPr>
            <a:xfrm>
              <a:off x="-228600" y="3657600"/>
              <a:ext cx="147616" cy="133480"/>
            </a:xfrm>
            <a:custGeom>
              <a:avLst/>
              <a:gdLst>
                <a:gd name="connsiteX0" fmla="*/ 0 w 147616"/>
                <a:gd name="connsiteY0" fmla="*/ 13335 h 133480"/>
                <a:gd name="connsiteX1" fmla="*/ 89535 w 147616"/>
                <a:gd name="connsiteY1" fmla="*/ 130492 h 133480"/>
                <a:gd name="connsiteX2" fmla="*/ 146685 w 147616"/>
                <a:gd name="connsiteY2" fmla="*/ 91440 h 133480"/>
                <a:gd name="connsiteX3" fmla="*/ 10478 w 147616"/>
                <a:gd name="connsiteY3" fmla="*/ 0 h 133480"/>
                <a:gd name="connsiteX4" fmla="*/ 0 w 147616"/>
                <a:gd name="connsiteY4" fmla="*/ 13335 h 13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16" h="133480">
                  <a:moveTo>
                    <a:pt x="0" y="13335"/>
                  </a:moveTo>
                  <a:cubicBezTo>
                    <a:pt x="0" y="13335"/>
                    <a:pt x="60008" y="63817"/>
                    <a:pt x="89535" y="130492"/>
                  </a:cubicBezTo>
                  <a:cubicBezTo>
                    <a:pt x="89535" y="130492"/>
                    <a:pt x="156210" y="149542"/>
                    <a:pt x="146685" y="91440"/>
                  </a:cubicBezTo>
                  <a:cubicBezTo>
                    <a:pt x="146685" y="91440"/>
                    <a:pt x="74295" y="16192"/>
                    <a:pt x="10478" y="0"/>
                  </a:cubicBezTo>
                  <a:lnTo>
                    <a:pt x="0" y="133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99D360C9-E2C1-DF8C-1EAA-B6851B1D68A3}"/>
                </a:ext>
              </a:extLst>
            </p:cNvPr>
            <p:cNvSpPr/>
            <p:nvPr/>
          </p:nvSpPr>
          <p:spPr>
            <a:xfrm>
              <a:off x="-324406" y="3605808"/>
              <a:ext cx="474091" cy="399544"/>
            </a:xfrm>
            <a:custGeom>
              <a:avLst/>
              <a:gdLst>
                <a:gd name="connsiteX0" fmla="*/ 134859 w 474091"/>
                <a:gd name="connsiteY0" fmla="*/ 144184 h 399544"/>
                <a:gd name="connsiteX1" fmla="*/ 556 w 474091"/>
                <a:gd name="connsiteY1" fmla="*/ 268961 h 399544"/>
                <a:gd name="connsiteX2" fmla="*/ 137716 w 474091"/>
                <a:gd name="connsiteY2" fmla="*/ 399454 h 399544"/>
                <a:gd name="connsiteX3" fmla="*/ 226299 w 474091"/>
                <a:gd name="connsiteY3" fmla="*/ 353734 h 399544"/>
                <a:gd name="connsiteX4" fmla="*/ 323454 w 474091"/>
                <a:gd name="connsiteY4" fmla="*/ 299441 h 399544"/>
                <a:gd name="connsiteX5" fmla="*/ 424419 w 474091"/>
                <a:gd name="connsiteY5" fmla="*/ 264199 h 399544"/>
                <a:gd name="connsiteX6" fmla="*/ 473949 w 474091"/>
                <a:gd name="connsiteY6" fmla="*/ 154661 h 399544"/>
                <a:gd name="connsiteX7" fmla="*/ 398701 w 474091"/>
                <a:gd name="connsiteY7" fmla="*/ 74651 h 399544"/>
                <a:gd name="connsiteX8" fmla="*/ 336789 w 474091"/>
                <a:gd name="connsiteY8" fmla="*/ 41314 h 399544"/>
                <a:gd name="connsiteX9" fmla="*/ 277734 w 474091"/>
                <a:gd name="connsiteY9" fmla="*/ 356 h 399544"/>
                <a:gd name="connsiteX10" fmla="*/ 166291 w 474091"/>
                <a:gd name="connsiteY10" fmla="*/ 62269 h 399544"/>
                <a:gd name="connsiteX11" fmla="*/ 180579 w 474091"/>
                <a:gd name="connsiteY11" fmla="*/ 65126 h 399544"/>
                <a:gd name="connsiteX12" fmla="*/ 214869 w 474091"/>
                <a:gd name="connsiteY12" fmla="*/ 58459 h 399544"/>
                <a:gd name="connsiteX13" fmla="*/ 244396 w 474091"/>
                <a:gd name="connsiteY13" fmla="*/ 35599 h 399544"/>
                <a:gd name="connsiteX14" fmla="*/ 275829 w 474091"/>
                <a:gd name="connsiteY14" fmla="*/ 45124 h 399544"/>
                <a:gd name="connsiteX15" fmla="*/ 323454 w 474091"/>
                <a:gd name="connsiteY15" fmla="*/ 91796 h 399544"/>
                <a:gd name="connsiteX16" fmla="*/ 375841 w 474091"/>
                <a:gd name="connsiteY16" fmla="*/ 101321 h 399544"/>
                <a:gd name="connsiteX17" fmla="*/ 417751 w 474091"/>
                <a:gd name="connsiteY17" fmla="*/ 155614 h 399544"/>
                <a:gd name="connsiteX18" fmla="*/ 384414 w 474091"/>
                <a:gd name="connsiteY18" fmla="*/ 266104 h 399544"/>
                <a:gd name="connsiteX19" fmla="*/ 352981 w 474091"/>
                <a:gd name="connsiteY19" fmla="*/ 277534 h 399544"/>
                <a:gd name="connsiteX20" fmla="*/ 270114 w 474091"/>
                <a:gd name="connsiteY20" fmla="*/ 277534 h 399544"/>
                <a:gd name="connsiteX21" fmla="*/ 197724 w 474091"/>
                <a:gd name="connsiteY21" fmla="*/ 321349 h 399544"/>
                <a:gd name="connsiteX22" fmla="*/ 145336 w 474091"/>
                <a:gd name="connsiteY22" fmla="*/ 373736 h 399544"/>
                <a:gd name="connsiteX23" fmla="*/ 64374 w 474091"/>
                <a:gd name="connsiteY23" fmla="*/ 308014 h 399544"/>
                <a:gd name="connsiteX24" fmla="*/ 75804 w 474091"/>
                <a:gd name="connsiteY24" fmla="*/ 209906 h 399544"/>
                <a:gd name="connsiteX25" fmla="*/ 140574 w 474091"/>
                <a:gd name="connsiteY25" fmla="*/ 162281 h 399544"/>
                <a:gd name="connsiteX26" fmla="*/ 134859 w 474091"/>
                <a:gd name="connsiteY26" fmla="*/ 144184 h 39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4091" h="399544">
                  <a:moveTo>
                    <a:pt x="134859" y="144184"/>
                  </a:moveTo>
                  <a:cubicBezTo>
                    <a:pt x="131049" y="144184"/>
                    <a:pt x="-9921" y="182284"/>
                    <a:pt x="556" y="268961"/>
                  </a:cubicBezTo>
                  <a:cubicBezTo>
                    <a:pt x="11034" y="356591"/>
                    <a:pt x="80566" y="396596"/>
                    <a:pt x="137716" y="399454"/>
                  </a:cubicBezTo>
                  <a:cubicBezTo>
                    <a:pt x="194866" y="401359"/>
                    <a:pt x="215821" y="372784"/>
                    <a:pt x="226299" y="353734"/>
                  </a:cubicBezTo>
                  <a:cubicBezTo>
                    <a:pt x="236776" y="334684"/>
                    <a:pt x="256779" y="295631"/>
                    <a:pt x="323454" y="299441"/>
                  </a:cubicBezTo>
                  <a:cubicBezTo>
                    <a:pt x="390129" y="303251"/>
                    <a:pt x="412036" y="277534"/>
                    <a:pt x="424419" y="264199"/>
                  </a:cubicBezTo>
                  <a:cubicBezTo>
                    <a:pt x="435849" y="250864"/>
                    <a:pt x="476806" y="189904"/>
                    <a:pt x="473949" y="154661"/>
                  </a:cubicBezTo>
                  <a:cubicBezTo>
                    <a:pt x="472044" y="118466"/>
                    <a:pt x="452994" y="80366"/>
                    <a:pt x="398701" y="74651"/>
                  </a:cubicBezTo>
                  <a:cubicBezTo>
                    <a:pt x="344409" y="68936"/>
                    <a:pt x="345361" y="58459"/>
                    <a:pt x="336789" y="41314"/>
                  </a:cubicBezTo>
                  <a:cubicBezTo>
                    <a:pt x="327264" y="24169"/>
                    <a:pt x="301546" y="-3454"/>
                    <a:pt x="277734" y="356"/>
                  </a:cubicBezTo>
                  <a:cubicBezTo>
                    <a:pt x="253921" y="4166"/>
                    <a:pt x="187246" y="26074"/>
                    <a:pt x="166291" y="62269"/>
                  </a:cubicBezTo>
                  <a:cubicBezTo>
                    <a:pt x="166291" y="62269"/>
                    <a:pt x="161529" y="66079"/>
                    <a:pt x="180579" y="65126"/>
                  </a:cubicBezTo>
                  <a:cubicBezTo>
                    <a:pt x="199629" y="64174"/>
                    <a:pt x="208201" y="66079"/>
                    <a:pt x="214869" y="58459"/>
                  </a:cubicBezTo>
                  <a:cubicBezTo>
                    <a:pt x="221536" y="50839"/>
                    <a:pt x="235824" y="38456"/>
                    <a:pt x="244396" y="35599"/>
                  </a:cubicBezTo>
                  <a:cubicBezTo>
                    <a:pt x="252016" y="32741"/>
                    <a:pt x="261541" y="27979"/>
                    <a:pt x="275829" y="45124"/>
                  </a:cubicBezTo>
                  <a:cubicBezTo>
                    <a:pt x="290116" y="62269"/>
                    <a:pt x="299641" y="84176"/>
                    <a:pt x="323454" y="91796"/>
                  </a:cubicBezTo>
                  <a:cubicBezTo>
                    <a:pt x="347266" y="99416"/>
                    <a:pt x="361554" y="100369"/>
                    <a:pt x="375841" y="101321"/>
                  </a:cubicBezTo>
                  <a:cubicBezTo>
                    <a:pt x="389176" y="102274"/>
                    <a:pt x="419656" y="107036"/>
                    <a:pt x="417751" y="155614"/>
                  </a:cubicBezTo>
                  <a:cubicBezTo>
                    <a:pt x="415846" y="204191"/>
                    <a:pt x="393939" y="255626"/>
                    <a:pt x="384414" y="266104"/>
                  </a:cubicBezTo>
                  <a:cubicBezTo>
                    <a:pt x="374889" y="276581"/>
                    <a:pt x="371079" y="279439"/>
                    <a:pt x="352981" y="277534"/>
                  </a:cubicBezTo>
                  <a:cubicBezTo>
                    <a:pt x="334884" y="276581"/>
                    <a:pt x="290116" y="272771"/>
                    <a:pt x="270114" y="277534"/>
                  </a:cubicBezTo>
                  <a:cubicBezTo>
                    <a:pt x="250111" y="282296"/>
                    <a:pt x="213916" y="293726"/>
                    <a:pt x="197724" y="321349"/>
                  </a:cubicBezTo>
                  <a:cubicBezTo>
                    <a:pt x="181531" y="349924"/>
                    <a:pt x="167244" y="378499"/>
                    <a:pt x="145336" y="373736"/>
                  </a:cubicBezTo>
                  <a:cubicBezTo>
                    <a:pt x="122476" y="368974"/>
                    <a:pt x="72946" y="340399"/>
                    <a:pt x="64374" y="308014"/>
                  </a:cubicBezTo>
                  <a:cubicBezTo>
                    <a:pt x="55801" y="275629"/>
                    <a:pt x="42466" y="240386"/>
                    <a:pt x="75804" y="209906"/>
                  </a:cubicBezTo>
                  <a:cubicBezTo>
                    <a:pt x="109141" y="179426"/>
                    <a:pt x="134859" y="163234"/>
                    <a:pt x="140574" y="162281"/>
                  </a:cubicBezTo>
                  <a:cubicBezTo>
                    <a:pt x="145336" y="161329"/>
                    <a:pt x="166291" y="143231"/>
                    <a:pt x="134859" y="1441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8A1A3F52-7C64-99CC-F38A-379500348A67}"/>
                </a:ext>
              </a:extLst>
            </p:cNvPr>
            <p:cNvSpPr/>
            <p:nvPr/>
          </p:nvSpPr>
          <p:spPr>
            <a:xfrm>
              <a:off x="-1369695" y="3478973"/>
              <a:ext cx="661161" cy="785369"/>
            </a:xfrm>
            <a:custGeom>
              <a:avLst/>
              <a:gdLst>
                <a:gd name="connsiteX0" fmla="*/ 657225 w 661161"/>
                <a:gd name="connsiteY0" fmla="*/ 219585 h 785369"/>
                <a:gd name="connsiteX1" fmla="*/ 551498 w 661161"/>
                <a:gd name="connsiteY1" fmla="*/ 125287 h 785369"/>
                <a:gd name="connsiteX2" fmla="*/ 386715 w 661161"/>
                <a:gd name="connsiteY2" fmla="*/ 137669 h 785369"/>
                <a:gd name="connsiteX3" fmla="*/ 404813 w 661161"/>
                <a:gd name="connsiteY3" fmla="*/ 327217 h 785369"/>
                <a:gd name="connsiteX4" fmla="*/ 573405 w 661161"/>
                <a:gd name="connsiteY4" fmla="*/ 488189 h 785369"/>
                <a:gd name="connsiteX5" fmla="*/ 473392 w 661161"/>
                <a:gd name="connsiteY5" fmla="*/ 785369 h 785369"/>
                <a:gd name="connsiteX6" fmla="*/ 0 w 661161"/>
                <a:gd name="connsiteY6" fmla="*/ 785369 h 785369"/>
                <a:gd name="connsiteX7" fmla="*/ 282892 w 661161"/>
                <a:gd name="connsiteY7" fmla="*/ 85282 h 785369"/>
                <a:gd name="connsiteX8" fmla="*/ 657225 w 661161"/>
                <a:gd name="connsiteY8" fmla="*/ 219585 h 78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161" h="785369">
                  <a:moveTo>
                    <a:pt x="657225" y="219585"/>
                  </a:moveTo>
                  <a:lnTo>
                    <a:pt x="551498" y="125287"/>
                  </a:lnTo>
                  <a:cubicBezTo>
                    <a:pt x="551498" y="125287"/>
                    <a:pt x="474345" y="50039"/>
                    <a:pt x="386715" y="137669"/>
                  </a:cubicBezTo>
                  <a:cubicBezTo>
                    <a:pt x="299085" y="225299"/>
                    <a:pt x="404813" y="327217"/>
                    <a:pt x="404813" y="327217"/>
                  </a:cubicBezTo>
                  <a:lnTo>
                    <a:pt x="573405" y="488189"/>
                  </a:lnTo>
                  <a:cubicBezTo>
                    <a:pt x="573405" y="488189"/>
                    <a:pt x="498158" y="674880"/>
                    <a:pt x="473392" y="785369"/>
                  </a:cubicBezTo>
                  <a:lnTo>
                    <a:pt x="0" y="785369"/>
                  </a:lnTo>
                  <a:cubicBezTo>
                    <a:pt x="0" y="785369"/>
                    <a:pt x="14288" y="323407"/>
                    <a:pt x="282892" y="85282"/>
                  </a:cubicBezTo>
                  <a:cubicBezTo>
                    <a:pt x="539115" y="-142366"/>
                    <a:pt x="687705" y="150052"/>
                    <a:pt x="657225" y="21958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7C050A2-6AB6-A824-DC20-07036424EEE3}"/>
                </a:ext>
              </a:extLst>
            </p:cNvPr>
            <p:cNvSpPr/>
            <p:nvPr/>
          </p:nvSpPr>
          <p:spPr>
            <a:xfrm>
              <a:off x="-904342" y="2885575"/>
              <a:ext cx="846240" cy="1317807"/>
            </a:xfrm>
            <a:custGeom>
              <a:avLst/>
              <a:gdLst>
                <a:gd name="connsiteX0" fmla="*/ 330938 w 846240"/>
                <a:gd name="connsiteY0" fmla="*/ 1317807 h 1317807"/>
                <a:gd name="connsiteX1" fmla="*/ 315698 w 846240"/>
                <a:gd name="connsiteY1" fmla="*/ 1302567 h 1317807"/>
                <a:gd name="connsiteX2" fmla="*/ 330938 w 846240"/>
                <a:gd name="connsiteY2" fmla="*/ 1287327 h 1317807"/>
                <a:gd name="connsiteX3" fmla="*/ 447143 w 846240"/>
                <a:gd name="connsiteY3" fmla="*/ 1193030 h 1317807"/>
                <a:gd name="connsiteX4" fmla="*/ 465240 w 846240"/>
                <a:gd name="connsiteY4" fmla="*/ 1181600 h 1317807"/>
                <a:gd name="connsiteX5" fmla="*/ 476670 w 846240"/>
                <a:gd name="connsiteY5" fmla="*/ 1199697 h 1317807"/>
                <a:gd name="connsiteX6" fmla="*/ 330938 w 846240"/>
                <a:gd name="connsiteY6" fmla="*/ 1317807 h 1317807"/>
                <a:gd name="connsiteX7" fmla="*/ 330938 w 846240"/>
                <a:gd name="connsiteY7" fmla="*/ 1256847 h 1317807"/>
                <a:gd name="connsiteX8" fmla="*/ 315698 w 846240"/>
                <a:gd name="connsiteY8" fmla="*/ 1241607 h 1317807"/>
                <a:gd name="connsiteX9" fmla="*/ 330938 w 846240"/>
                <a:gd name="connsiteY9" fmla="*/ 1226367 h 1317807"/>
                <a:gd name="connsiteX10" fmla="*/ 385230 w 846240"/>
                <a:gd name="connsiteY10" fmla="*/ 1189220 h 1317807"/>
                <a:gd name="connsiteX11" fmla="*/ 405233 w 846240"/>
                <a:gd name="connsiteY11" fmla="*/ 1180647 h 1317807"/>
                <a:gd name="connsiteX12" fmla="*/ 413805 w 846240"/>
                <a:gd name="connsiteY12" fmla="*/ 1200650 h 1317807"/>
                <a:gd name="connsiteX13" fmla="*/ 330938 w 846240"/>
                <a:gd name="connsiteY13" fmla="*/ 1256847 h 1317807"/>
                <a:gd name="connsiteX14" fmla="*/ 770040 w 846240"/>
                <a:gd name="connsiteY14" fmla="*/ 639627 h 1317807"/>
                <a:gd name="connsiteX15" fmla="*/ 754800 w 846240"/>
                <a:gd name="connsiteY15" fmla="*/ 625340 h 1317807"/>
                <a:gd name="connsiteX16" fmla="*/ 714795 w 846240"/>
                <a:gd name="connsiteY16" fmla="*/ 572952 h 1317807"/>
                <a:gd name="connsiteX17" fmla="*/ 705270 w 846240"/>
                <a:gd name="connsiteY17" fmla="*/ 553902 h 1317807"/>
                <a:gd name="connsiteX18" fmla="*/ 724320 w 846240"/>
                <a:gd name="connsiteY18" fmla="*/ 544377 h 1317807"/>
                <a:gd name="connsiteX19" fmla="*/ 784328 w 846240"/>
                <a:gd name="connsiteY19" fmla="*/ 623435 h 1317807"/>
                <a:gd name="connsiteX20" fmla="*/ 770040 w 846240"/>
                <a:gd name="connsiteY20" fmla="*/ 639627 h 1317807"/>
                <a:gd name="connsiteX21" fmla="*/ 770040 w 846240"/>
                <a:gd name="connsiteY21" fmla="*/ 639627 h 1317807"/>
                <a:gd name="connsiteX22" fmla="*/ 831000 w 846240"/>
                <a:gd name="connsiteY22" fmla="*/ 636770 h 1317807"/>
                <a:gd name="connsiteX23" fmla="*/ 815760 w 846240"/>
                <a:gd name="connsiteY23" fmla="*/ 622482 h 1317807"/>
                <a:gd name="connsiteX24" fmla="*/ 715748 w 846240"/>
                <a:gd name="connsiteY24" fmla="*/ 511040 h 1317807"/>
                <a:gd name="connsiteX25" fmla="*/ 703365 w 846240"/>
                <a:gd name="connsiteY25" fmla="*/ 493895 h 1317807"/>
                <a:gd name="connsiteX26" fmla="*/ 720510 w 846240"/>
                <a:gd name="connsiteY26" fmla="*/ 481512 h 1317807"/>
                <a:gd name="connsiteX27" fmla="*/ 846240 w 846240"/>
                <a:gd name="connsiteY27" fmla="*/ 621530 h 1317807"/>
                <a:gd name="connsiteX28" fmla="*/ 831000 w 846240"/>
                <a:gd name="connsiteY28" fmla="*/ 636770 h 1317807"/>
                <a:gd name="connsiteX29" fmla="*/ 831000 w 846240"/>
                <a:gd name="connsiteY29" fmla="*/ 636770 h 1317807"/>
                <a:gd name="connsiteX30" fmla="*/ 78525 w 846240"/>
                <a:gd name="connsiteY30" fmla="*/ 132897 h 1317807"/>
                <a:gd name="connsiteX31" fmla="*/ 71858 w 846240"/>
                <a:gd name="connsiteY31" fmla="*/ 130992 h 1317807"/>
                <a:gd name="connsiteX32" fmla="*/ 65190 w 846240"/>
                <a:gd name="connsiteY32" fmla="*/ 110990 h 1317807"/>
                <a:gd name="connsiteX33" fmla="*/ 151868 w 846240"/>
                <a:gd name="connsiteY33" fmla="*/ 62412 h 1317807"/>
                <a:gd name="connsiteX34" fmla="*/ 166155 w 846240"/>
                <a:gd name="connsiteY34" fmla="*/ 78605 h 1317807"/>
                <a:gd name="connsiteX35" fmla="*/ 149963 w 846240"/>
                <a:gd name="connsiteY35" fmla="*/ 92892 h 1317807"/>
                <a:gd name="connsiteX36" fmla="*/ 92813 w 846240"/>
                <a:gd name="connsiteY36" fmla="*/ 125277 h 1317807"/>
                <a:gd name="connsiteX37" fmla="*/ 78525 w 846240"/>
                <a:gd name="connsiteY37" fmla="*/ 132897 h 1317807"/>
                <a:gd name="connsiteX38" fmla="*/ 15660 w 846240"/>
                <a:gd name="connsiteY38" fmla="*/ 126230 h 1317807"/>
                <a:gd name="connsiteX39" fmla="*/ 10898 w 846240"/>
                <a:gd name="connsiteY39" fmla="*/ 125277 h 1317807"/>
                <a:gd name="connsiteX40" fmla="*/ 420 w 846240"/>
                <a:gd name="connsiteY40" fmla="*/ 106227 h 1317807"/>
                <a:gd name="connsiteX41" fmla="*/ 156630 w 846240"/>
                <a:gd name="connsiteY41" fmla="*/ 500 h 1317807"/>
                <a:gd name="connsiteX42" fmla="*/ 170918 w 846240"/>
                <a:gd name="connsiteY42" fmla="*/ 16692 h 1317807"/>
                <a:gd name="connsiteX43" fmla="*/ 154725 w 846240"/>
                <a:gd name="connsiteY43" fmla="*/ 30980 h 1317807"/>
                <a:gd name="connsiteX44" fmla="*/ 29948 w 846240"/>
                <a:gd name="connsiteY44" fmla="*/ 114800 h 1317807"/>
                <a:gd name="connsiteX45" fmla="*/ 15660 w 846240"/>
                <a:gd name="connsiteY45" fmla="*/ 126230 h 13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46240" h="1317807">
                  <a:moveTo>
                    <a:pt x="330938" y="1317807"/>
                  </a:moveTo>
                  <a:cubicBezTo>
                    <a:pt x="322365" y="1317807"/>
                    <a:pt x="315698" y="1311140"/>
                    <a:pt x="315698" y="1302567"/>
                  </a:cubicBezTo>
                  <a:cubicBezTo>
                    <a:pt x="315698" y="1293995"/>
                    <a:pt x="322365" y="1287327"/>
                    <a:pt x="330938" y="1287327"/>
                  </a:cubicBezTo>
                  <a:cubicBezTo>
                    <a:pt x="387135" y="1287327"/>
                    <a:pt x="435713" y="1247322"/>
                    <a:pt x="447143" y="1193030"/>
                  </a:cubicBezTo>
                  <a:cubicBezTo>
                    <a:pt x="449048" y="1184457"/>
                    <a:pt x="456668" y="1179695"/>
                    <a:pt x="465240" y="1181600"/>
                  </a:cubicBezTo>
                  <a:cubicBezTo>
                    <a:pt x="473813" y="1183505"/>
                    <a:pt x="478575" y="1191125"/>
                    <a:pt x="476670" y="1199697"/>
                  </a:cubicBezTo>
                  <a:cubicBezTo>
                    <a:pt x="462383" y="1268277"/>
                    <a:pt x="401423" y="1317807"/>
                    <a:pt x="330938" y="1317807"/>
                  </a:cubicBezTo>
                  <a:close/>
                  <a:moveTo>
                    <a:pt x="330938" y="1256847"/>
                  </a:moveTo>
                  <a:cubicBezTo>
                    <a:pt x="322365" y="1256847"/>
                    <a:pt x="315698" y="1250180"/>
                    <a:pt x="315698" y="1241607"/>
                  </a:cubicBezTo>
                  <a:cubicBezTo>
                    <a:pt x="315698" y="1233035"/>
                    <a:pt x="322365" y="1226367"/>
                    <a:pt x="330938" y="1226367"/>
                  </a:cubicBezTo>
                  <a:cubicBezTo>
                    <a:pt x="354750" y="1226367"/>
                    <a:pt x="376658" y="1211127"/>
                    <a:pt x="385230" y="1189220"/>
                  </a:cubicBezTo>
                  <a:cubicBezTo>
                    <a:pt x="388088" y="1181600"/>
                    <a:pt x="396660" y="1177790"/>
                    <a:pt x="405233" y="1180647"/>
                  </a:cubicBezTo>
                  <a:cubicBezTo>
                    <a:pt x="412853" y="1183505"/>
                    <a:pt x="416663" y="1192077"/>
                    <a:pt x="413805" y="1200650"/>
                  </a:cubicBezTo>
                  <a:cubicBezTo>
                    <a:pt x="399518" y="1234940"/>
                    <a:pt x="367133" y="1256847"/>
                    <a:pt x="330938" y="1256847"/>
                  </a:cubicBezTo>
                  <a:close/>
                  <a:moveTo>
                    <a:pt x="770040" y="639627"/>
                  </a:moveTo>
                  <a:cubicBezTo>
                    <a:pt x="762420" y="639627"/>
                    <a:pt x="754800" y="632960"/>
                    <a:pt x="754800" y="625340"/>
                  </a:cubicBezTo>
                  <a:cubicBezTo>
                    <a:pt x="753848" y="601527"/>
                    <a:pt x="737655" y="580572"/>
                    <a:pt x="714795" y="572952"/>
                  </a:cubicBezTo>
                  <a:cubicBezTo>
                    <a:pt x="707175" y="570095"/>
                    <a:pt x="702413" y="561522"/>
                    <a:pt x="705270" y="553902"/>
                  </a:cubicBezTo>
                  <a:cubicBezTo>
                    <a:pt x="708128" y="546282"/>
                    <a:pt x="716700" y="541520"/>
                    <a:pt x="724320" y="544377"/>
                  </a:cubicBezTo>
                  <a:cubicBezTo>
                    <a:pt x="758610" y="555807"/>
                    <a:pt x="783375" y="587240"/>
                    <a:pt x="784328" y="623435"/>
                  </a:cubicBezTo>
                  <a:cubicBezTo>
                    <a:pt x="785280" y="632007"/>
                    <a:pt x="778613" y="639627"/>
                    <a:pt x="770040" y="639627"/>
                  </a:cubicBezTo>
                  <a:cubicBezTo>
                    <a:pt x="770040" y="639627"/>
                    <a:pt x="770040" y="639627"/>
                    <a:pt x="770040" y="639627"/>
                  </a:cubicBezTo>
                  <a:close/>
                  <a:moveTo>
                    <a:pt x="831000" y="636770"/>
                  </a:moveTo>
                  <a:cubicBezTo>
                    <a:pt x="823380" y="636770"/>
                    <a:pt x="815760" y="630102"/>
                    <a:pt x="815760" y="622482"/>
                  </a:cubicBezTo>
                  <a:cubicBezTo>
                    <a:pt x="812903" y="566285"/>
                    <a:pt x="770993" y="519612"/>
                    <a:pt x="715748" y="511040"/>
                  </a:cubicBezTo>
                  <a:cubicBezTo>
                    <a:pt x="707175" y="510087"/>
                    <a:pt x="701460" y="501515"/>
                    <a:pt x="703365" y="493895"/>
                  </a:cubicBezTo>
                  <a:cubicBezTo>
                    <a:pt x="704318" y="485322"/>
                    <a:pt x="712890" y="479607"/>
                    <a:pt x="720510" y="481512"/>
                  </a:cubicBezTo>
                  <a:cubicBezTo>
                    <a:pt x="790043" y="491990"/>
                    <a:pt x="843383" y="551045"/>
                    <a:pt x="846240" y="621530"/>
                  </a:cubicBezTo>
                  <a:cubicBezTo>
                    <a:pt x="846240" y="629150"/>
                    <a:pt x="839573" y="636770"/>
                    <a:pt x="831000" y="636770"/>
                  </a:cubicBezTo>
                  <a:cubicBezTo>
                    <a:pt x="831000" y="636770"/>
                    <a:pt x="831000" y="636770"/>
                    <a:pt x="831000" y="636770"/>
                  </a:cubicBezTo>
                  <a:close/>
                  <a:moveTo>
                    <a:pt x="78525" y="132897"/>
                  </a:moveTo>
                  <a:cubicBezTo>
                    <a:pt x="76620" y="132897"/>
                    <a:pt x="73763" y="131945"/>
                    <a:pt x="71858" y="130992"/>
                  </a:cubicBezTo>
                  <a:cubicBezTo>
                    <a:pt x="64238" y="127182"/>
                    <a:pt x="61380" y="117657"/>
                    <a:pt x="65190" y="110990"/>
                  </a:cubicBezTo>
                  <a:cubicBezTo>
                    <a:pt x="81383" y="78605"/>
                    <a:pt x="116625" y="58602"/>
                    <a:pt x="151868" y="62412"/>
                  </a:cubicBezTo>
                  <a:cubicBezTo>
                    <a:pt x="160440" y="63365"/>
                    <a:pt x="166155" y="70985"/>
                    <a:pt x="166155" y="78605"/>
                  </a:cubicBezTo>
                  <a:cubicBezTo>
                    <a:pt x="165202" y="87177"/>
                    <a:pt x="157583" y="92892"/>
                    <a:pt x="149963" y="92892"/>
                  </a:cubicBezTo>
                  <a:cubicBezTo>
                    <a:pt x="126150" y="90987"/>
                    <a:pt x="103290" y="103370"/>
                    <a:pt x="92813" y="125277"/>
                  </a:cubicBezTo>
                  <a:cubicBezTo>
                    <a:pt x="89955" y="130040"/>
                    <a:pt x="84240" y="132897"/>
                    <a:pt x="78525" y="132897"/>
                  </a:cubicBezTo>
                  <a:close/>
                  <a:moveTo>
                    <a:pt x="15660" y="126230"/>
                  </a:moveTo>
                  <a:cubicBezTo>
                    <a:pt x="13755" y="126230"/>
                    <a:pt x="12802" y="126230"/>
                    <a:pt x="10898" y="125277"/>
                  </a:cubicBezTo>
                  <a:cubicBezTo>
                    <a:pt x="3277" y="122420"/>
                    <a:pt x="-1485" y="114800"/>
                    <a:pt x="420" y="106227"/>
                  </a:cubicBezTo>
                  <a:cubicBezTo>
                    <a:pt x="20423" y="38600"/>
                    <a:pt x="86145" y="-5215"/>
                    <a:pt x="156630" y="500"/>
                  </a:cubicBezTo>
                  <a:cubicBezTo>
                    <a:pt x="165202" y="1452"/>
                    <a:pt x="170918" y="9072"/>
                    <a:pt x="170918" y="16692"/>
                  </a:cubicBezTo>
                  <a:cubicBezTo>
                    <a:pt x="169965" y="25265"/>
                    <a:pt x="162345" y="30980"/>
                    <a:pt x="154725" y="30980"/>
                  </a:cubicBezTo>
                  <a:cubicBezTo>
                    <a:pt x="98527" y="26217"/>
                    <a:pt x="46140" y="61460"/>
                    <a:pt x="29948" y="114800"/>
                  </a:cubicBezTo>
                  <a:cubicBezTo>
                    <a:pt x="28995" y="122420"/>
                    <a:pt x="22327" y="126230"/>
                    <a:pt x="15660" y="126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7A47C4CC-37D1-B925-EF34-2DC82EBD4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4016" y="3025172"/>
            <a:ext cx="866406" cy="857189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18EE13A-0511-3CD0-8211-6DA3304A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938" y="4741732"/>
            <a:ext cx="1412646" cy="69223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F106958F-6F1C-B51C-E932-577EA5E43A41}"/>
              </a:ext>
            </a:extLst>
          </p:cNvPr>
          <p:cNvGrpSpPr/>
          <p:nvPr/>
        </p:nvGrpSpPr>
        <p:grpSpPr>
          <a:xfrm>
            <a:off x="3928613" y="3148583"/>
            <a:ext cx="1467296" cy="610367"/>
            <a:chOff x="6447909" y="2789705"/>
            <a:chExt cx="1467296" cy="610367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20BD14-5D0B-E1D3-3041-D2016E9F209D}"/>
                </a:ext>
              </a:extLst>
            </p:cNvPr>
            <p:cNvSpPr/>
            <p:nvPr/>
          </p:nvSpPr>
          <p:spPr>
            <a:xfrm>
              <a:off x="7239838" y="2789705"/>
              <a:ext cx="675367" cy="610128"/>
            </a:xfrm>
            <a:custGeom>
              <a:avLst/>
              <a:gdLst>
                <a:gd name="connsiteX0" fmla="*/ 45171 w 675367"/>
                <a:gd name="connsiteY0" fmla="*/ 0 h 610128"/>
                <a:gd name="connsiteX1" fmla="*/ 45171 w 675367"/>
                <a:gd name="connsiteY1" fmla="*/ 560978 h 610128"/>
                <a:gd name="connsiteX2" fmla="*/ 47983 w 675367"/>
                <a:gd name="connsiteY2" fmla="*/ 563790 h 610128"/>
                <a:gd name="connsiteX3" fmla="*/ 672486 w 675367"/>
                <a:gd name="connsiteY3" fmla="*/ 563790 h 610128"/>
                <a:gd name="connsiteX4" fmla="*/ 674897 w 675367"/>
                <a:gd name="connsiteY4" fmla="*/ 566603 h 610128"/>
                <a:gd name="connsiteX5" fmla="*/ 673415 w 675367"/>
                <a:gd name="connsiteY5" fmla="*/ 568486 h 610128"/>
                <a:gd name="connsiteX6" fmla="*/ 673415 w 675367"/>
                <a:gd name="connsiteY6" fmla="*/ 606073 h 610128"/>
                <a:gd name="connsiteX7" fmla="*/ 675299 w 675367"/>
                <a:gd name="connsiteY7" fmla="*/ 608886 h 610128"/>
                <a:gd name="connsiteX8" fmla="*/ 4695 w 675367"/>
                <a:gd name="connsiteY8" fmla="*/ 608886 h 610128"/>
                <a:gd name="connsiteX9" fmla="*/ 0 w 675367"/>
                <a:gd name="connsiteY9" fmla="*/ 607957 h 610128"/>
                <a:gd name="connsiteX10" fmla="*/ 0 w 675367"/>
                <a:gd name="connsiteY10" fmla="*/ 0 h 610128"/>
                <a:gd name="connsiteX11" fmla="*/ 45145 w 675367"/>
                <a:gd name="connsiteY11" fmla="*/ 0 h 61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5367" h="610128">
                  <a:moveTo>
                    <a:pt x="45171" y="0"/>
                  </a:moveTo>
                  <a:lnTo>
                    <a:pt x="45171" y="560978"/>
                  </a:lnTo>
                  <a:lnTo>
                    <a:pt x="47983" y="563790"/>
                  </a:lnTo>
                  <a:lnTo>
                    <a:pt x="672486" y="563790"/>
                  </a:lnTo>
                  <a:lnTo>
                    <a:pt x="674897" y="566603"/>
                  </a:lnTo>
                  <a:cubicBezTo>
                    <a:pt x="674947" y="567356"/>
                    <a:pt x="673415" y="568009"/>
                    <a:pt x="673415" y="568486"/>
                  </a:cubicBezTo>
                  <a:lnTo>
                    <a:pt x="673415" y="606073"/>
                  </a:lnTo>
                  <a:cubicBezTo>
                    <a:pt x="673415" y="606651"/>
                    <a:pt x="675801" y="607505"/>
                    <a:pt x="675299" y="608886"/>
                  </a:cubicBezTo>
                  <a:lnTo>
                    <a:pt x="4695" y="608886"/>
                  </a:lnTo>
                  <a:cubicBezTo>
                    <a:pt x="4042" y="608886"/>
                    <a:pt x="2611" y="612225"/>
                    <a:pt x="0" y="607957"/>
                  </a:cubicBezTo>
                  <a:lnTo>
                    <a:pt x="0" y="0"/>
                  </a:lnTo>
                  <a:lnTo>
                    <a:pt x="45145" y="0"/>
                  </a:lnTo>
                  <a:close/>
                </a:path>
              </a:pathLst>
            </a:custGeom>
            <a:solidFill>
              <a:srgbClr val="F47411"/>
            </a:solidFill>
            <a:ln w="2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B3C1C7-1FA0-4E09-D823-19B8C06110B8}"/>
                </a:ext>
              </a:extLst>
            </p:cNvPr>
            <p:cNvSpPr/>
            <p:nvPr/>
          </p:nvSpPr>
          <p:spPr>
            <a:xfrm>
              <a:off x="7399694" y="2799221"/>
              <a:ext cx="404607" cy="486606"/>
            </a:xfrm>
            <a:custGeom>
              <a:avLst/>
              <a:gdLst>
                <a:gd name="connsiteX0" fmla="*/ 308546 w 404607"/>
                <a:gd name="connsiteY0" fmla="*/ 437745 h 486606"/>
                <a:gd name="connsiteX1" fmla="*/ 303675 w 404607"/>
                <a:gd name="connsiteY1" fmla="*/ 424764 h 486606"/>
                <a:gd name="connsiteX2" fmla="*/ 230333 w 404607"/>
                <a:gd name="connsiteY2" fmla="*/ 330782 h 486606"/>
                <a:gd name="connsiteX3" fmla="*/ 940 w 404607"/>
                <a:gd name="connsiteY3" fmla="*/ 39320 h 486606"/>
                <a:gd name="connsiteX4" fmla="*/ 889 w 404607"/>
                <a:gd name="connsiteY4" fmla="*/ 33696 h 486606"/>
                <a:gd name="connsiteX5" fmla="*/ 45708 w 404607"/>
                <a:gd name="connsiteY5" fmla="*/ 3616 h 486606"/>
                <a:gd name="connsiteX6" fmla="*/ 47190 w 404607"/>
                <a:gd name="connsiteY6" fmla="*/ 0 h 486606"/>
                <a:gd name="connsiteX7" fmla="*/ 50906 w 404607"/>
                <a:gd name="connsiteY7" fmla="*/ 753 h 486606"/>
                <a:gd name="connsiteX8" fmla="*/ 347264 w 404607"/>
                <a:gd name="connsiteY8" fmla="*/ 377459 h 486606"/>
                <a:gd name="connsiteX9" fmla="*/ 355575 w 404607"/>
                <a:gd name="connsiteY9" fmla="*/ 381376 h 486606"/>
                <a:gd name="connsiteX10" fmla="*/ 355575 w 404607"/>
                <a:gd name="connsiteY10" fmla="*/ 308084 h 486606"/>
                <a:gd name="connsiteX11" fmla="*/ 400093 w 404607"/>
                <a:gd name="connsiteY11" fmla="*/ 285787 h 486606"/>
                <a:gd name="connsiteX12" fmla="*/ 404261 w 404607"/>
                <a:gd name="connsiteY12" fmla="*/ 288348 h 486606"/>
                <a:gd name="connsiteX13" fmla="*/ 402604 w 404607"/>
                <a:gd name="connsiteY13" fmla="*/ 290231 h 486606"/>
                <a:gd name="connsiteX14" fmla="*/ 402604 w 404607"/>
                <a:gd name="connsiteY14" fmla="*/ 481911 h 486606"/>
                <a:gd name="connsiteX15" fmla="*/ 404487 w 404607"/>
                <a:gd name="connsiteY15" fmla="*/ 486606 h 486606"/>
                <a:gd name="connsiteX16" fmla="*/ 208865 w 404607"/>
                <a:gd name="connsiteY16" fmla="*/ 486606 h 486606"/>
                <a:gd name="connsiteX17" fmla="*/ 209342 w 404607"/>
                <a:gd name="connsiteY17" fmla="*/ 478622 h 486606"/>
                <a:gd name="connsiteX18" fmla="*/ 230508 w 404607"/>
                <a:gd name="connsiteY18" fmla="*/ 437745 h 486606"/>
                <a:gd name="connsiteX19" fmla="*/ 308571 w 404607"/>
                <a:gd name="connsiteY19" fmla="*/ 437745 h 48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4607" h="486606">
                  <a:moveTo>
                    <a:pt x="308546" y="437745"/>
                  </a:moveTo>
                  <a:cubicBezTo>
                    <a:pt x="309676" y="431945"/>
                    <a:pt x="306412" y="429007"/>
                    <a:pt x="303675" y="424764"/>
                  </a:cubicBezTo>
                  <a:cubicBezTo>
                    <a:pt x="284919" y="395788"/>
                    <a:pt x="252529" y="359305"/>
                    <a:pt x="230333" y="330782"/>
                  </a:cubicBezTo>
                  <a:cubicBezTo>
                    <a:pt x="154253" y="232933"/>
                    <a:pt x="77220" y="136240"/>
                    <a:pt x="940" y="39320"/>
                  </a:cubicBezTo>
                  <a:cubicBezTo>
                    <a:pt x="-416" y="37362"/>
                    <a:pt x="-190" y="35705"/>
                    <a:pt x="889" y="33696"/>
                  </a:cubicBezTo>
                  <a:cubicBezTo>
                    <a:pt x="3199" y="29478"/>
                    <a:pt x="38502" y="8914"/>
                    <a:pt x="45708" y="3616"/>
                  </a:cubicBezTo>
                  <a:cubicBezTo>
                    <a:pt x="46813" y="2787"/>
                    <a:pt x="47140" y="1331"/>
                    <a:pt x="47190" y="0"/>
                  </a:cubicBezTo>
                  <a:lnTo>
                    <a:pt x="50906" y="753"/>
                  </a:lnTo>
                  <a:lnTo>
                    <a:pt x="347264" y="377459"/>
                  </a:lnTo>
                  <a:lnTo>
                    <a:pt x="355575" y="381376"/>
                  </a:lnTo>
                  <a:lnTo>
                    <a:pt x="355575" y="308084"/>
                  </a:lnTo>
                  <a:lnTo>
                    <a:pt x="400093" y="285787"/>
                  </a:lnTo>
                  <a:lnTo>
                    <a:pt x="404261" y="288348"/>
                  </a:lnTo>
                  <a:cubicBezTo>
                    <a:pt x="404286" y="289076"/>
                    <a:pt x="402604" y="289729"/>
                    <a:pt x="402604" y="290231"/>
                  </a:cubicBezTo>
                  <a:lnTo>
                    <a:pt x="402604" y="481911"/>
                  </a:lnTo>
                  <a:cubicBezTo>
                    <a:pt x="402604" y="482488"/>
                    <a:pt x="405190" y="484572"/>
                    <a:pt x="404487" y="486606"/>
                  </a:cubicBezTo>
                  <a:lnTo>
                    <a:pt x="208865" y="486606"/>
                  </a:lnTo>
                  <a:lnTo>
                    <a:pt x="209342" y="478622"/>
                  </a:lnTo>
                  <a:lnTo>
                    <a:pt x="230508" y="437745"/>
                  </a:lnTo>
                  <a:lnTo>
                    <a:pt x="308571" y="437745"/>
                  </a:lnTo>
                  <a:close/>
                </a:path>
              </a:pathLst>
            </a:custGeom>
            <a:solidFill>
              <a:srgbClr val="F47411"/>
            </a:solidFill>
            <a:ln w="2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00F493D-CE65-273E-17E5-15D20B296672}"/>
                </a:ext>
              </a:extLst>
            </p:cNvPr>
            <p:cNvGrpSpPr/>
            <p:nvPr/>
          </p:nvGrpSpPr>
          <p:grpSpPr>
            <a:xfrm>
              <a:off x="6447909" y="2789965"/>
              <a:ext cx="680973" cy="610107"/>
              <a:chOff x="6447909" y="2789965"/>
              <a:chExt cx="680973" cy="610107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B775F69-1B0B-38F0-6434-828FF79C2246}"/>
                  </a:ext>
                </a:extLst>
              </p:cNvPr>
              <p:cNvSpPr/>
              <p:nvPr/>
            </p:nvSpPr>
            <p:spPr>
              <a:xfrm>
                <a:off x="6752544" y="2789965"/>
                <a:ext cx="362696" cy="416920"/>
              </a:xfrm>
              <a:custGeom>
                <a:avLst/>
                <a:gdLst>
                  <a:gd name="connsiteX0" fmla="*/ 89471 w 362696"/>
                  <a:gd name="connsiteY0" fmla="*/ 362435 h 416920"/>
                  <a:gd name="connsiteX1" fmla="*/ 64990 w 362696"/>
                  <a:gd name="connsiteY1" fmla="*/ 351186 h 416920"/>
                  <a:gd name="connsiteX2" fmla="*/ 49272 w 362696"/>
                  <a:gd name="connsiteY2" fmla="*/ 323968 h 416920"/>
                  <a:gd name="connsiteX3" fmla="*/ 52586 w 362696"/>
                  <a:gd name="connsiteY3" fmla="*/ 310560 h 416920"/>
                  <a:gd name="connsiteX4" fmla="*/ 41639 w 362696"/>
                  <a:gd name="connsiteY4" fmla="*/ 259891 h 416920"/>
                  <a:gd name="connsiteX5" fmla="*/ 611 w 362696"/>
                  <a:gd name="connsiteY5" fmla="*/ 239854 h 416920"/>
                  <a:gd name="connsiteX6" fmla="*/ 12664 w 362696"/>
                  <a:gd name="connsiteY6" fmla="*/ 218964 h 416920"/>
                  <a:gd name="connsiteX7" fmla="*/ 43999 w 362696"/>
                  <a:gd name="connsiteY7" fmla="*/ 157247 h 416920"/>
                  <a:gd name="connsiteX8" fmla="*/ 68505 w 362696"/>
                  <a:gd name="connsiteY8" fmla="*/ 72731 h 416920"/>
                  <a:gd name="connsiteX9" fmla="*/ 344375 w 362696"/>
                  <a:gd name="connsiteY9" fmla="*/ 81444 h 416920"/>
                  <a:gd name="connsiteX10" fmla="*/ 353790 w 362696"/>
                  <a:gd name="connsiteY10" fmla="*/ 197998 h 416920"/>
                  <a:gd name="connsiteX11" fmla="*/ 307339 w 362696"/>
                  <a:gd name="connsiteY11" fmla="*/ 392841 h 416920"/>
                  <a:gd name="connsiteX12" fmla="*/ 319894 w 362696"/>
                  <a:gd name="connsiteY12" fmla="*/ 416921 h 416920"/>
                  <a:gd name="connsiteX13" fmla="*/ 282055 w 362696"/>
                  <a:gd name="connsiteY13" fmla="*/ 393670 h 416920"/>
                  <a:gd name="connsiteX14" fmla="*/ 222899 w 362696"/>
                  <a:gd name="connsiteY14" fmla="*/ 375717 h 416920"/>
                  <a:gd name="connsiteX15" fmla="*/ 172405 w 362696"/>
                  <a:gd name="connsiteY15" fmla="*/ 379459 h 416920"/>
                  <a:gd name="connsiteX16" fmla="*/ 126180 w 362696"/>
                  <a:gd name="connsiteY16" fmla="*/ 390582 h 416920"/>
                  <a:gd name="connsiteX17" fmla="*/ 126180 w 362696"/>
                  <a:gd name="connsiteY17" fmla="*/ 362385 h 416920"/>
                  <a:gd name="connsiteX18" fmla="*/ 89496 w 362696"/>
                  <a:gd name="connsiteY18" fmla="*/ 362385 h 41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2696" h="416920">
                    <a:moveTo>
                      <a:pt x="89471" y="362435"/>
                    </a:moveTo>
                    <a:cubicBezTo>
                      <a:pt x="85178" y="361732"/>
                      <a:pt x="68581" y="354325"/>
                      <a:pt x="64990" y="351186"/>
                    </a:cubicBezTo>
                    <a:cubicBezTo>
                      <a:pt x="60220" y="347043"/>
                      <a:pt x="49448" y="329894"/>
                      <a:pt x="49272" y="323968"/>
                    </a:cubicBezTo>
                    <a:cubicBezTo>
                      <a:pt x="49172" y="320127"/>
                      <a:pt x="52160" y="314954"/>
                      <a:pt x="52586" y="310560"/>
                    </a:cubicBezTo>
                    <a:cubicBezTo>
                      <a:pt x="54470" y="291503"/>
                      <a:pt x="44803" y="278045"/>
                      <a:pt x="41639" y="259891"/>
                    </a:cubicBezTo>
                    <a:cubicBezTo>
                      <a:pt x="34584" y="248090"/>
                      <a:pt x="-5389" y="265942"/>
                      <a:pt x="611" y="239854"/>
                    </a:cubicBezTo>
                    <a:cubicBezTo>
                      <a:pt x="1967" y="233954"/>
                      <a:pt x="10228" y="223860"/>
                      <a:pt x="12664" y="218964"/>
                    </a:cubicBezTo>
                    <a:cubicBezTo>
                      <a:pt x="19292" y="205631"/>
                      <a:pt x="40836" y="169148"/>
                      <a:pt x="43999" y="157247"/>
                    </a:cubicBezTo>
                    <a:cubicBezTo>
                      <a:pt x="52963" y="123551"/>
                      <a:pt x="47489" y="106628"/>
                      <a:pt x="68505" y="72731"/>
                    </a:cubicBezTo>
                    <a:cubicBezTo>
                      <a:pt x="131051" y="-28055"/>
                      <a:pt x="288709" y="-23109"/>
                      <a:pt x="344375" y="81444"/>
                    </a:cubicBezTo>
                    <a:cubicBezTo>
                      <a:pt x="364838" y="119885"/>
                      <a:pt x="368429" y="156920"/>
                      <a:pt x="353790" y="197998"/>
                    </a:cubicBezTo>
                    <a:cubicBezTo>
                      <a:pt x="325518" y="277291"/>
                      <a:pt x="259256" y="297102"/>
                      <a:pt x="307339" y="392841"/>
                    </a:cubicBezTo>
                    <a:cubicBezTo>
                      <a:pt x="309373" y="396884"/>
                      <a:pt x="321476" y="414912"/>
                      <a:pt x="319894" y="416921"/>
                    </a:cubicBezTo>
                    <a:cubicBezTo>
                      <a:pt x="307415" y="409564"/>
                      <a:pt x="295086" y="399997"/>
                      <a:pt x="282055" y="393670"/>
                    </a:cubicBezTo>
                    <a:cubicBezTo>
                      <a:pt x="264655" y="385234"/>
                      <a:pt x="241755" y="378052"/>
                      <a:pt x="222899" y="375717"/>
                    </a:cubicBezTo>
                    <a:cubicBezTo>
                      <a:pt x="215391" y="374788"/>
                      <a:pt x="181771" y="378203"/>
                      <a:pt x="172405" y="379459"/>
                    </a:cubicBezTo>
                    <a:cubicBezTo>
                      <a:pt x="157792" y="381417"/>
                      <a:pt x="141095" y="388573"/>
                      <a:pt x="126180" y="390582"/>
                    </a:cubicBezTo>
                    <a:lnTo>
                      <a:pt x="126180" y="362385"/>
                    </a:lnTo>
                    <a:cubicBezTo>
                      <a:pt x="114906" y="361104"/>
                      <a:pt x="100268" y="364117"/>
                      <a:pt x="89496" y="362385"/>
                    </a:cubicBez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07AB629-865A-B590-1701-97BED57CF908}"/>
                  </a:ext>
                </a:extLst>
              </p:cNvPr>
              <p:cNvSpPr/>
              <p:nvPr/>
            </p:nvSpPr>
            <p:spPr>
              <a:xfrm>
                <a:off x="6765485" y="3184042"/>
                <a:ext cx="363397" cy="216030"/>
              </a:xfrm>
              <a:custGeom>
                <a:avLst/>
                <a:gdLst>
                  <a:gd name="connsiteX0" fmla="*/ 350 w 363397"/>
                  <a:gd name="connsiteY0" fmla="*/ 174148 h 216030"/>
                  <a:gd name="connsiteX1" fmla="*/ 187435 w 363397"/>
                  <a:gd name="connsiteY1" fmla="*/ 245 h 216030"/>
                  <a:gd name="connsiteX2" fmla="*/ 345218 w 363397"/>
                  <a:gd name="connsiteY2" fmla="*/ 96462 h 216030"/>
                  <a:gd name="connsiteX3" fmla="*/ 363397 w 363397"/>
                  <a:gd name="connsiteY3" fmla="*/ 157250 h 216030"/>
                  <a:gd name="connsiteX4" fmla="*/ 363397 w 363397"/>
                  <a:gd name="connsiteY4" fmla="*/ 213619 h 216030"/>
                  <a:gd name="connsiteX5" fmla="*/ 360585 w 363397"/>
                  <a:gd name="connsiteY5" fmla="*/ 216029 h 216030"/>
                  <a:gd name="connsiteX6" fmla="*/ 358702 w 363397"/>
                  <a:gd name="connsiteY6" fmla="*/ 214548 h 216030"/>
                  <a:gd name="connsiteX7" fmla="*/ 5071 w 363397"/>
                  <a:gd name="connsiteY7" fmla="*/ 214548 h 216030"/>
                  <a:gd name="connsiteX8" fmla="*/ 376 w 363397"/>
                  <a:gd name="connsiteY8" fmla="*/ 213619 h 216030"/>
                  <a:gd name="connsiteX9" fmla="*/ 376 w 363397"/>
                  <a:gd name="connsiteY9" fmla="*/ 174148 h 216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397" h="216030">
                    <a:moveTo>
                      <a:pt x="350" y="174148"/>
                    </a:moveTo>
                    <a:cubicBezTo>
                      <a:pt x="9892" y="73287"/>
                      <a:pt x="88984" y="6422"/>
                      <a:pt x="187435" y="245"/>
                    </a:cubicBezTo>
                    <a:cubicBezTo>
                      <a:pt x="249353" y="-3646"/>
                      <a:pt x="321265" y="39214"/>
                      <a:pt x="345218" y="96462"/>
                    </a:cubicBezTo>
                    <a:cubicBezTo>
                      <a:pt x="350165" y="108288"/>
                      <a:pt x="363397" y="146704"/>
                      <a:pt x="363397" y="157250"/>
                    </a:cubicBezTo>
                    <a:lnTo>
                      <a:pt x="363397" y="213619"/>
                    </a:lnTo>
                    <a:lnTo>
                      <a:pt x="360585" y="216029"/>
                    </a:lnTo>
                    <a:cubicBezTo>
                      <a:pt x="359832" y="216080"/>
                      <a:pt x="359179" y="214548"/>
                      <a:pt x="358702" y="214548"/>
                    </a:cubicBezTo>
                    <a:lnTo>
                      <a:pt x="5071" y="214548"/>
                    </a:lnTo>
                    <a:cubicBezTo>
                      <a:pt x="4418" y="214548"/>
                      <a:pt x="2987" y="217887"/>
                      <a:pt x="376" y="213619"/>
                    </a:cubicBezTo>
                    <a:cubicBezTo>
                      <a:pt x="1254" y="200839"/>
                      <a:pt x="-805" y="186728"/>
                      <a:pt x="376" y="174148"/>
                    </a:cubicBez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9606ABB-53FC-ECFA-7429-A264FD4811E0}"/>
                  </a:ext>
                </a:extLst>
              </p:cNvPr>
              <p:cNvSpPr/>
              <p:nvPr/>
            </p:nvSpPr>
            <p:spPr>
              <a:xfrm>
                <a:off x="6517536" y="3045286"/>
                <a:ext cx="143144" cy="93956"/>
              </a:xfrm>
              <a:custGeom>
                <a:avLst/>
                <a:gdLst>
                  <a:gd name="connsiteX0" fmla="*/ 0 w 143144"/>
                  <a:gd name="connsiteY0" fmla="*/ 0 h 93956"/>
                  <a:gd name="connsiteX1" fmla="*/ 143145 w 143144"/>
                  <a:gd name="connsiteY1" fmla="*/ 0 h 93956"/>
                  <a:gd name="connsiteX2" fmla="*/ 143145 w 143144"/>
                  <a:gd name="connsiteY2" fmla="*/ 93957 h 93956"/>
                  <a:gd name="connsiteX3" fmla="*/ 0 w 143144"/>
                  <a:gd name="connsiteY3" fmla="*/ 93957 h 9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44" h="93956">
                    <a:moveTo>
                      <a:pt x="0" y="0"/>
                    </a:moveTo>
                    <a:lnTo>
                      <a:pt x="143145" y="0"/>
                    </a:lnTo>
                    <a:lnTo>
                      <a:pt x="143145" y="93957"/>
                    </a:lnTo>
                    <a:lnTo>
                      <a:pt x="0" y="93957"/>
                    </a:ln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06EF83-AEAC-D775-492F-C6EE5F2FF45A}"/>
                  </a:ext>
                </a:extLst>
              </p:cNvPr>
              <p:cNvSpPr/>
              <p:nvPr/>
            </p:nvSpPr>
            <p:spPr>
              <a:xfrm>
                <a:off x="6447909" y="2968227"/>
                <a:ext cx="190498" cy="169157"/>
              </a:xfrm>
              <a:custGeom>
                <a:avLst/>
                <a:gdLst>
                  <a:gd name="connsiteX0" fmla="*/ 25 w 190498"/>
                  <a:gd name="connsiteY0" fmla="*/ 0 h 169157"/>
                  <a:gd name="connsiteX1" fmla="*/ 43287 w 190498"/>
                  <a:gd name="connsiteY1" fmla="*/ 32892 h 169157"/>
                  <a:gd name="connsiteX2" fmla="*/ 17953 w 190498"/>
                  <a:gd name="connsiteY2" fmla="*/ 58227 h 169157"/>
                  <a:gd name="connsiteX3" fmla="*/ 21970 w 190498"/>
                  <a:gd name="connsiteY3" fmla="*/ 64002 h 169157"/>
                  <a:gd name="connsiteX4" fmla="*/ 49062 w 190498"/>
                  <a:gd name="connsiteY4" fmla="*/ 44292 h 169157"/>
                  <a:gd name="connsiteX5" fmla="*/ 175937 w 190498"/>
                  <a:gd name="connsiteY5" fmla="*/ 37537 h 169157"/>
                  <a:gd name="connsiteX6" fmla="*/ 175058 w 190498"/>
                  <a:gd name="connsiteY6" fmla="*/ 66814 h 169157"/>
                  <a:gd name="connsiteX7" fmla="*/ 72514 w 190498"/>
                  <a:gd name="connsiteY7" fmla="*/ 67743 h 169157"/>
                  <a:gd name="connsiteX8" fmla="*/ 56444 w 190498"/>
                  <a:gd name="connsiteY8" fmla="*/ 83637 h 169157"/>
                  <a:gd name="connsiteX9" fmla="*/ 56444 w 190498"/>
                  <a:gd name="connsiteY9" fmla="*/ 169157 h 169157"/>
                  <a:gd name="connsiteX10" fmla="*/ 6779 w 190498"/>
                  <a:gd name="connsiteY10" fmla="*/ 127627 h 169157"/>
                  <a:gd name="connsiteX11" fmla="*/ 0 w 190498"/>
                  <a:gd name="connsiteY11" fmla="*/ 106210 h 169157"/>
                  <a:gd name="connsiteX12" fmla="*/ 0 w 190498"/>
                  <a:gd name="connsiteY12" fmla="*/ 25 h 16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498" h="169157">
                    <a:moveTo>
                      <a:pt x="25" y="0"/>
                    </a:moveTo>
                    <a:lnTo>
                      <a:pt x="43287" y="32892"/>
                    </a:lnTo>
                    <a:cubicBezTo>
                      <a:pt x="44392" y="36885"/>
                      <a:pt x="16321" y="50067"/>
                      <a:pt x="17953" y="58227"/>
                    </a:cubicBezTo>
                    <a:cubicBezTo>
                      <a:pt x="18103" y="58930"/>
                      <a:pt x="21167" y="63801"/>
                      <a:pt x="21970" y="64002"/>
                    </a:cubicBezTo>
                    <a:cubicBezTo>
                      <a:pt x="28348" y="65458"/>
                      <a:pt x="40199" y="48309"/>
                      <a:pt x="49062" y="44292"/>
                    </a:cubicBezTo>
                    <a:cubicBezTo>
                      <a:pt x="68371" y="35529"/>
                      <a:pt x="152862" y="34801"/>
                      <a:pt x="175937" y="37537"/>
                    </a:cubicBezTo>
                    <a:cubicBezTo>
                      <a:pt x="195496" y="39847"/>
                      <a:pt x="195496" y="62521"/>
                      <a:pt x="175058" y="66814"/>
                    </a:cubicBezTo>
                    <a:cubicBezTo>
                      <a:pt x="145756" y="72991"/>
                      <a:pt x="101489" y="62420"/>
                      <a:pt x="72514" y="67743"/>
                    </a:cubicBezTo>
                    <a:cubicBezTo>
                      <a:pt x="67166" y="68722"/>
                      <a:pt x="56444" y="78942"/>
                      <a:pt x="56444" y="83637"/>
                    </a:cubicBezTo>
                    <a:lnTo>
                      <a:pt x="56444" y="169157"/>
                    </a:lnTo>
                    <a:cubicBezTo>
                      <a:pt x="38743" y="163332"/>
                      <a:pt x="14739" y="144626"/>
                      <a:pt x="6779" y="127627"/>
                    </a:cubicBezTo>
                    <a:cubicBezTo>
                      <a:pt x="5423" y="124690"/>
                      <a:pt x="0" y="108369"/>
                      <a:pt x="0" y="106210"/>
                    </a:cubicBez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1F674A2-81CA-1AB2-9DA5-208959A7FED3}"/>
                  </a:ext>
                </a:extLst>
              </p:cNvPr>
              <p:cNvSpPr/>
              <p:nvPr/>
            </p:nvSpPr>
            <p:spPr>
              <a:xfrm>
                <a:off x="6666129" y="3064092"/>
                <a:ext cx="50794" cy="58252"/>
              </a:xfrm>
              <a:custGeom>
                <a:avLst/>
                <a:gdLst>
                  <a:gd name="connsiteX0" fmla="*/ 50795 w 50794"/>
                  <a:gd name="connsiteY0" fmla="*/ 0 h 58252"/>
                  <a:gd name="connsiteX1" fmla="*/ 50795 w 50794"/>
                  <a:gd name="connsiteY1" fmla="*/ 55440 h 58252"/>
                  <a:gd name="connsiteX2" fmla="*/ 47983 w 50794"/>
                  <a:gd name="connsiteY2" fmla="*/ 58252 h 58252"/>
                  <a:gd name="connsiteX3" fmla="*/ 0 w 50794"/>
                  <a:gd name="connsiteY3" fmla="*/ 58252 h 58252"/>
                  <a:gd name="connsiteX4" fmla="*/ 0 w 50794"/>
                  <a:gd name="connsiteY4" fmla="*/ 0 h 58252"/>
                  <a:gd name="connsiteX5" fmla="*/ 50795 w 50794"/>
                  <a:gd name="connsiteY5" fmla="*/ 0 h 5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794" h="58252">
                    <a:moveTo>
                      <a:pt x="50795" y="0"/>
                    </a:moveTo>
                    <a:lnTo>
                      <a:pt x="50795" y="55440"/>
                    </a:lnTo>
                    <a:lnTo>
                      <a:pt x="47983" y="58252"/>
                    </a:lnTo>
                    <a:lnTo>
                      <a:pt x="0" y="58252"/>
                    </a:lnTo>
                    <a:lnTo>
                      <a:pt x="0" y="0"/>
                    </a:lnTo>
                    <a:lnTo>
                      <a:pt x="50795" y="0"/>
                    </a:ln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14A5C65-A86F-EAFA-6812-C1A736BA01D3}"/>
                  </a:ext>
                </a:extLst>
              </p:cNvPr>
              <p:cNvSpPr/>
              <p:nvPr/>
            </p:nvSpPr>
            <p:spPr>
              <a:xfrm>
                <a:off x="6722573" y="3075366"/>
                <a:ext cx="71484" cy="33821"/>
              </a:xfrm>
              <a:custGeom>
                <a:avLst/>
                <a:gdLst>
                  <a:gd name="connsiteX0" fmla="*/ 0 w 71484"/>
                  <a:gd name="connsiteY0" fmla="*/ 0 h 33821"/>
                  <a:gd name="connsiteX1" fmla="*/ 71484 w 71484"/>
                  <a:gd name="connsiteY1" fmla="*/ 0 h 33821"/>
                  <a:gd name="connsiteX2" fmla="*/ 71484 w 71484"/>
                  <a:gd name="connsiteY2" fmla="*/ 33821 h 33821"/>
                  <a:gd name="connsiteX3" fmla="*/ 0 w 71484"/>
                  <a:gd name="connsiteY3" fmla="*/ 33821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484" h="33821">
                    <a:moveTo>
                      <a:pt x="0" y="0"/>
                    </a:moveTo>
                    <a:lnTo>
                      <a:pt x="71484" y="0"/>
                    </a:lnTo>
                    <a:lnTo>
                      <a:pt x="71484" y="33821"/>
                    </a:lnTo>
                    <a:lnTo>
                      <a:pt x="0" y="33821"/>
                    </a:ln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4457200-746A-17D4-C191-19663E6C9F01}"/>
                  </a:ext>
                </a:extLst>
              </p:cNvPr>
              <p:cNvSpPr/>
              <p:nvPr/>
            </p:nvSpPr>
            <p:spPr>
              <a:xfrm>
                <a:off x="6539831" y="3150516"/>
                <a:ext cx="75553" cy="24093"/>
              </a:xfrm>
              <a:custGeom>
                <a:avLst/>
                <a:gdLst>
                  <a:gd name="connsiteX0" fmla="*/ 75528 w 75553"/>
                  <a:gd name="connsiteY0" fmla="*/ 0 h 24093"/>
                  <a:gd name="connsiteX1" fmla="*/ 75528 w 75553"/>
                  <a:gd name="connsiteY1" fmla="*/ 17476 h 24093"/>
                  <a:gd name="connsiteX2" fmla="*/ 49767 w 75553"/>
                  <a:gd name="connsiteY2" fmla="*/ 17275 h 24093"/>
                  <a:gd name="connsiteX3" fmla="*/ 38543 w 75553"/>
                  <a:gd name="connsiteY3" fmla="*/ 24079 h 24093"/>
                  <a:gd name="connsiteX4" fmla="*/ 23428 w 75553"/>
                  <a:gd name="connsiteY4" fmla="*/ 17275 h 24093"/>
                  <a:gd name="connsiteX5" fmla="*/ 3265 w 75553"/>
                  <a:gd name="connsiteY5" fmla="*/ 20514 h 24093"/>
                  <a:gd name="connsiteX6" fmla="*/ 302 w 75553"/>
                  <a:gd name="connsiteY6" fmla="*/ 0 h 24093"/>
                  <a:gd name="connsiteX7" fmla="*/ 75553 w 75553"/>
                  <a:gd name="connsiteY7" fmla="*/ 0 h 2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53" h="24093">
                    <a:moveTo>
                      <a:pt x="75528" y="0"/>
                    </a:moveTo>
                    <a:lnTo>
                      <a:pt x="75528" y="17476"/>
                    </a:lnTo>
                    <a:cubicBezTo>
                      <a:pt x="63677" y="31235"/>
                      <a:pt x="58228" y="17375"/>
                      <a:pt x="49767" y="17275"/>
                    </a:cubicBezTo>
                    <a:cubicBezTo>
                      <a:pt x="45875" y="17225"/>
                      <a:pt x="43037" y="23678"/>
                      <a:pt x="38543" y="24079"/>
                    </a:cubicBezTo>
                    <a:cubicBezTo>
                      <a:pt x="34325" y="24456"/>
                      <a:pt x="28474" y="17350"/>
                      <a:pt x="23428" y="17275"/>
                    </a:cubicBezTo>
                    <a:cubicBezTo>
                      <a:pt x="18381" y="17199"/>
                      <a:pt x="14966" y="29076"/>
                      <a:pt x="3265" y="20514"/>
                    </a:cubicBezTo>
                    <a:cubicBezTo>
                      <a:pt x="-2309" y="16446"/>
                      <a:pt x="1131" y="6453"/>
                      <a:pt x="302" y="0"/>
                    </a:cubicBezTo>
                    <a:lnTo>
                      <a:pt x="75553" y="0"/>
                    </a:ln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B22E6CA-6FC5-DFE3-564B-D54EA5AC1BAA}"/>
                  </a:ext>
                </a:extLst>
              </p:cNvPr>
              <p:cNvSpPr/>
              <p:nvPr/>
            </p:nvSpPr>
            <p:spPr>
              <a:xfrm>
                <a:off x="6626447" y="3150541"/>
                <a:ext cx="24616" cy="22880"/>
              </a:xfrm>
              <a:custGeom>
                <a:avLst/>
                <a:gdLst>
                  <a:gd name="connsiteX0" fmla="*/ 24617 w 24616"/>
                  <a:gd name="connsiteY0" fmla="*/ 0 h 22880"/>
                  <a:gd name="connsiteX1" fmla="*/ 24215 w 24616"/>
                  <a:gd name="connsiteY1" fmla="*/ 18380 h 22880"/>
                  <a:gd name="connsiteX2" fmla="*/ 10 w 24616"/>
                  <a:gd name="connsiteY2" fmla="*/ 8437 h 22880"/>
                  <a:gd name="connsiteX3" fmla="*/ 24617 w 24616"/>
                  <a:gd name="connsiteY3" fmla="*/ 0 h 2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16" h="22880">
                    <a:moveTo>
                      <a:pt x="24617" y="0"/>
                    </a:moveTo>
                    <a:lnTo>
                      <a:pt x="24215" y="18380"/>
                    </a:lnTo>
                    <a:cubicBezTo>
                      <a:pt x="12815" y="26289"/>
                      <a:pt x="-417" y="24255"/>
                      <a:pt x="10" y="8437"/>
                    </a:cubicBezTo>
                    <a:cubicBezTo>
                      <a:pt x="387" y="-5775"/>
                      <a:pt x="14648" y="3515"/>
                      <a:pt x="24617" y="0"/>
                    </a:cubicBezTo>
                    <a:close/>
                  </a:path>
                </a:pathLst>
              </a:custGeom>
              <a:solidFill>
                <a:srgbClr val="F47411"/>
              </a:solidFill>
              <a:ln w="2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900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F2A41F-3C0D-EB5F-8D2A-4E0ED4C06356}"/>
              </a:ext>
            </a:extLst>
          </p:cNvPr>
          <p:cNvSpPr/>
          <p:nvPr/>
        </p:nvSpPr>
        <p:spPr>
          <a:xfrm>
            <a:off x="911225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B2AACA-6807-35C3-F30A-22139F0C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Fibrotik HP hastalarında FVC'deki düşüş, İPF'ye benzer olabilir</a:t>
            </a:r>
            <a:r>
              <a:rPr lang="tr-TR" baseline="30000"/>
              <a:t>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F1D8D5-D57D-5003-C956-5D10D43CF2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CHP, Kronik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FVC, Zorlu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Alberti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ML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Pulmonology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2020;26:3</a:t>
            </a:r>
            <a:r>
              <a:rPr lang="tr-TR" dirty="0"/>
              <a:t>–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489CCAD-ED2B-4254-046B-C96817D75624}"/>
              </a:ext>
            </a:extLst>
          </p:cNvPr>
          <p:cNvSpPr txBox="1">
            <a:spLocks/>
          </p:cNvSpPr>
          <p:nvPr/>
        </p:nvSpPr>
        <p:spPr>
          <a:xfrm>
            <a:off x="2933580" y="1860793"/>
            <a:ext cx="6304084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&gt;%10 FVC düşüşüne kadar geçen süre (retrospektif analiz)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CAF4E13-FCB6-EA36-B7F8-170B86E1B007}"/>
              </a:ext>
            </a:extLst>
          </p:cNvPr>
          <p:cNvGrpSpPr/>
          <p:nvPr/>
        </p:nvGrpSpPr>
        <p:grpSpPr>
          <a:xfrm>
            <a:off x="3987891" y="2196460"/>
            <a:ext cx="4216219" cy="3425049"/>
            <a:chOff x="3933401" y="2196460"/>
            <a:chExt cx="4216219" cy="3425049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BDF7B09-48B5-B568-ECDB-707BB9E68056}"/>
                </a:ext>
              </a:extLst>
            </p:cNvPr>
            <p:cNvSpPr/>
            <p:nvPr/>
          </p:nvSpPr>
          <p:spPr>
            <a:xfrm>
              <a:off x="4664090" y="2308975"/>
              <a:ext cx="3149601" cy="1212808"/>
            </a:xfrm>
            <a:custGeom>
              <a:avLst/>
              <a:gdLst>
                <a:gd name="connsiteX0" fmla="*/ 0 w 3149601"/>
                <a:gd name="connsiteY0" fmla="*/ 0 h 1212808"/>
                <a:gd name="connsiteX1" fmla="*/ 108378 w 3149601"/>
                <a:gd name="connsiteY1" fmla="*/ 0 h 1212808"/>
                <a:gd name="connsiteX2" fmla="*/ 108378 w 3149601"/>
                <a:gd name="connsiteY2" fmla="*/ 38194 h 1212808"/>
                <a:gd name="connsiteX3" fmla="*/ 161230 w 3149601"/>
                <a:gd name="connsiteY3" fmla="*/ 38194 h 1212808"/>
                <a:gd name="connsiteX4" fmla="*/ 161230 w 3149601"/>
                <a:gd name="connsiteY4" fmla="*/ 81952 h 1212808"/>
                <a:gd name="connsiteX5" fmla="*/ 393393 w 3149601"/>
                <a:gd name="connsiteY5" fmla="*/ 81952 h 1212808"/>
                <a:gd name="connsiteX6" fmla="*/ 393393 w 3149601"/>
                <a:gd name="connsiteY6" fmla="*/ 122928 h 1212808"/>
                <a:gd name="connsiteX7" fmla="*/ 518782 w 3149601"/>
                <a:gd name="connsiteY7" fmla="*/ 122928 h 1212808"/>
                <a:gd name="connsiteX8" fmla="*/ 518782 w 3149601"/>
                <a:gd name="connsiteY8" fmla="*/ 172036 h 1212808"/>
                <a:gd name="connsiteX9" fmla="*/ 743134 w 3149601"/>
                <a:gd name="connsiteY9" fmla="*/ 172036 h 1212808"/>
                <a:gd name="connsiteX10" fmla="*/ 743134 w 3149601"/>
                <a:gd name="connsiteY10" fmla="*/ 207556 h 1212808"/>
                <a:gd name="connsiteX11" fmla="*/ 855043 w 3149601"/>
                <a:gd name="connsiteY11" fmla="*/ 207556 h 1212808"/>
                <a:gd name="connsiteX12" fmla="*/ 855043 w 3149601"/>
                <a:gd name="connsiteY12" fmla="*/ 262226 h 1212808"/>
                <a:gd name="connsiteX13" fmla="*/ 972515 w 3149601"/>
                <a:gd name="connsiteY13" fmla="*/ 262226 h 1212808"/>
                <a:gd name="connsiteX14" fmla="*/ 972515 w 3149601"/>
                <a:gd name="connsiteY14" fmla="*/ 322353 h 1212808"/>
                <a:gd name="connsiteX15" fmla="*/ 1089988 w 3149601"/>
                <a:gd name="connsiteY15" fmla="*/ 322353 h 1212808"/>
                <a:gd name="connsiteX16" fmla="*/ 1089988 w 3149601"/>
                <a:gd name="connsiteY16" fmla="*/ 382373 h 1212808"/>
                <a:gd name="connsiteX17" fmla="*/ 1193765 w 3149601"/>
                <a:gd name="connsiteY17" fmla="*/ 382373 h 1212808"/>
                <a:gd name="connsiteX18" fmla="*/ 1193765 w 3149601"/>
                <a:gd name="connsiteY18" fmla="*/ 434262 h 1212808"/>
                <a:gd name="connsiteX19" fmla="*/ 1374039 w 3149601"/>
                <a:gd name="connsiteY19" fmla="*/ 434262 h 1212808"/>
                <a:gd name="connsiteX20" fmla="*/ 1374039 w 3149601"/>
                <a:gd name="connsiteY20" fmla="*/ 506264 h 1212808"/>
                <a:gd name="connsiteX21" fmla="*/ 1540725 w 3149601"/>
                <a:gd name="connsiteY21" fmla="*/ 506264 h 1212808"/>
                <a:gd name="connsiteX22" fmla="*/ 1540725 w 3149601"/>
                <a:gd name="connsiteY22" fmla="*/ 557190 h 1212808"/>
                <a:gd name="connsiteX23" fmla="*/ 1605346 w 3149601"/>
                <a:gd name="connsiteY23" fmla="*/ 557190 h 1212808"/>
                <a:gd name="connsiteX24" fmla="*/ 1605346 w 3149601"/>
                <a:gd name="connsiteY24" fmla="*/ 625555 h 1212808"/>
                <a:gd name="connsiteX25" fmla="*/ 1778344 w 3149601"/>
                <a:gd name="connsiteY25" fmla="*/ 625555 h 1212808"/>
                <a:gd name="connsiteX26" fmla="*/ 1778344 w 3149601"/>
                <a:gd name="connsiteY26" fmla="*/ 696488 h 1212808"/>
                <a:gd name="connsiteX27" fmla="*/ 1893142 w 3149601"/>
                <a:gd name="connsiteY27" fmla="*/ 696488 h 1212808"/>
                <a:gd name="connsiteX28" fmla="*/ 1893142 w 3149601"/>
                <a:gd name="connsiteY28" fmla="*/ 762071 h 1212808"/>
                <a:gd name="connsiteX29" fmla="*/ 1939574 w 3149601"/>
                <a:gd name="connsiteY29" fmla="*/ 762071 h 1212808"/>
                <a:gd name="connsiteX30" fmla="*/ 1939574 w 3149601"/>
                <a:gd name="connsiteY30" fmla="*/ 844023 h 1212808"/>
                <a:gd name="connsiteX31" fmla="*/ 2056939 w 3149601"/>
                <a:gd name="connsiteY31" fmla="*/ 844023 h 1212808"/>
                <a:gd name="connsiteX32" fmla="*/ 2056939 w 3149601"/>
                <a:gd name="connsiteY32" fmla="*/ 915063 h 1212808"/>
                <a:gd name="connsiteX33" fmla="*/ 2111610 w 3149601"/>
                <a:gd name="connsiteY33" fmla="*/ 915063 h 1212808"/>
                <a:gd name="connsiteX34" fmla="*/ 2111610 w 3149601"/>
                <a:gd name="connsiteY34" fmla="*/ 991559 h 1212808"/>
                <a:gd name="connsiteX35" fmla="*/ 2349229 w 3149601"/>
                <a:gd name="connsiteY35" fmla="*/ 991559 h 1212808"/>
                <a:gd name="connsiteX36" fmla="*/ 2349229 w 3149601"/>
                <a:gd name="connsiteY36" fmla="*/ 1073511 h 1212808"/>
                <a:gd name="connsiteX37" fmla="*/ 3149602 w 3149601"/>
                <a:gd name="connsiteY37" fmla="*/ 1073511 h 1212808"/>
                <a:gd name="connsiteX38" fmla="*/ 3149602 w 3149601"/>
                <a:gd name="connsiteY38" fmla="*/ 1212809 h 121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9601" h="1212808">
                  <a:moveTo>
                    <a:pt x="0" y="0"/>
                  </a:moveTo>
                  <a:lnTo>
                    <a:pt x="108378" y="0"/>
                  </a:lnTo>
                  <a:lnTo>
                    <a:pt x="108378" y="38194"/>
                  </a:lnTo>
                  <a:lnTo>
                    <a:pt x="161230" y="38194"/>
                  </a:lnTo>
                  <a:lnTo>
                    <a:pt x="161230" y="81952"/>
                  </a:lnTo>
                  <a:lnTo>
                    <a:pt x="393393" y="81952"/>
                  </a:lnTo>
                  <a:lnTo>
                    <a:pt x="393393" y="122928"/>
                  </a:lnTo>
                  <a:lnTo>
                    <a:pt x="518782" y="122928"/>
                  </a:lnTo>
                  <a:lnTo>
                    <a:pt x="518782" y="172036"/>
                  </a:lnTo>
                  <a:lnTo>
                    <a:pt x="743134" y="172036"/>
                  </a:lnTo>
                  <a:lnTo>
                    <a:pt x="743134" y="207556"/>
                  </a:lnTo>
                  <a:lnTo>
                    <a:pt x="855043" y="207556"/>
                  </a:lnTo>
                  <a:lnTo>
                    <a:pt x="855043" y="262226"/>
                  </a:lnTo>
                  <a:lnTo>
                    <a:pt x="972515" y="262226"/>
                  </a:lnTo>
                  <a:lnTo>
                    <a:pt x="972515" y="322353"/>
                  </a:lnTo>
                  <a:lnTo>
                    <a:pt x="1089988" y="322353"/>
                  </a:lnTo>
                  <a:lnTo>
                    <a:pt x="1089988" y="382373"/>
                  </a:lnTo>
                  <a:lnTo>
                    <a:pt x="1193765" y="382373"/>
                  </a:lnTo>
                  <a:lnTo>
                    <a:pt x="1193765" y="434262"/>
                  </a:lnTo>
                  <a:lnTo>
                    <a:pt x="1374039" y="434262"/>
                  </a:lnTo>
                  <a:lnTo>
                    <a:pt x="1374039" y="506264"/>
                  </a:lnTo>
                  <a:lnTo>
                    <a:pt x="1540725" y="506264"/>
                  </a:lnTo>
                  <a:lnTo>
                    <a:pt x="1540725" y="557190"/>
                  </a:lnTo>
                  <a:lnTo>
                    <a:pt x="1605346" y="557190"/>
                  </a:lnTo>
                  <a:lnTo>
                    <a:pt x="1605346" y="625555"/>
                  </a:lnTo>
                  <a:lnTo>
                    <a:pt x="1778344" y="625555"/>
                  </a:lnTo>
                  <a:lnTo>
                    <a:pt x="1778344" y="696488"/>
                  </a:lnTo>
                  <a:lnTo>
                    <a:pt x="1893142" y="696488"/>
                  </a:lnTo>
                  <a:lnTo>
                    <a:pt x="1893142" y="762071"/>
                  </a:lnTo>
                  <a:lnTo>
                    <a:pt x="1939574" y="762071"/>
                  </a:lnTo>
                  <a:lnTo>
                    <a:pt x="1939574" y="844023"/>
                  </a:lnTo>
                  <a:lnTo>
                    <a:pt x="2056939" y="844023"/>
                  </a:lnTo>
                  <a:lnTo>
                    <a:pt x="2056939" y="915063"/>
                  </a:lnTo>
                  <a:lnTo>
                    <a:pt x="2111610" y="915063"/>
                  </a:lnTo>
                  <a:lnTo>
                    <a:pt x="2111610" y="991559"/>
                  </a:lnTo>
                  <a:lnTo>
                    <a:pt x="2349229" y="991559"/>
                  </a:lnTo>
                  <a:lnTo>
                    <a:pt x="2349229" y="1073511"/>
                  </a:lnTo>
                  <a:lnTo>
                    <a:pt x="3149602" y="1073511"/>
                  </a:lnTo>
                  <a:lnTo>
                    <a:pt x="3149602" y="1212809"/>
                  </a:lnTo>
                </a:path>
              </a:pathLst>
            </a:custGeom>
            <a:noFill/>
            <a:ln w="19050" cap="flat">
              <a:solidFill>
                <a:srgbClr val="7899AC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4593176-FC9B-F2FC-0ED3-461E1924C9BB}"/>
                </a:ext>
              </a:extLst>
            </p:cNvPr>
            <p:cNvSpPr/>
            <p:nvPr/>
          </p:nvSpPr>
          <p:spPr>
            <a:xfrm>
              <a:off x="4470229" y="2239755"/>
              <a:ext cx="3598413" cy="2170666"/>
            </a:xfrm>
            <a:custGeom>
              <a:avLst/>
              <a:gdLst>
                <a:gd name="connsiteX0" fmla="*/ 0 w 3598413"/>
                <a:gd name="connsiteY0" fmla="*/ 0 h 2170666"/>
                <a:gd name="connsiteX1" fmla="*/ 0 w 3598413"/>
                <a:gd name="connsiteY1" fmla="*/ 2170667 h 2170666"/>
                <a:gd name="connsiteX2" fmla="*/ 3598414 w 3598413"/>
                <a:gd name="connsiteY2" fmla="*/ 2170667 h 217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8413" h="2170666">
                  <a:moveTo>
                    <a:pt x="0" y="0"/>
                  </a:moveTo>
                  <a:lnTo>
                    <a:pt x="0" y="2170667"/>
                  </a:lnTo>
                  <a:lnTo>
                    <a:pt x="3598414" y="2170667"/>
                  </a:lnTo>
                </a:path>
              </a:pathLst>
            </a:custGeom>
            <a:noFill/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82F411C-A8C7-7B11-9C66-740B4C70A3D7}"/>
                </a:ext>
              </a:extLst>
            </p:cNvPr>
            <p:cNvSpPr/>
            <p:nvPr/>
          </p:nvSpPr>
          <p:spPr>
            <a:xfrm>
              <a:off x="4419303" y="2308975"/>
              <a:ext cx="50925" cy="10698"/>
            </a:xfrm>
            <a:custGeom>
              <a:avLst/>
              <a:gdLst>
                <a:gd name="connsiteX0" fmla="*/ 0 w 50925"/>
                <a:gd name="connsiteY0" fmla="*/ 0 h 10698"/>
                <a:gd name="connsiteX1" fmla="*/ 50926 w 50925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25" h="10698">
                  <a:moveTo>
                    <a:pt x="0" y="0"/>
                  </a:moveTo>
                  <a:lnTo>
                    <a:pt x="50926" y="0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8C5F6C1-275A-709C-5174-FBBB97EBDD75}"/>
                </a:ext>
              </a:extLst>
            </p:cNvPr>
            <p:cNvSpPr/>
            <p:nvPr/>
          </p:nvSpPr>
          <p:spPr>
            <a:xfrm>
              <a:off x="4419303" y="2815240"/>
              <a:ext cx="50925" cy="10698"/>
            </a:xfrm>
            <a:custGeom>
              <a:avLst/>
              <a:gdLst>
                <a:gd name="connsiteX0" fmla="*/ 0 w 50925"/>
                <a:gd name="connsiteY0" fmla="*/ 0 h 10698"/>
                <a:gd name="connsiteX1" fmla="*/ 50926 w 50925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25" h="10698">
                  <a:moveTo>
                    <a:pt x="0" y="0"/>
                  </a:moveTo>
                  <a:lnTo>
                    <a:pt x="50926" y="0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33A219-E220-70DD-1F8F-CE8C370B7400}"/>
                </a:ext>
              </a:extLst>
            </p:cNvPr>
            <p:cNvSpPr/>
            <p:nvPr/>
          </p:nvSpPr>
          <p:spPr>
            <a:xfrm>
              <a:off x="4419303" y="3325141"/>
              <a:ext cx="50925" cy="10698"/>
            </a:xfrm>
            <a:custGeom>
              <a:avLst/>
              <a:gdLst>
                <a:gd name="connsiteX0" fmla="*/ 0 w 50925"/>
                <a:gd name="connsiteY0" fmla="*/ 0 h 10698"/>
                <a:gd name="connsiteX1" fmla="*/ 50926 w 50925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25" h="10698">
                  <a:moveTo>
                    <a:pt x="0" y="0"/>
                  </a:moveTo>
                  <a:lnTo>
                    <a:pt x="50926" y="0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9300F4-F5D4-C245-A301-E9418466C4F5}"/>
                </a:ext>
              </a:extLst>
            </p:cNvPr>
            <p:cNvSpPr/>
            <p:nvPr/>
          </p:nvSpPr>
          <p:spPr>
            <a:xfrm>
              <a:off x="4419303" y="3824131"/>
              <a:ext cx="50925" cy="10698"/>
            </a:xfrm>
            <a:custGeom>
              <a:avLst/>
              <a:gdLst>
                <a:gd name="connsiteX0" fmla="*/ 0 w 50925"/>
                <a:gd name="connsiteY0" fmla="*/ 0 h 10698"/>
                <a:gd name="connsiteX1" fmla="*/ 50926 w 50925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25" h="10698">
                  <a:moveTo>
                    <a:pt x="0" y="0"/>
                  </a:moveTo>
                  <a:lnTo>
                    <a:pt x="50926" y="0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5A54199-CE19-8566-4108-7AC0B4D1A63D}"/>
                </a:ext>
              </a:extLst>
            </p:cNvPr>
            <p:cNvSpPr/>
            <p:nvPr/>
          </p:nvSpPr>
          <p:spPr>
            <a:xfrm>
              <a:off x="4419303" y="4323013"/>
              <a:ext cx="50925" cy="10698"/>
            </a:xfrm>
            <a:custGeom>
              <a:avLst/>
              <a:gdLst>
                <a:gd name="connsiteX0" fmla="*/ 0 w 50925"/>
                <a:gd name="connsiteY0" fmla="*/ 0 h 10698"/>
                <a:gd name="connsiteX1" fmla="*/ 50926 w 50925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25" h="10698">
                  <a:moveTo>
                    <a:pt x="0" y="0"/>
                  </a:moveTo>
                  <a:lnTo>
                    <a:pt x="50926" y="0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3355BD-40C7-F75C-7D05-9462A1EC8490}"/>
                </a:ext>
              </a:extLst>
            </p:cNvPr>
            <p:cNvSpPr/>
            <p:nvPr/>
          </p:nvSpPr>
          <p:spPr>
            <a:xfrm>
              <a:off x="4557638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1D750B-3E07-3894-1DBB-17BE22F1B0EE}"/>
                </a:ext>
              </a:extLst>
            </p:cNvPr>
            <p:cNvSpPr/>
            <p:nvPr/>
          </p:nvSpPr>
          <p:spPr>
            <a:xfrm>
              <a:off x="4889085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D6C28CA-9E87-CF38-855F-28547AF5D117}"/>
                </a:ext>
              </a:extLst>
            </p:cNvPr>
            <p:cNvSpPr/>
            <p:nvPr/>
          </p:nvSpPr>
          <p:spPr>
            <a:xfrm>
              <a:off x="5238719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870E8E-D64D-2298-42FC-44C7796466DB}"/>
                </a:ext>
              </a:extLst>
            </p:cNvPr>
            <p:cNvSpPr/>
            <p:nvPr/>
          </p:nvSpPr>
          <p:spPr>
            <a:xfrm>
              <a:off x="5577441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74EFD9-76F4-D68D-8B46-736E5A20E107}"/>
                </a:ext>
              </a:extLst>
            </p:cNvPr>
            <p:cNvSpPr/>
            <p:nvPr/>
          </p:nvSpPr>
          <p:spPr>
            <a:xfrm>
              <a:off x="5923439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096398A-5FF2-1330-63E3-CAA12E9E5E3A}"/>
                </a:ext>
              </a:extLst>
            </p:cNvPr>
            <p:cNvSpPr/>
            <p:nvPr/>
          </p:nvSpPr>
          <p:spPr>
            <a:xfrm>
              <a:off x="6269436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2FB4790-9FD4-6A95-8659-B101C90CE097}"/>
                </a:ext>
              </a:extLst>
            </p:cNvPr>
            <p:cNvSpPr/>
            <p:nvPr/>
          </p:nvSpPr>
          <p:spPr>
            <a:xfrm>
              <a:off x="6608158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807A26A-E278-6B36-3B49-CAB6A12A5744}"/>
                </a:ext>
              </a:extLst>
            </p:cNvPr>
            <p:cNvSpPr/>
            <p:nvPr/>
          </p:nvSpPr>
          <p:spPr>
            <a:xfrm>
              <a:off x="6950517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CE41A8-044F-C276-27A4-41D6FA03CDA9}"/>
                </a:ext>
              </a:extLst>
            </p:cNvPr>
            <p:cNvSpPr/>
            <p:nvPr/>
          </p:nvSpPr>
          <p:spPr>
            <a:xfrm>
              <a:off x="7292877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4CE293-68DF-3F47-9896-EA96CD77A88F}"/>
                </a:ext>
              </a:extLst>
            </p:cNvPr>
            <p:cNvSpPr/>
            <p:nvPr/>
          </p:nvSpPr>
          <p:spPr>
            <a:xfrm>
              <a:off x="7635237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6AE33E-63E1-00C5-FD9F-8C993B755F83}"/>
                </a:ext>
              </a:extLst>
            </p:cNvPr>
            <p:cNvSpPr/>
            <p:nvPr/>
          </p:nvSpPr>
          <p:spPr>
            <a:xfrm>
              <a:off x="7977596" y="4410421"/>
              <a:ext cx="10698" cy="54670"/>
            </a:xfrm>
            <a:custGeom>
              <a:avLst/>
              <a:gdLst>
                <a:gd name="connsiteX0" fmla="*/ 0 w 10698"/>
                <a:gd name="connsiteY0" fmla="*/ 0 h 54670"/>
                <a:gd name="connsiteX1" fmla="*/ 0 w 10698"/>
                <a:gd name="connsiteY1" fmla="*/ 54671 h 5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8" h="54670">
                  <a:moveTo>
                    <a:pt x="0" y="0"/>
                  </a:moveTo>
                  <a:lnTo>
                    <a:pt x="0" y="54671"/>
                  </a:lnTo>
                </a:path>
              </a:pathLst>
            </a:custGeom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7B2A3F-944F-7D11-B1F2-627086CB81BD}"/>
                </a:ext>
              </a:extLst>
            </p:cNvPr>
            <p:cNvSpPr txBox="1"/>
            <p:nvPr/>
          </p:nvSpPr>
          <p:spPr>
            <a:xfrm>
              <a:off x="4419979" y="442372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07656B-4666-398D-BE0D-01767D49980F}"/>
                </a:ext>
              </a:extLst>
            </p:cNvPr>
            <p:cNvSpPr txBox="1"/>
            <p:nvPr/>
          </p:nvSpPr>
          <p:spPr>
            <a:xfrm>
              <a:off x="4045799" y="2196460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1,00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235A94-EE81-991C-2F7F-FC295D49C27F}"/>
                </a:ext>
              </a:extLst>
            </p:cNvPr>
            <p:cNvSpPr txBox="1"/>
            <p:nvPr/>
          </p:nvSpPr>
          <p:spPr>
            <a:xfrm>
              <a:off x="4045799" y="2715028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0,75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660CED-D018-F1C6-2050-90D8DA402100}"/>
                </a:ext>
              </a:extLst>
            </p:cNvPr>
            <p:cNvSpPr txBox="1"/>
            <p:nvPr/>
          </p:nvSpPr>
          <p:spPr>
            <a:xfrm>
              <a:off x="4045799" y="3205244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0,50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3B34BB-D0CE-398D-7705-3ECFFA702789}"/>
                </a:ext>
              </a:extLst>
            </p:cNvPr>
            <p:cNvSpPr txBox="1"/>
            <p:nvPr/>
          </p:nvSpPr>
          <p:spPr>
            <a:xfrm>
              <a:off x="4045799" y="3707443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0,25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2A51FF-15C4-AEB1-48A0-4A775FAFC11F}"/>
                </a:ext>
              </a:extLst>
            </p:cNvPr>
            <p:cNvSpPr txBox="1"/>
            <p:nvPr/>
          </p:nvSpPr>
          <p:spPr>
            <a:xfrm>
              <a:off x="4045799" y="4214563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0,00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185E16-BC6A-AD9D-333B-72FEE4E7C972}"/>
                </a:ext>
              </a:extLst>
            </p:cNvPr>
            <p:cNvSpPr txBox="1"/>
            <p:nvPr/>
          </p:nvSpPr>
          <p:spPr>
            <a:xfrm>
              <a:off x="4762232" y="442372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3FA9E7-BB04-3E93-9528-9EC4233A7455}"/>
                </a:ext>
              </a:extLst>
            </p:cNvPr>
            <p:cNvSpPr txBox="1"/>
            <p:nvPr/>
          </p:nvSpPr>
          <p:spPr>
            <a:xfrm>
              <a:off x="5075919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12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68A914-3553-92A6-A42F-4AE943447493}"/>
                </a:ext>
              </a:extLst>
            </p:cNvPr>
            <p:cNvSpPr txBox="1"/>
            <p:nvPr/>
          </p:nvSpPr>
          <p:spPr>
            <a:xfrm>
              <a:off x="5410682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316BBBD-E59B-D125-F0E1-91402D1CE313}"/>
                </a:ext>
              </a:extLst>
            </p:cNvPr>
            <p:cNvSpPr txBox="1"/>
            <p:nvPr/>
          </p:nvSpPr>
          <p:spPr>
            <a:xfrm>
              <a:off x="5750902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E8062C-9FC6-BD8C-E0D6-13841E7D7B29}"/>
                </a:ext>
              </a:extLst>
            </p:cNvPr>
            <p:cNvSpPr txBox="1"/>
            <p:nvPr/>
          </p:nvSpPr>
          <p:spPr>
            <a:xfrm>
              <a:off x="6126642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282E909-A09B-6AEC-C038-6DBC8C68A492}"/>
                </a:ext>
              </a:extLst>
            </p:cNvPr>
            <p:cNvSpPr txBox="1"/>
            <p:nvPr/>
          </p:nvSpPr>
          <p:spPr>
            <a:xfrm>
              <a:off x="5831999" y="4597792"/>
              <a:ext cx="2570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5E3B95-E27B-FAE6-F79A-66FA955F4900}"/>
                </a:ext>
              </a:extLst>
            </p:cNvPr>
            <p:cNvSpPr txBox="1"/>
            <p:nvPr/>
          </p:nvSpPr>
          <p:spPr>
            <a:xfrm>
              <a:off x="5905606" y="4606259"/>
              <a:ext cx="9316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 dirty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Süre (ay)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D3559C-BC65-7FBE-7B25-BE7E7AF9C4CA}"/>
                </a:ext>
              </a:extLst>
            </p:cNvPr>
            <p:cNvSpPr txBox="1"/>
            <p:nvPr/>
          </p:nvSpPr>
          <p:spPr>
            <a:xfrm>
              <a:off x="3933401" y="4799255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Risk altındaki hastalar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C348ED-5A46-EF57-7AEC-A07456D06538}"/>
                </a:ext>
              </a:extLst>
            </p:cNvPr>
            <p:cNvSpPr txBox="1"/>
            <p:nvPr/>
          </p:nvSpPr>
          <p:spPr>
            <a:xfrm>
              <a:off x="4591908" y="4965085"/>
              <a:ext cx="455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İPF</a:t>
              </a:r>
            </a:p>
            <a:p>
              <a:r>
                <a:rPr lang="tr-TR" sz="100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CHP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29A763-65DB-3A72-3EFD-7EF9213709D4}"/>
                </a:ext>
              </a:extLst>
            </p:cNvPr>
            <p:cNvSpPr txBox="1"/>
            <p:nvPr/>
          </p:nvSpPr>
          <p:spPr>
            <a:xfrm>
              <a:off x="5758513" y="4965085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4CC9646-F03D-EAC9-29D6-A0C08E3F673F}"/>
                </a:ext>
              </a:extLst>
            </p:cNvPr>
            <p:cNvSpPr txBox="1"/>
            <p:nvPr/>
          </p:nvSpPr>
          <p:spPr>
            <a:xfrm>
              <a:off x="5758513" y="509347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15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F4C7863-3BC4-92D6-2BE4-5D19D280D3B4}"/>
                </a:ext>
              </a:extLst>
            </p:cNvPr>
            <p:cNvSpPr txBox="1"/>
            <p:nvPr/>
          </p:nvSpPr>
          <p:spPr>
            <a:xfrm>
              <a:off x="5876826" y="5375288"/>
              <a:ext cx="3834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İPF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9ED6BB-E324-DC22-4D74-214C5E004B17}"/>
                </a:ext>
              </a:extLst>
            </p:cNvPr>
            <p:cNvSpPr txBox="1"/>
            <p:nvPr/>
          </p:nvSpPr>
          <p:spPr>
            <a:xfrm>
              <a:off x="6791889" y="5375288"/>
              <a:ext cx="4555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CHP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427924-855C-99DC-E937-580EEE18FCA6}"/>
                </a:ext>
              </a:extLst>
            </p:cNvPr>
            <p:cNvSpPr txBox="1"/>
            <p:nvPr/>
          </p:nvSpPr>
          <p:spPr>
            <a:xfrm>
              <a:off x="6457233" y="4965085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6EA1E3-9E3F-87AA-02A8-2A00D56E31DE}"/>
                </a:ext>
              </a:extLst>
            </p:cNvPr>
            <p:cNvSpPr txBox="1"/>
            <p:nvPr/>
          </p:nvSpPr>
          <p:spPr>
            <a:xfrm>
              <a:off x="6486975" y="509347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12D3AFA-3838-D429-037A-9B9CBF274A0E}"/>
                </a:ext>
              </a:extLst>
            </p:cNvPr>
            <p:cNvSpPr txBox="1"/>
            <p:nvPr/>
          </p:nvSpPr>
          <p:spPr>
            <a:xfrm>
              <a:off x="7185175" y="4965085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38DBB8-ADF1-55D4-1AC8-A98D20C67893}"/>
                </a:ext>
              </a:extLst>
            </p:cNvPr>
            <p:cNvSpPr txBox="1"/>
            <p:nvPr/>
          </p:nvSpPr>
          <p:spPr>
            <a:xfrm>
              <a:off x="7185175" y="509347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534B71-8B42-1472-DC5E-E485F99D7073}"/>
                </a:ext>
              </a:extLst>
            </p:cNvPr>
            <p:cNvSpPr txBox="1"/>
            <p:nvPr/>
          </p:nvSpPr>
          <p:spPr>
            <a:xfrm>
              <a:off x="7876099" y="4965085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EE1FE5-3083-F116-A162-383E17350182}"/>
                </a:ext>
              </a:extLst>
            </p:cNvPr>
            <p:cNvSpPr txBox="1"/>
            <p:nvPr/>
          </p:nvSpPr>
          <p:spPr>
            <a:xfrm>
              <a:off x="7876099" y="509347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CF2D2A-3214-6C38-BAAB-F8F4EE3C78DA}"/>
                </a:ext>
              </a:extLst>
            </p:cNvPr>
            <p:cNvSpPr txBox="1"/>
            <p:nvPr/>
          </p:nvSpPr>
          <p:spPr>
            <a:xfrm>
              <a:off x="5095390" y="4965085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2B7B357-89B6-A627-9FAD-836E2885DA30}"/>
                </a:ext>
              </a:extLst>
            </p:cNvPr>
            <p:cNvSpPr txBox="1"/>
            <p:nvPr/>
          </p:nvSpPr>
          <p:spPr>
            <a:xfrm>
              <a:off x="5095390" y="509347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560D3C7-8738-2BB5-11C8-4F23ACCA8A60}"/>
                </a:ext>
              </a:extLst>
            </p:cNvPr>
            <p:cNvSpPr txBox="1"/>
            <p:nvPr/>
          </p:nvSpPr>
          <p:spPr>
            <a:xfrm>
              <a:off x="6452418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36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C25195-795A-2034-4A5B-F4F6690A29CB}"/>
                </a:ext>
              </a:extLst>
            </p:cNvPr>
            <p:cNvSpPr txBox="1"/>
            <p:nvPr/>
          </p:nvSpPr>
          <p:spPr>
            <a:xfrm>
              <a:off x="6797346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42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06B44D-5A08-1BFA-63E5-9E943B891BF6}"/>
                </a:ext>
              </a:extLst>
            </p:cNvPr>
            <p:cNvSpPr txBox="1"/>
            <p:nvPr/>
          </p:nvSpPr>
          <p:spPr>
            <a:xfrm>
              <a:off x="7142166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48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AE34AD-033D-38E3-19BA-62BFEF7DEAE3}"/>
                </a:ext>
              </a:extLst>
            </p:cNvPr>
            <p:cNvSpPr txBox="1"/>
            <p:nvPr/>
          </p:nvSpPr>
          <p:spPr>
            <a:xfrm>
              <a:off x="7491480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54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D990062-C3C0-9885-BF60-90612B4EBCF8}"/>
                </a:ext>
              </a:extLst>
            </p:cNvPr>
            <p:cNvSpPr txBox="1"/>
            <p:nvPr/>
          </p:nvSpPr>
          <p:spPr>
            <a:xfrm>
              <a:off x="7823890" y="4423723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aseline="0">
                  <a:ln/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8153669-270B-B916-A90A-0CD6C36D4A37}"/>
                </a:ext>
              </a:extLst>
            </p:cNvPr>
            <p:cNvSpPr/>
            <p:nvPr/>
          </p:nvSpPr>
          <p:spPr>
            <a:xfrm>
              <a:off x="5349772" y="5381452"/>
              <a:ext cx="1835582" cy="229487"/>
            </a:xfrm>
            <a:custGeom>
              <a:avLst/>
              <a:gdLst>
                <a:gd name="connsiteX0" fmla="*/ 0 w 1835582"/>
                <a:gd name="connsiteY0" fmla="*/ 0 h 229487"/>
                <a:gd name="connsiteX1" fmla="*/ 1835583 w 1835582"/>
                <a:gd name="connsiteY1" fmla="*/ 0 h 229487"/>
                <a:gd name="connsiteX2" fmla="*/ 1835583 w 1835582"/>
                <a:gd name="connsiteY2" fmla="*/ 229488 h 229487"/>
                <a:gd name="connsiteX3" fmla="*/ 0 w 1835582"/>
                <a:gd name="connsiteY3" fmla="*/ 229488 h 22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5582" h="229487">
                  <a:moveTo>
                    <a:pt x="0" y="0"/>
                  </a:moveTo>
                  <a:lnTo>
                    <a:pt x="1835583" y="0"/>
                  </a:lnTo>
                  <a:lnTo>
                    <a:pt x="1835583" y="229488"/>
                  </a:lnTo>
                  <a:lnTo>
                    <a:pt x="0" y="229488"/>
                  </a:lnTo>
                  <a:close/>
                </a:path>
              </a:pathLst>
            </a:custGeom>
            <a:noFill/>
            <a:ln w="10684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C3FF18-BB00-1772-7003-3A7F98899187}"/>
                </a:ext>
              </a:extLst>
            </p:cNvPr>
            <p:cNvSpPr/>
            <p:nvPr/>
          </p:nvSpPr>
          <p:spPr>
            <a:xfrm>
              <a:off x="5415355" y="5496142"/>
              <a:ext cx="430624" cy="10698"/>
            </a:xfrm>
            <a:custGeom>
              <a:avLst/>
              <a:gdLst>
                <a:gd name="connsiteX0" fmla="*/ 0 w 430624"/>
                <a:gd name="connsiteY0" fmla="*/ 0 h 10698"/>
                <a:gd name="connsiteX1" fmla="*/ 430624 w 430624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0624" h="10698">
                  <a:moveTo>
                    <a:pt x="0" y="0"/>
                  </a:moveTo>
                  <a:lnTo>
                    <a:pt x="430624" y="0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7CEE437-3226-FD88-867E-CADE1C669516}"/>
                </a:ext>
              </a:extLst>
            </p:cNvPr>
            <p:cNvSpPr/>
            <p:nvPr/>
          </p:nvSpPr>
          <p:spPr>
            <a:xfrm>
              <a:off x="6340475" y="5496142"/>
              <a:ext cx="430624" cy="10698"/>
            </a:xfrm>
            <a:custGeom>
              <a:avLst/>
              <a:gdLst>
                <a:gd name="connsiteX0" fmla="*/ 0 w 430624"/>
                <a:gd name="connsiteY0" fmla="*/ 0 h 10698"/>
                <a:gd name="connsiteX1" fmla="*/ 430624 w 430624"/>
                <a:gd name="connsiteY1" fmla="*/ 0 h 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0624" h="10698">
                  <a:moveTo>
                    <a:pt x="0" y="0"/>
                  </a:moveTo>
                  <a:lnTo>
                    <a:pt x="430624" y="0"/>
                  </a:lnTo>
                </a:path>
              </a:pathLst>
            </a:custGeom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3D4FE4B-221E-D759-5F4E-6900863CE637}"/>
                </a:ext>
              </a:extLst>
            </p:cNvPr>
            <p:cNvSpPr/>
            <p:nvPr/>
          </p:nvSpPr>
          <p:spPr>
            <a:xfrm>
              <a:off x="4557638" y="2308975"/>
              <a:ext cx="2679712" cy="1444971"/>
            </a:xfrm>
            <a:custGeom>
              <a:avLst/>
              <a:gdLst>
                <a:gd name="connsiteX0" fmla="*/ 0 w 2679712"/>
                <a:gd name="connsiteY0" fmla="*/ 0 h 1444971"/>
                <a:gd name="connsiteX1" fmla="*/ 154918 w 2679712"/>
                <a:gd name="connsiteY1" fmla="*/ 0 h 1444971"/>
                <a:gd name="connsiteX2" fmla="*/ 154918 w 2679712"/>
                <a:gd name="connsiteY2" fmla="*/ 51033 h 1444971"/>
                <a:gd name="connsiteX3" fmla="*/ 214831 w 2679712"/>
                <a:gd name="connsiteY3" fmla="*/ 51033 h 1444971"/>
                <a:gd name="connsiteX4" fmla="*/ 214831 w 2679712"/>
                <a:gd name="connsiteY4" fmla="*/ 114690 h 1444971"/>
                <a:gd name="connsiteX5" fmla="*/ 267682 w 2679712"/>
                <a:gd name="connsiteY5" fmla="*/ 114690 h 1444971"/>
                <a:gd name="connsiteX6" fmla="*/ 267682 w 2679712"/>
                <a:gd name="connsiteY6" fmla="*/ 169361 h 1444971"/>
                <a:gd name="connsiteX7" fmla="*/ 508083 w 2679712"/>
                <a:gd name="connsiteY7" fmla="*/ 169361 h 1444971"/>
                <a:gd name="connsiteX8" fmla="*/ 508083 w 2679712"/>
                <a:gd name="connsiteY8" fmla="*/ 245857 h 1444971"/>
                <a:gd name="connsiteX9" fmla="*/ 686110 w 2679712"/>
                <a:gd name="connsiteY9" fmla="*/ 245857 h 1444971"/>
                <a:gd name="connsiteX10" fmla="*/ 686110 w 2679712"/>
                <a:gd name="connsiteY10" fmla="*/ 311333 h 1444971"/>
                <a:gd name="connsiteX11" fmla="*/ 734789 w 2679712"/>
                <a:gd name="connsiteY11" fmla="*/ 311333 h 1444971"/>
                <a:gd name="connsiteX12" fmla="*/ 734789 w 2679712"/>
                <a:gd name="connsiteY12" fmla="*/ 382373 h 1444971"/>
                <a:gd name="connsiteX13" fmla="*/ 1076293 w 2679712"/>
                <a:gd name="connsiteY13" fmla="*/ 382373 h 1444971"/>
                <a:gd name="connsiteX14" fmla="*/ 1076293 w 2679712"/>
                <a:gd name="connsiteY14" fmla="*/ 540821 h 1444971"/>
                <a:gd name="connsiteX15" fmla="*/ 1249292 w 2679712"/>
                <a:gd name="connsiteY15" fmla="*/ 540821 h 1444971"/>
                <a:gd name="connsiteX16" fmla="*/ 1249292 w 2679712"/>
                <a:gd name="connsiteY16" fmla="*/ 636468 h 1444971"/>
                <a:gd name="connsiteX17" fmla="*/ 1365801 w 2679712"/>
                <a:gd name="connsiteY17" fmla="*/ 636468 h 1444971"/>
                <a:gd name="connsiteX18" fmla="*/ 1365801 w 2679712"/>
                <a:gd name="connsiteY18" fmla="*/ 721095 h 1444971"/>
                <a:gd name="connsiteX19" fmla="*/ 1425928 w 2679712"/>
                <a:gd name="connsiteY19" fmla="*/ 721095 h 1444971"/>
                <a:gd name="connsiteX20" fmla="*/ 1425928 w 2679712"/>
                <a:gd name="connsiteY20" fmla="*/ 816742 h 1444971"/>
                <a:gd name="connsiteX21" fmla="*/ 1711798 w 2679712"/>
                <a:gd name="connsiteY21" fmla="*/ 816742 h 1444971"/>
                <a:gd name="connsiteX22" fmla="*/ 1711798 w 2679712"/>
                <a:gd name="connsiteY22" fmla="*/ 904150 h 1444971"/>
                <a:gd name="connsiteX23" fmla="*/ 1761868 w 2679712"/>
                <a:gd name="connsiteY23" fmla="*/ 904150 h 1444971"/>
                <a:gd name="connsiteX24" fmla="*/ 1761868 w 2679712"/>
                <a:gd name="connsiteY24" fmla="*/ 1016166 h 1444971"/>
                <a:gd name="connsiteX25" fmla="*/ 1996813 w 2679712"/>
                <a:gd name="connsiteY25" fmla="*/ 1016166 h 1444971"/>
                <a:gd name="connsiteX26" fmla="*/ 1996813 w 2679712"/>
                <a:gd name="connsiteY26" fmla="*/ 1141769 h 1444971"/>
                <a:gd name="connsiteX27" fmla="*/ 2679713 w 2679712"/>
                <a:gd name="connsiteY27" fmla="*/ 1141769 h 1444971"/>
                <a:gd name="connsiteX28" fmla="*/ 2679713 w 2679712"/>
                <a:gd name="connsiteY28" fmla="*/ 1444972 h 144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79712" h="1444971">
                  <a:moveTo>
                    <a:pt x="0" y="0"/>
                  </a:moveTo>
                  <a:lnTo>
                    <a:pt x="154918" y="0"/>
                  </a:lnTo>
                  <a:lnTo>
                    <a:pt x="154918" y="51033"/>
                  </a:lnTo>
                  <a:lnTo>
                    <a:pt x="214831" y="51033"/>
                  </a:lnTo>
                  <a:lnTo>
                    <a:pt x="214831" y="114690"/>
                  </a:lnTo>
                  <a:lnTo>
                    <a:pt x="267682" y="114690"/>
                  </a:lnTo>
                  <a:lnTo>
                    <a:pt x="267682" y="169361"/>
                  </a:lnTo>
                  <a:lnTo>
                    <a:pt x="508083" y="169361"/>
                  </a:lnTo>
                  <a:lnTo>
                    <a:pt x="508083" y="245857"/>
                  </a:lnTo>
                  <a:lnTo>
                    <a:pt x="686110" y="245857"/>
                  </a:lnTo>
                  <a:lnTo>
                    <a:pt x="686110" y="311333"/>
                  </a:lnTo>
                  <a:lnTo>
                    <a:pt x="734789" y="311333"/>
                  </a:lnTo>
                  <a:lnTo>
                    <a:pt x="734789" y="382373"/>
                  </a:lnTo>
                  <a:lnTo>
                    <a:pt x="1076293" y="382373"/>
                  </a:lnTo>
                  <a:lnTo>
                    <a:pt x="1076293" y="540821"/>
                  </a:lnTo>
                  <a:lnTo>
                    <a:pt x="1249292" y="540821"/>
                  </a:lnTo>
                  <a:lnTo>
                    <a:pt x="1249292" y="636468"/>
                  </a:lnTo>
                  <a:lnTo>
                    <a:pt x="1365801" y="636468"/>
                  </a:lnTo>
                  <a:lnTo>
                    <a:pt x="1365801" y="721095"/>
                  </a:lnTo>
                  <a:lnTo>
                    <a:pt x="1425928" y="721095"/>
                  </a:lnTo>
                  <a:lnTo>
                    <a:pt x="1425928" y="816742"/>
                  </a:lnTo>
                  <a:lnTo>
                    <a:pt x="1711798" y="816742"/>
                  </a:lnTo>
                  <a:lnTo>
                    <a:pt x="1711798" y="904150"/>
                  </a:lnTo>
                  <a:lnTo>
                    <a:pt x="1761868" y="904150"/>
                  </a:lnTo>
                  <a:lnTo>
                    <a:pt x="1761868" y="1016166"/>
                  </a:lnTo>
                  <a:lnTo>
                    <a:pt x="1996813" y="1016166"/>
                  </a:lnTo>
                  <a:lnTo>
                    <a:pt x="1996813" y="1141769"/>
                  </a:lnTo>
                  <a:lnTo>
                    <a:pt x="2679713" y="1141769"/>
                  </a:lnTo>
                  <a:lnTo>
                    <a:pt x="2679713" y="1444972"/>
                  </a:lnTo>
                </a:path>
              </a:pathLst>
            </a:custGeom>
            <a:noFill/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Metin kutusu 6">
            <a:extLst>
              <a:ext uri="{FF2B5EF4-FFF2-40B4-BE49-F238E27FC236}">
                <a16:creationId xmlns:a16="http://schemas.microsoft.com/office/drawing/2014/main" id="{2C492B9B-64AB-9712-9000-3D7754B2173D}"/>
              </a:ext>
            </a:extLst>
          </p:cNvPr>
          <p:cNvSpPr txBox="1"/>
          <p:nvPr/>
        </p:nvSpPr>
        <p:spPr>
          <a:xfrm>
            <a:off x="5859773" y="4628163"/>
            <a:ext cx="84759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1100" baseline="0" dirty="0">
                <a:ln/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Süre (ay)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369282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29797D-A743-CDF1-548D-218062255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466" y="1122363"/>
            <a:ext cx="9144000" cy="2387600"/>
          </a:xfrm>
        </p:spPr>
        <p:txBody>
          <a:bodyPr lIns="0" tIns="0" rIns="0" bIns="0">
            <a:normAutofit/>
          </a:bodyPr>
          <a:lstStyle/>
          <a:p>
            <a:pPr marL="38100">
              <a:spcBef>
                <a:spcPts val="100"/>
              </a:spcBef>
            </a:pP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HP'nin etiyolojisi ve patogenezi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A52BC1B-56FC-DBE6-4439-6E3A86C2BA78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defRPr/>
            </a:pP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HP, Hipersensitivite Pnömonisi.</a:t>
            </a:r>
          </a:p>
        </p:txBody>
      </p:sp>
    </p:spTree>
    <p:extLst>
      <p:ext uri="{BB962C8B-B14F-4D97-AF65-F5344CB8AC3E}">
        <p14:creationId xmlns:p14="http://schemas.microsoft.com/office/powerpoint/2010/main" val="3949396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4D881E-318E-10BC-4B80-EC30E56044B5}"/>
              </a:ext>
            </a:extLst>
          </p:cNvPr>
          <p:cNvSpPr/>
          <p:nvPr/>
        </p:nvSpPr>
        <p:spPr>
          <a:xfrm>
            <a:off x="921603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414C4-E2AA-9441-133F-BD1496BC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dirty="0"/>
              <a:t>HP hastalarında FVC düşüşü </a:t>
            </a:r>
            <a:r>
              <a:rPr lang="tr-TR" dirty="0" err="1"/>
              <a:t>mortalite</a:t>
            </a:r>
            <a:r>
              <a:rPr lang="tr-TR" dirty="0"/>
              <a:t> ile ilişkilidir</a:t>
            </a:r>
            <a:r>
              <a:rPr lang="tr-TR" baseline="30000" dirty="0"/>
              <a:t>1</a:t>
            </a:r>
            <a:r>
              <a:rPr lang="tr-TR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D1A73-48BC-FE99-E65F-E67A03A9BB3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FVC, Zorlu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Gimenez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Thorax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2018;73:391-392.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F0E937-2FF3-2185-DE67-6D34CA44C091}"/>
              </a:ext>
            </a:extLst>
          </p:cNvPr>
          <p:cNvSpPr txBox="1">
            <a:spLocks/>
          </p:cNvSpPr>
          <p:nvPr/>
        </p:nvSpPr>
        <p:spPr>
          <a:xfrm>
            <a:off x="1745310" y="1873817"/>
            <a:ext cx="8701380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6–12 ay içinde FVC düşüşü &lt;%10 (n=77) ve ≥%10 (tahmini değer) olan (n=35) </a:t>
            </a:r>
            <a:r>
              <a:rPr lang="tr-TR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fibrotik</a:t>
            </a:r>
            <a:r>
              <a:rPr lang="tr-TR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HP hastalarında </a:t>
            </a:r>
            <a:r>
              <a:rPr lang="tr-TR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sağkalım</a:t>
            </a:r>
            <a:r>
              <a:rPr lang="tr-TR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(retrospektif analiz)</a:t>
            </a:r>
            <a:endParaRPr lang="tr-T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B45C29-AD48-4C73-FE36-45A2AD67D568}"/>
              </a:ext>
            </a:extLst>
          </p:cNvPr>
          <p:cNvGrpSpPr/>
          <p:nvPr/>
        </p:nvGrpSpPr>
        <p:grpSpPr>
          <a:xfrm>
            <a:off x="2929275" y="2477897"/>
            <a:ext cx="6017658" cy="3206688"/>
            <a:chOff x="2992265" y="2346017"/>
            <a:chExt cx="6017658" cy="320668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4AB4DB-C808-F2BE-8B11-199228FB10A2}"/>
                </a:ext>
              </a:extLst>
            </p:cNvPr>
            <p:cNvSpPr/>
            <p:nvPr/>
          </p:nvSpPr>
          <p:spPr>
            <a:xfrm>
              <a:off x="3590942" y="2450885"/>
              <a:ext cx="3172045" cy="2505872"/>
            </a:xfrm>
            <a:custGeom>
              <a:avLst/>
              <a:gdLst>
                <a:gd name="connsiteX0" fmla="*/ 0 w 3172045"/>
                <a:gd name="connsiteY0" fmla="*/ 0 h 2505872"/>
                <a:gd name="connsiteX1" fmla="*/ 68145 w 3172045"/>
                <a:gd name="connsiteY1" fmla="*/ 0 h 2505872"/>
                <a:gd name="connsiteX2" fmla="*/ 68145 w 3172045"/>
                <a:gd name="connsiteY2" fmla="*/ 2505872 h 2505872"/>
                <a:gd name="connsiteX3" fmla="*/ 3172045 w 3172045"/>
                <a:gd name="connsiteY3" fmla="*/ 2505872 h 250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2045" h="2505872">
                  <a:moveTo>
                    <a:pt x="0" y="0"/>
                  </a:moveTo>
                  <a:lnTo>
                    <a:pt x="68145" y="0"/>
                  </a:lnTo>
                  <a:lnTo>
                    <a:pt x="68145" y="2505872"/>
                  </a:lnTo>
                  <a:lnTo>
                    <a:pt x="3172045" y="2505872"/>
                  </a:lnTo>
                </a:path>
              </a:pathLst>
            </a:custGeom>
            <a:noFill/>
            <a:ln w="1905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58755DA-3C3F-3CE7-8C79-990367E771B7}"/>
                </a:ext>
              </a:extLst>
            </p:cNvPr>
            <p:cNvSpPr/>
            <p:nvPr/>
          </p:nvSpPr>
          <p:spPr>
            <a:xfrm>
              <a:off x="3590942" y="2926229"/>
              <a:ext cx="68145" cy="11153"/>
            </a:xfrm>
            <a:custGeom>
              <a:avLst/>
              <a:gdLst>
                <a:gd name="connsiteX0" fmla="*/ 0 w 68145"/>
                <a:gd name="connsiteY0" fmla="*/ 0 h 11153"/>
                <a:gd name="connsiteX1" fmla="*/ 68145 w 68145"/>
                <a:gd name="connsiteY1" fmla="*/ 0 h 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45" h="11153">
                  <a:moveTo>
                    <a:pt x="0" y="0"/>
                  </a:moveTo>
                  <a:lnTo>
                    <a:pt x="68145" y="0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97E1FDE-05E7-C007-4B3E-702FA53CBBA7}"/>
                </a:ext>
              </a:extLst>
            </p:cNvPr>
            <p:cNvSpPr/>
            <p:nvPr/>
          </p:nvSpPr>
          <p:spPr>
            <a:xfrm>
              <a:off x="3590942" y="3413395"/>
              <a:ext cx="68145" cy="11153"/>
            </a:xfrm>
            <a:custGeom>
              <a:avLst/>
              <a:gdLst>
                <a:gd name="connsiteX0" fmla="*/ 0 w 68145"/>
                <a:gd name="connsiteY0" fmla="*/ 0 h 11153"/>
                <a:gd name="connsiteX1" fmla="*/ 68145 w 68145"/>
                <a:gd name="connsiteY1" fmla="*/ 0 h 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45" h="11153">
                  <a:moveTo>
                    <a:pt x="0" y="0"/>
                  </a:moveTo>
                  <a:lnTo>
                    <a:pt x="68145" y="0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AD4E86-0C4D-BB74-973A-BDDE5CEA9664}"/>
                </a:ext>
              </a:extLst>
            </p:cNvPr>
            <p:cNvSpPr/>
            <p:nvPr/>
          </p:nvSpPr>
          <p:spPr>
            <a:xfrm>
              <a:off x="3590942" y="3886062"/>
              <a:ext cx="68145" cy="11153"/>
            </a:xfrm>
            <a:custGeom>
              <a:avLst/>
              <a:gdLst>
                <a:gd name="connsiteX0" fmla="*/ 0 w 68145"/>
                <a:gd name="connsiteY0" fmla="*/ 0 h 11153"/>
                <a:gd name="connsiteX1" fmla="*/ 68145 w 68145"/>
                <a:gd name="connsiteY1" fmla="*/ 0 h 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45" h="11153">
                  <a:moveTo>
                    <a:pt x="0" y="0"/>
                  </a:moveTo>
                  <a:lnTo>
                    <a:pt x="68145" y="0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D6E28DA-49C1-6B6D-37F8-6D23C92A69C5}"/>
                </a:ext>
              </a:extLst>
            </p:cNvPr>
            <p:cNvSpPr/>
            <p:nvPr/>
          </p:nvSpPr>
          <p:spPr>
            <a:xfrm>
              <a:off x="3590942" y="4344565"/>
              <a:ext cx="68145" cy="11153"/>
            </a:xfrm>
            <a:custGeom>
              <a:avLst/>
              <a:gdLst>
                <a:gd name="connsiteX0" fmla="*/ 0 w 68145"/>
                <a:gd name="connsiteY0" fmla="*/ 0 h 11153"/>
                <a:gd name="connsiteX1" fmla="*/ 68145 w 68145"/>
                <a:gd name="connsiteY1" fmla="*/ 0 h 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45" h="11153">
                  <a:moveTo>
                    <a:pt x="0" y="0"/>
                  </a:moveTo>
                  <a:lnTo>
                    <a:pt x="68145" y="0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91B94C-8D04-2B2B-9F57-798891976A23}"/>
                </a:ext>
              </a:extLst>
            </p:cNvPr>
            <p:cNvSpPr/>
            <p:nvPr/>
          </p:nvSpPr>
          <p:spPr>
            <a:xfrm>
              <a:off x="3590942" y="4820021"/>
              <a:ext cx="68145" cy="11153"/>
            </a:xfrm>
            <a:custGeom>
              <a:avLst/>
              <a:gdLst>
                <a:gd name="connsiteX0" fmla="*/ 0 w 68145"/>
                <a:gd name="connsiteY0" fmla="*/ 0 h 11153"/>
                <a:gd name="connsiteX1" fmla="*/ 68145 w 68145"/>
                <a:gd name="connsiteY1" fmla="*/ 0 h 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45" h="11153">
                  <a:moveTo>
                    <a:pt x="0" y="0"/>
                  </a:moveTo>
                  <a:lnTo>
                    <a:pt x="68145" y="0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ABD2F10-1CEA-D169-69D6-B5C312089100}"/>
                </a:ext>
              </a:extLst>
            </p:cNvPr>
            <p:cNvSpPr/>
            <p:nvPr/>
          </p:nvSpPr>
          <p:spPr>
            <a:xfrm>
              <a:off x="3829952" y="4956757"/>
              <a:ext cx="11153" cy="70933"/>
            </a:xfrm>
            <a:custGeom>
              <a:avLst/>
              <a:gdLst>
                <a:gd name="connsiteX0" fmla="*/ 0 w 11153"/>
                <a:gd name="connsiteY0" fmla="*/ 0 h 70933"/>
                <a:gd name="connsiteX1" fmla="*/ 0 w 11153"/>
                <a:gd name="connsiteY1" fmla="*/ 70934 h 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70933">
                  <a:moveTo>
                    <a:pt x="0" y="0"/>
                  </a:moveTo>
                  <a:lnTo>
                    <a:pt x="0" y="70934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4933CA-677E-BD4B-83A0-0F69547588A0}"/>
                </a:ext>
              </a:extLst>
            </p:cNvPr>
            <p:cNvSpPr/>
            <p:nvPr/>
          </p:nvSpPr>
          <p:spPr>
            <a:xfrm>
              <a:off x="4556129" y="4956757"/>
              <a:ext cx="11153" cy="70933"/>
            </a:xfrm>
            <a:custGeom>
              <a:avLst/>
              <a:gdLst>
                <a:gd name="connsiteX0" fmla="*/ 0 w 11153"/>
                <a:gd name="connsiteY0" fmla="*/ 0 h 70933"/>
                <a:gd name="connsiteX1" fmla="*/ 0 w 11153"/>
                <a:gd name="connsiteY1" fmla="*/ 70934 h 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70933">
                  <a:moveTo>
                    <a:pt x="0" y="0"/>
                  </a:moveTo>
                  <a:lnTo>
                    <a:pt x="0" y="70934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FD5B69-011A-F95E-6BDD-9A3C3CCA8695}"/>
                </a:ext>
              </a:extLst>
            </p:cNvPr>
            <p:cNvSpPr/>
            <p:nvPr/>
          </p:nvSpPr>
          <p:spPr>
            <a:xfrm>
              <a:off x="5290782" y="4956757"/>
              <a:ext cx="11153" cy="70933"/>
            </a:xfrm>
            <a:custGeom>
              <a:avLst/>
              <a:gdLst>
                <a:gd name="connsiteX0" fmla="*/ 0 w 11153"/>
                <a:gd name="connsiteY0" fmla="*/ 0 h 70933"/>
                <a:gd name="connsiteX1" fmla="*/ 0 w 11153"/>
                <a:gd name="connsiteY1" fmla="*/ 70934 h 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70933">
                  <a:moveTo>
                    <a:pt x="0" y="0"/>
                  </a:moveTo>
                  <a:lnTo>
                    <a:pt x="0" y="70934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9CD07DC-6006-33DC-D2D4-E86838502F04}"/>
                </a:ext>
              </a:extLst>
            </p:cNvPr>
            <p:cNvSpPr/>
            <p:nvPr/>
          </p:nvSpPr>
          <p:spPr>
            <a:xfrm>
              <a:off x="6028000" y="4956757"/>
              <a:ext cx="11153" cy="70933"/>
            </a:xfrm>
            <a:custGeom>
              <a:avLst/>
              <a:gdLst>
                <a:gd name="connsiteX0" fmla="*/ 0 w 11153"/>
                <a:gd name="connsiteY0" fmla="*/ 0 h 70933"/>
                <a:gd name="connsiteX1" fmla="*/ 0 w 11153"/>
                <a:gd name="connsiteY1" fmla="*/ 70934 h 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70933">
                  <a:moveTo>
                    <a:pt x="0" y="0"/>
                  </a:moveTo>
                  <a:lnTo>
                    <a:pt x="0" y="70934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7994E5-6741-8B70-04C5-03ABF0821A4E}"/>
                </a:ext>
              </a:extLst>
            </p:cNvPr>
            <p:cNvSpPr/>
            <p:nvPr/>
          </p:nvSpPr>
          <p:spPr>
            <a:xfrm>
              <a:off x="6755849" y="4956757"/>
              <a:ext cx="11153" cy="70933"/>
            </a:xfrm>
            <a:custGeom>
              <a:avLst/>
              <a:gdLst>
                <a:gd name="connsiteX0" fmla="*/ 0 w 11153"/>
                <a:gd name="connsiteY0" fmla="*/ 0 h 70933"/>
                <a:gd name="connsiteX1" fmla="*/ 0 w 11153"/>
                <a:gd name="connsiteY1" fmla="*/ 70934 h 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70933">
                  <a:moveTo>
                    <a:pt x="0" y="0"/>
                  </a:moveTo>
                  <a:lnTo>
                    <a:pt x="0" y="70934"/>
                  </a:lnTo>
                </a:path>
              </a:pathLst>
            </a:custGeom>
            <a:ln w="1114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BCE384-948D-7BAA-6D8B-FD4D1C6C6561}"/>
                </a:ext>
              </a:extLst>
            </p:cNvPr>
            <p:cNvSpPr/>
            <p:nvPr/>
          </p:nvSpPr>
          <p:spPr>
            <a:xfrm>
              <a:off x="3821365" y="2450885"/>
              <a:ext cx="2494496" cy="1944872"/>
            </a:xfrm>
            <a:custGeom>
              <a:avLst/>
              <a:gdLst>
                <a:gd name="connsiteX0" fmla="*/ 0 w 2494496"/>
                <a:gd name="connsiteY0" fmla="*/ 0 h 1944872"/>
                <a:gd name="connsiteX1" fmla="*/ 159489 w 2494496"/>
                <a:gd name="connsiteY1" fmla="*/ 0 h 1944872"/>
                <a:gd name="connsiteX2" fmla="*/ 159489 w 2494496"/>
                <a:gd name="connsiteY2" fmla="*/ 71157 h 1944872"/>
                <a:gd name="connsiteX3" fmla="*/ 190829 w 2494496"/>
                <a:gd name="connsiteY3" fmla="*/ 71157 h 1944872"/>
                <a:gd name="connsiteX4" fmla="*/ 190829 w 2494496"/>
                <a:gd name="connsiteY4" fmla="*/ 213581 h 1944872"/>
                <a:gd name="connsiteX5" fmla="*/ 224958 w 2494496"/>
                <a:gd name="connsiteY5" fmla="*/ 213581 h 1944872"/>
                <a:gd name="connsiteX6" fmla="*/ 224958 w 2494496"/>
                <a:gd name="connsiteY6" fmla="*/ 290426 h 1944872"/>
                <a:gd name="connsiteX7" fmla="*/ 264885 w 2494496"/>
                <a:gd name="connsiteY7" fmla="*/ 290426 h 1944872"/>
                <a:gd name="connsiteX8" fmla="*/ 264885 w 2494496"/>
                <a:gd name="connsiteY8" fmla="*/ 418575 h 1944872"/>
                <a:gd name="connsiteX9" fmla="*/ 318978 w 2494496"/>
                <a:gd name="connsiteY9" fmla="*/ 418575 h 1944872"/>
                <a:gd name="connsiteX10" fmla="*/ 318978 w 2494496"/>
                <a:gd name="connsiteY10" fmla="*/ 575164 h 1944872"/>
                <a:gd name="connsiteX11" fmla="*/ 356006 w 2494496"/>
                <a:gd name="connsiteY11" fmla="*/ 575164 h 1944872"/>
                <a:gd name="connsiteX12" fmla="*/ 356006 w 2494496"/>
                <a:gd name="connsiteY12" fmla="*/ 654908 h 1944872"/>
                <a:gd name="connsiteX13" fmla="*/ 469879 w 2494496"/>
                <a:gd name="connsiteY13" fmla="*/ 654908 h 1944872"/>
                <a:gd name="connsiteX14" fmla="*/ 469879 w 2494496"/>
                <a:gd name="connsiteY14" fmla="*/ 743241 h 1944872"/>
                <a:gd name="connsiteX15" fmla="*/ 506907 w 2494496"/>
                <a:gd name="connsiteY15" fmla="*/ 743241 h 1944872"/>
                <a:gd name="connsiteX16" fmla="*/ 506907 w 2494496"/>
                <a:gd name="connsiteY16" fmla="*/ 840049 h 1944872"/>
                <a:gd name="connsiteX17" fmla="*/ 543935 w 2494496"/>
                <a:gd name="connsiteY17" fmla="*/ 840049 h 1944872"/>
                <a:gd name="connsiteX18" fmla="*/ 543935 w 2494496"/>
                <a:gd name="connsiteY18" fmla="*/ 925482 h 1944872"/>
                <a:gd name="connsiteX19" fmla="*/ 672084 w 2494496"/>
                <a:gd name="connsiteY19" fmla="*/ 925482 h 1944872"/>
                <a:gd name="connsiteX20" fmla="*/ 672084 w 2494496"/>
                <a:gd name="connsiteY20" fmla="*/ 1027979 h 1944872"/>
                <a:gd name="connsiteX21" fmla="*/ 714800 w 2494496"/>
                <a:gd name="connsiteY21" fmla="*/ 1027979 h 1944872"/>
                <a:gd name="connsiteX22" fmla="*/ 714800 w 2494496"/>
                <a:gd name="connsiteY22" fmla="*/ 1144751 h 1944872"/>
                <a:gd name="connsiteX23" fmla="*/ 774581 w 2494496"/>
                <a:gd name="connsiteY23" fmla="*/ 1144751 h 1944872"/>
                <a:gd name="connsiteX24" fmla="*/ 774581 w 2494496"/>
                <a:gd name="connsiteY24" fmla="*/ 1267212 h 1944872"/>
                <a:gd name="connsiteX25" fmla="*/ 862913 w 2494496"/>
                <a:gd name="connsiteY25" fmla="*/ 1267212 h 1944872"/>
                <a:gd name="connsiteX26" fmla="*/ 862913 w 2494496"/>
                <a:gd name="connsiteY26" fmla="*/ 1401049 h 1944872"/>
                <a:gd name="connsiteX27" fmla="*/ 988162 w 2494496"/>
                <a:gd name="connsiteY27" fmla="*/ 1401049 h 1944872"/>
                <a:gd name="connsiteX28" fmla="*/ 988162 w 2494496"/>
                <a:gd name="connsiteY28" fmla="*/ 1537674 h 1944872"/>
                <a:gd name="connsiteX29" fmla="*/ 1062219 w 2494496"/>
                <a:gd name="connsiteY29" fmla="*/ 1537674 h 1944872"/>
                <a:gd name="connsiteX30" fmla="*/ 1062219 w 2494496"/>
                <a:gd name="connsiteY30" fmla="*/ 1722815 h 1944872"/>
                <a:gd name="connsiteX31" fmla="*/ 1611731 w 2494496"/>
                <a:gd name="connsiteY31" fmla="*/ 1722815 h 1944872"/>
                <a:gd name="connsiteX32" fmla="*/ 1611731 w 2494496"/>
                <a:gd name="connsiteY32" fmla="*/ 1944873 h 1944872"/>
                <a:gd name="connsiteX33" fmla="*/ 2494496 w 2494496"/>
                <a:gd name="connsiteY33" fmla="*/ 1944873 h 194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94496" h="1944872">
                  <a:moveTo>
                    <a:pt x="0" y="0"/>
                  </a:moveTo>
                  <a:lnTo>
                    <a:pt x="159489" y="0"/>
                  </a:lnTo>
                  <a:lnTo>
                    <a:pt x="159489" y="71157"/>
                  </a:lnTo>
                  <a:lnTo>
                    <a:pt x="190829" y="71157"/>
                  </a:lnTo>
                  <a:lnTo>
                    <a:pt x="190829" y="213581"/>
                  </a:lnTo>
                  <a:lnTo>
                    <a:pt x="224958" y="213581"/>
                  </a:lnTo>
                  <a:lnTo>
                    <a:pt x="224958" y="290426"/>
                  </a:lnTo>
                  <a:lnTo>
                    <a:pt x="264885" y="290426"/>
                  </a:lnTo>
                  <a:lnTo>
                    <a:pt x="264885" y="418575"/>
                  </a:lnTo>
                  <a:lnTo>
                    <a:pt x="318978" y="418575"/>
                  </a:lnTo>
                  <a:lnTo>
                    <a:pt x="318978" y="575164"/>
                  </a:lnTo>
                  <a:lnTo>
                    <a:pt x="356006" y="575164"/>
                  </a:lnTo>
                  <a:lnTo>
                    <a:pt x="356006" y="654908"/>
                  </a:lnTo>
                  <a:lnTo>
                    <a:pt x="469879" y="654908"/>
                  </a:lnTo>
                  <a:lnTo>
                    <a:pt x="469879" y="743241"/>
                  </a:lnTo>
                  <a:lnTo>
                    <a:pt x="506907" y="743241"/>
                  </a:lnTo>
                  <a:lnTo>
                    <a:pt x="506907" y="840049"/>
                  </a:lnTo>
                  <a:lnTo>
                    <a:pt x="543935" y="840049"/>
                  </a:lnTo>
                  <a:lnTo>
                    <a:pt x="543935" y="925482"/>
                  </a:lnTo>
                  <a:lnTo>
                    <a:pt x="672084" y="925482"/>
                  </a:lnTo>
                  <a:lnTo>
                    <a:pt x="672084" y="1027979"/>
                  </a:lnTo>
                  <a:lnTo>
                    <a:pt x="714800" y="1027979"/>
                  </a:lnTo>
                  <a:lnTo>
                    <a:pt x="714800" y="1144751"/>
                  </a:lnTo>
                  <a:lnTo>
                    <a:pt x="774581" y="1144751"/>
                  </a:lnTo>
                  <a:lnTo>
                    <a:pt x="774581" y="1267212"/>
                  </a:lnTo>
                  <a:lnTo>
                    <a:pt x="862913" y="1267212"/>
                  </a:lnTo>
                  <a:lnTo>
                    <a:pt x="862913" y="1401049"/>
                  </a:lnTo>
                  <a:lnTo>
                    <a:pt x="988162" y="1401049"/>
                  </a:lnTo>
                  <a:lnTo>
                    <a:pt x="988162" y="1537674"/>
                  </a:lnTo>
                  <a:lnTo>
                    <a:pt x="1062219" y="1537674"/>
                  </a:lnTo>
                  <a:lnTo>
                    <a:pt x="1062219" y="1722815"/>
                  </a:lnTo>
                  <a:lnTo>
                    <a:pt x="1611731" y="1722815"/>
                  </a:lnTo>
                  <a:lnTo>
                    <a:pt x="1611731" y="1944873"/>
                  </a:lnTo>
                  <a:lnTo>
                    <a:pt x="2494496" y="1944873"/>
                  </a:lnTo>
                </a:path>
              </a:pathLst>
            </a:custGeom>
            <a:noFill/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772E62-2170-6AA1-4C98-9069F931ED9F}"/>
                </a:ext>
              </a:extLst>
            </p:cNvPr>
            <p:cNvSpPr/>
            <p:nvPr/>
          </p:nvSpPr>
          <p:spPr>
            <a:xfrm>
              <a:off x="3838540" y="2450885"/>
              <a:ext cx="2795294" cy="1465513"/>
            </a:xfrm>
            <a:custGeom>
              <a:avLst/>
              <a:gdLst>
                <a:gd name="connsiteX0" fmla="*/ 0 w 2795294"/>
                <a:gd name="connsiteY0" fmla="*/ 0 h 1465513"/>
                <a:gd name="connsiteX1" fmla="*/ 31340 w 2795294"/>
                <a:gd name="connsiteY1" fmla="*/ 0 h 1465513"/>
                <a:gd name="connsiteX2" fmla="*/ 31340 w 2795294"/>
                <a:gd name="connsiteY2" fmla="*/ 37028 h 1465513"/>
                <a:gd name="connsiteX3" fmla="*/ 82644 w 2795294"/>
                <a:gd name="connsiteY3" fmla="*/ 37028 h 1465513"/>
                <a:gd name="connsiteX4" fmla="*/ 82644 w 2795294"/>
                <a:gd name="connsiteY4" fmla="*/ 68368 h 1465513"/>
                <a:gd name="connsiteX5" fmla="*/ 142425 w 2795294"/>
                <a:gd name="connsiteY5" fmla="*/ 68368 h 1465513"/>
                <a:gd name="connsiteX6" fmla="*/ 142425 w 2795294"/>
                <a:gd name="connsiteY6" fmla="*/ 99708 h 1465513"/>
                <a:gd name="connsiteX7" fmla="*/ 199417 w 2795294"/>
                <a:gd name="connsiteY7" fmla="*/ 99708 h 1465513"/>
                <a:gd name="connsiteX8" fmla="*/ 199417 w 2795294"/>
                <a:gd name="connsiteY8" fmla="*/ 125361 h 1465513"/>
                <a:gd name="connsiteX9" fmla="*/ 270574 w 2795294"/>
                <a:gd name="connsiteY9" fmla="*/ 125361 h 1465513"/>
                <a:gd name="connsiteX10" fmla="*/ 270574 w 2795294"/>
                <a:gd name="connsiteY10" fmla="*/ 202205 h 1465513"/>
                <a:gd name="connsiteX11" fmla="*/ 327566 w 2795294"/>
                <a:gd name="connsiteY11" fmla="*/ 202205 h 1465513"/>
                <a:gd name="connsiteX12" fmla="*/ 327566 w 2795294"/>
                <a:gd name="connsiteY12" fmla="*/ 236334 h 1465513"/>
                <a:gd name="connsiteX13" fmla="*/ 353218 w 2795294"/>
                <a:gd name="connsiteY13" fmla="*/ 236334 h 1465513"/>
                <a:gd name="connsiteX14" fmla="*/ 353218 w 2795294"/>
                <a:gd name="connsiteY14" fmla="*/ 310390 h 1465513"/>
                <a:gd name="connsiteX15" fmla="*/ 428166 w 2795294"/>
                <a:gd name="connsiteY15" fmla="*/ 310390 h 1465513"/>
                <a:gd name="connsiteX16" fmla="*/ 428166 w 2795294"/>
                <a:gd name="connsiteY16" fmla="*/ 353106 h 1465513"/>
                <a:gd name="connsiteX17" fmla="*/ 454711 w 2795294"/>
                <a:gd name="connsiteY17" fmla="*/ 353106 h 1465513"/>
                <a:gd name="connsiteX18" fmla="*/ 454711 w 2795294"/>
                <a:gd name="connsiteY18" fmla="*/ 387235 h 1465513"/>
                <a:gd name="connsiteX19" fmla="*/ 491739 w 2795294"/>
                <a:gd name="connsiteY19" fmla="*/ 387235 h 1465513"/>
                <a:gd name="connsiteX20" fmla="*/ 491739 w 2795294"/>
                <a:gd name="connsiteY20" fmla="*/ 427051 h 1465513"/>
                <a:gd name="connsiteX21" fmla="*/ 543935 w 2795294"/>
                <a:gd name="connsiteY21" fmla="*/ 427051 h 1465513"/>
                <a:gd name="connsiteX22" fmla="*/ 543935 w 2795294"/>
                <a:gd name="connsiteY22" fmla="*/ 466868 h 1465513"/>
                <a:gd name="connsiteX23" fmla="*/ 654016 w 2795294"/>
                <a:gd name="connsiteY23" fmla="*/ 466868 h 1465513"/>
                <a:gd name="connsiteX24" fmla="*/ 654016 w 2795294"/>
                <a:gd name="connsiteY24" fmla="*/ 555088 h 1465513"/>
                <a:gd name="connsiteX25" fmla="*/ 678664 w 2795294"/>
                <a:gd name="connsiteY25" fmla="*/ 555088 h 1465513"/>
                <a:gd name="connsiteX26" fmla="*/ 678664 w 2795294"/>
                <a:gd name="connsiteY26" fmla="*/ 597805 h 1465513"/>
                <a:gd name="connsiteX27" fmla="*/ 720377 w 2795294"/>
                <a:gd name="connsiteY27" fmla="*/ 597805 h 1465513"/>
                <a:gd name="connsiteX28" fmla="*/ 720377 w 2795294"/>
                <a:gd name="connsiteY28" fmla="*/ 651005 h 1465513"/>
                <a:gd name="connsiteX29" fmla="*/ 765993 w 2795294"/>
                <a:gd name="connsiteY29" fmla="*/ 651005 h 1465513"/>
                <a:gd name="connsiteX30" fmla="*/ 765993 w 2795294"/>
                <a:gd name="connsiteY30" fmla="*/ 706101 h 1465513"/>
                <a:gd name="connsiteX31" fmla="*/ 809602 w 2795294"/>
                <a:gd name="connsiteY31" fmla="*/ 706101 h 1465513"/>
                <a:gd name="connsiteX32" fmla="*/ 809602 w 2795294"/>
                <a:gd name="connsiteY32" fmla="*/ 759301 h 1465513"/>
                <a:gd name="connsiteX33" fmla="*/ 883658 w 2795294"/>
                <a:gd name="connsiteY33" fmla="*/ 759301 h 1465513"/>
                <a:gd name="connsiteX34" fmla="*/ 883658 w 2795294"/>
                <a:gd name="connsiteY34" fmla="*/ 817186 h 1465513"/>
                <a:gd name="connsiteX35" fmla="*/ 1145644 w 2795294"/>
                <a:gd name="connsiteY35" fmla="*/ 817186 h 1465513"/>
                <a:gd name="connsiteX36" fmla="*/ 1145644 w 2795294"/>
                <a:gd name="connsiteY36" fmla="*/ 877970 h 1465513"/>
                <a:gd name="connsiteX37" fmla="*/ 1213008 w 2795294"/>
                <a:gd name="connsiteY37" fmla="*/ 877970 h 1465513"/>
                <a:gd name="connsiteX38" fmla="*/ 1213008 w 2795294"/>
                <a:gd name="connsiteY38" fmla="*/ 966191 h 1465513"/>
                <a:gd name="connsiteX39" fmla="*/ 1370601 w 2795294"/>
                <a:gd name="connsiteY39" fmla="*/ 966191 h 1465513"/>
                <a:gd name="connsiteX40" fmla="*/ 1370601 w 2795294"/>
                <a:gd name="connsiteY40" fmla="*/ 1058315 h 1465513"/>
                <a:gd name="connsiteX41" fmla="*/ 1575595 w 2795294"/>
                <a:gd name="connsiteY41" fmla="*/ 1058315 h 1465513"/>
                <a:gd name="connsiteX42" fmla="*/ 1575595 w 2795294"/>
                <a:gd name="connsiteY42" fmla="*/ 1162708 h 1465513"/>
                <a:gd name="connsiteX43" fmla="*/ 2008445 w 2795294"/>
                <a:gd name="connsiteY43" fmla="*/ 1162708 h 1465513"/>
                <a:gd name="connsiteX44" fmla="*/ 2008445 w 2795294"/>
                <a:gd name="connsiteY44" fmla="*/ 1316509 h 1465513"/>
                <a:gd name="connsiteX45" fmla="*/ 2118526 w 2795294"/>
                <a:gd name="connsiteY45" fmla="*/ 1316509 h 1465513"/>
                <a:gd name="connsiteX46" fmla="*/ 2118526 w 2795294"/>
                <a:gd name="connsiteY46" fmla="*/ 1465514 h 1465513"/>
                <a:gd name="connsiteX47" fmla="*/ 2795295 w 2795294"/>
                <a:gd name="connsiteY47" fmla="*/ 1465514 h 146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5294" h="1465513">
                  <a:moveTo>
                    <a:pt x="0" y="0"/>
                  </a:moveTo>
                  <a:lnTo>
                    <a:pt x="31340" y="0"/>
                  </a:lnTo>
                  <a:lnTo>
                    <a:pt x="31340" y="37028"/>
                  </a:lnTo>
                  <a:lnTo>
                    <a:pt x="82644" y="37028"/>
                  </a:lnTo>
                  <a:lnTo>
                    <a:pt x="82644" y="68368"/>
                  </a:lnTo>
                  <a:lnTo>
                    <a:pt x="142425" y="68368"/>
                  </a:lnTo>
                  <a:lnTo>
                    <a:pt x="142425" y="99708"/>
                  </a:lnTo>
                  <a:lnTo>
                    <a:pt x="199417" y="99708"/>
                  </a:lnTo>
                  <a:lnTo>
                    <a:pt x="199417" y="125361"/>
                  </a:lnTo>
                  <a:lnTo>
                    <a:pt x="270574" y="125361"/>
                  </a:lnTo>
                  <a:lnTo>
                    <a:pt x="270574" y="202205"/>
                  </a:lnTo>
                  <a:lnTo>
                    <a:pt x="327566" y="202205"/>
                  </a:lnTo>
                  <a:lnTo>
                    <a:pt x="327566" y="236334"/>
                  </a:lnTo>
                  <a:lnTo>
                    <a:pt x="353218" y="236334"/>
                  </a:lnTo>
                  <a:lnTo>
                    <a:pt x="353218" y="310390"/>
                  </a:lnTo>
                  <a:lnTo>
                    <a:pt x="428166" y="310390"/>
                  </a:lnTo>
                  <a:lnTo>
                    <a:pt x="428166" y="353106"/>
                  </a:lnTo>
                  <a:cubicBezTo>
                    <a:pt x="428166" y="353106"/>
                    <a:pt x="457611" y="353106"/>
                    <a:pt x="454711" y="353106"/>
                  </a:cubicBezTo>
                  <a:cubicBezTo>
                    <a:pt x="451811" y="353106"/>
                    <a:pt x="454711" y="387235"/>
                    <a:pt x="454711" y="387235"/>
                  </a:cubicBezTo>
                  <a:cubicBezTo>
                    <a:pt x="454711" y="387235"/>
                    <a:pt x="494527" y="384335"/>
                    <a:pt x="491739" y="387235"/>
                  </a:cubicBezTo>
                  <a:cubicBezTo>
                    <a:pt x="488951" y="390134"/>
                    <a:pt x="491739" y="427051"/>
                    <a:pt x="491739" y="427051"/>
                  </a:cubicBezTo>
                  <a:cubicBezTo>
                    <a:pt x="491739" y="427051"/>
                    <a:pt x="543935" y="426047"/>
                    <a:pt x="543935" y="427051"/>
                  </a:cubicBezTo>
                  <a:lnTo>
                    <a:pt x="543935" y="466868"/>
                  </a:lnTo>
                  <a:lnTo>
                    <a:pt x="654016" y="466868"/>
                  </a:lnTo>
                  <a:cubicBezTo>
                    <a:pt x="655020" y="466868"/>
                    <a:pt x="654016" y="555088"/>
                    <a:pt x="654016" y="555088"/>
                  </a:cubicBezTo>
                  <a:lnTo>
                    <a:pt x="678664" y="555088"/>
                  </a:lnTo>
                  <a:lnTo>
                    <a:pt x="678664" y="597805"/>
                  </a:lnTo>
                  <a:lnTo>
                    <a:pt x="720377" y="597805"/>
                  </a:lnTo>
                  <a:lnTo>
                    <a:pt x="720377" y="651005"/>
                  </a:lnTo>
                  <a:lnTo>
                    <a:pt x="765993" y="651005"/>
                  </a:lnTo>
                  <a:lnTo>
                    <a:pt x="765993" y="706101"/>
                  </a:lnTo>
                  <a:lnTo>
                    <a:pt x="809602" y="706101"/>
                  </a:lnTo>
                  <a:lnTo>
                    <a:pt x="809602" y="759301"/>
                  </a:lnTo>
                  <a:lnTo>
                    <a:pt x="883658" y="759301"/>
                  </a:lnTo>
                  <a:lnTo>
                    <a:pt x="883658" y="817186"/>
                  </a:lnTo>
                  <a:lnTo>
                    <a:pt x="1145644" y="817186"/>
                  </a:lnTo>
                  <a:lnTo>
                    <a:pt x="1145644" y="877970"/>
                  </a:lnTo>
                  <a:lnTo>
                    <a:pt x="1213008" y="877970"/>
                  </a:lnTo>
                  <a:lnTo>
                    <a:pt x="1213008" y="966191"/>
                  </a:lnTo>
                  <a:lnTo>
                    <a:pt x="1370601" y="966191"/>
                  </a:lnTo>
                  <a:lnTo>
                    <a:pt x="1370601" y="1058315"/>
                  </a:lnTo>
                  <a:lnTo>
                    <a:pt x="1575595" y="1058315"/>
                  </a:lnTo>
                  <a:lnTo>
                    <a:pt x="1575595" y="1162708"/>
                  </a:lnTo>
                  <a:lnTo>
                    <a:pt x="2008445" y="1162708"/>
                  </a:lnTo>
                  <a:lnTo>
                    <a:pt x="2008445" y="1316509"/>
                  </a:lnTo>
                  <a:lnTo>
                    <a:pt x="2118526" y="1316509"/>
                  </a:lnTo>
                  <a:lnTo>
                    <a:pt x="2118526" y="1465514"/>
                  </a:lnTo>
                  <a:lnTo>
                    <a:pt x="2795295" y="1465514"/>
                  </a:lnTo>
                </a:path>
              </a:pathLst>
            </a:custGeom>
            <a:noFill/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C5A118-7DB1-F000-090B-6CFD3738BBCA}"/>
                </a:ext>
              </a:extLst>
            </p:cNvPr>
            <p:cNvSpPr/>
            <p:nvPr/>
          </p:nvSpPr>
          <p:spPr>
            <a:xfrm>
              <a:off x="3941929" y="2436609"/>
              <a:ext cx="11153" cy="40820"/>
            </a:xfrm>
            <a:custGeom>
              <a:avLst/>
              <a:gdLst>
                <a:gd name="connsiteX0" fmla="*/ 0 w 11153"/>
                <a:gd name="connsiteY0" fmla="*/ 0 h 40820"/>
                <a:gd name="connsiteX1" fmla="*/ 0 w 11153"/>
                <a:gd name="connsiteY1" fmla="*/ 40820 h 4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40820">
                  <a:moveTo>
                    <a:pt x="0" y="0"/>
                  </a:moveTo>
                  <a:lnTo>
                    <a:pt x="0" y="40820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grpSp>
          <p:nvGrpSpPr>
            <p:cNvPr id="57" name="Graphic 6">
              <a:extLst>
                <a:ext uri="{FF2B5EF4-FFF2-40B4-BE49-F238E27FC236}">
                  <a16:creationId xmlns:a16="http://schemas.microsoft.com/office/drawing/2014/main" id="{C7D72551-C5C9-F265-3BEC-0581CBAAB413}"/>
                </a:ext>
              </a:extLst>
            </p:cNvPr>
            <p:cNvGrpSpPr/>
            <p:nvPr/>
          </p:nvGrpSpPr>
          <p:grpSpPr>
            <a:xfrm>
              <a:off x="6280059" y="4371110"/>
              <a:ext cx="45058" cy="45058"/>
              <a:chOff x="6280059" y="4371110"/>
              <a:chExt cx="45058" cy="45058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5EC11F0-2C85-A6D5-1944-C459464F85C3}"/>
                  </a:ext>
                </a:extLst>
              </p:cNvPr>
              <p:cNvSpPr/>
              <p:nvPr/>
            </p:nvSpPr>
            <p:spPr>
              <a:xfrm>
                <a:off x="6297904" y="4371110"/>
                <a:ext cx="11153" cy="45058"/>
              </a:xfrm>
              <a:custGeom>
                <a:avLst/>
                <a:gdLst>
                  <a:gd name="connsiteX0" fmla="*/ 0 w 11153"/>
                  <a:gd name="connsiteY0" fmla="*/ 0 h 45058"/>
                  <a:gd name="connsiteX1" fmla="*/ 0 w 11153"/>
                  <a:gd name="connsiteY1" fmla="*/ 45058 h 4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5058">
                    <a:moveTo>
                      <a:pt x="0" y="0"/>
                    </a:moveTo>
                    <a:lnTo>
                      <a:pt x="0" y="45058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3D7313D-F44A-755C-61CE-B297F14F4A48}"/>
                  </a:ext>
                </a:extLst>
              </p:cNvPr>
              <p:cNvSpPr/>
              <p:nvPr/>
            </p:nvSpPr>
            <p:spPr>
              <a:xfrm>
                <a:off x="6280059" y="4395758"/>
                <a:ext cx="45058" cy="11153"/>
              </a:xfrm>
              <a:custGeom>
                <a:avLst/>
                <a:gdLst>
                  <a:gd name="connsiteX0" fmla="*/ 45058 w 45058"/>
                  <a:gd name="connsiteY0" fmla="*/ 0 h 11153"/>
                  <a:gd name="connsiteX1" fmla="*/ 0 w 45058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58" h="11153">
                    <a:moveTo>
                      <a:pt x="45058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</p:grpSp>
        <p:grpSp>
          <p:nvGrpSpPr>
            <p:cNvPr id="60" name="Graphic 6">
              <a:extLst>
                <a:ext uri="{FF2B5EF4-FFF2-40B4-BE49-F238E27FC236}">
                  <a16:creationId xmlns:a16="http://schemas.microsoft.com/office/drawing/2014/main" id="{D1C7AC48-7286-86CF-1FE4-75DF0DC30810}"/>
                </a:ext>
              </a:extLst>
            </p:cNvPr>
            <p:cNvGrpSpPr/>
            <p:nvPr/>
          </p:nvGrpSpPr>
          <p:grpSpPr>
            <a:xfrm>
              <a:off x="4856035" y="4146598"/>
              <a:ext cx="54315" cy="45058"/>
              <a:chOff x="4856035" y="4146598"/>
              <a:chExt cx="54315" cy="4505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02D0AFE-E9E1-949E-00E9-649584EC5609}"/>
                  </a:ext>
                </a:extLst>
              </p:cNvPr>
              <p:cNvSpPr/>
              <p:nvPr/>
            </p:nvSpPr>
            <p:spPr>
              <a:xfrm>
                <a:off x="4883137" y="4146598"/>
                <a:ext cx="11153" cy="45058"/>
              </a:xfrm>
              <a:custGeom>
                <a:avLst/>
                <a:gdLst>
                  <a:gd name="connsiteX0" fmla="*/ 0 w 11153"/>
                  <a:gd name="connsiteY0" fmla="*/ 0 h 45058"/>
                  <a:gd name="connsiteX1" fmla="*/ 0 w 11153"/>
                  <a:gd name="connsiteY1" fmla="*/ 45058 h 4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5058">
                    <a:moveTo>
                      <a:pt x="0" y="0"/>
                    </a:moveTo>
                    <a:lnTo>
                      <a:pt x="0" y="45058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3C89BE0-115E-687C-34F2-F43CEDCBF03C}"/>
                  </a:ext>
                </a:extLst>
              </p:cNvPr>
              <p:cNvSpPr/>
              <p:nvPr/>
            </p:nvSpPr>
            <p:spPr>
              <a:xfrm>
                <a:off x="4856035" y="4171246"/>
                <a:ext cx="54315" cy="11153"/>
              </a:xfrm>
              <a:custGeom>
                <a:avLst/>
                <a:gdLst>
                  <a:gd name="connsiteX0" fmla="*/ 54315 w 54315"/>
                  <a:gd name="connsiteY0" fmla="*/ 0 h 11153"/>
                  <a:gd name="connsiteX1" fmla="*/ 0 w 54315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315" h="11153">
                    <a:moveTo>
                      <a:pt x="54315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</p:grpSp>
        <p:grpSp>
          <p:nvGrpSpPr>
            <p:cNvPr id="63" name="Graphic 6">
              <a:extLst>
                <a:ext uri="{FF2B5EF4-FFF2-40B4-BE49-F238E27FC236}">
                  <a16:creationId xmlns:a16="http://schemas.microsoft.com/office/drawing/2014/main" id="{F1D7D514-9113-3293-9327-97CF2E316CCA}"/>
                </a:ext>
              </a:extLst>
            </p:cNvPr>
            <p:cNvGrpSpPr/>
            <p:nvPr/>
          </p:nvGrpSpPr>
          <p:grpSpPr>
            <a:xfrm>
              <a:off x="4508171" y="3451316"/>
              <a:ext cx="54426" cy="45058"/>
              <a:chOff x="4508171" y="3451316"/>
              <a:chExt cx="54426" cy="45058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E8DBA8-9103-A40D-3AF3-EE266C170D95}"/>
                  </a:ext>
                </a:extLst>
              </p:cNvPr>
              <p:cNvSpPr/>
              <p:nvPr/>
            </p:nvSpPr>
            <p:spPr>
              <a:xfrm>
                <a:off x="4535273" y="3451316"/>
                <a:ext cx="11153" cy="45058"/>
              </a:xfrm>
              <a:custGeom>
                <a:avLst/>
                <a:gdLst>
                  <a:gd name="connsiteX0" fmla="*/ 0 w 11153"/>
                  <a:gd name="connsiteY0" fmla="*/ 0 h 45058"/>
                  <a:gd name="connsiteX1" fmla="*/ 0 w 11153"/>
                  <a:gd name="connsiteY1" fmla="*/ 45058 h 4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5058">
                    <a:moveTo>
                      <a:pt x="0" y="0"/>
                    </a:moveTo>
                    <a:lnTo>
                      <a:pt x="0" y="45058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A792C0F-16C7-2073-13E0-8AAD76D88D1F}"/>
                  </a:ext>
                </a:extLst>
              </p:cNvPr>
              <p:cNvSpPr/>
              <p:nvPr/>
            </p:nvSpPr>
            <p:spPr>
              <a:xfrm>
                <a:off x="4508171" y="3475964"/>
                <a:ext cx="54426" cy="11153"/>
              </a:xfrm>
              <a:custGeom>
                <a:avLst/>
                <a:gdLst>
                  <a:gd name="connsiteX0" fmla="*/ 54427 w 54426"/>
                  <a:gd name="connsiteY0" fmla="*/ 0 h 11153"/>
                  <a:gd name="connsiteX1" fmla="*/ 0 w 54426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426" h="11153">
                    <a:moveTo>
                      <a:pt x="5442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</p:grpSp>
        <p:grpSp>
          <p:nvGrpSpPr>
            <p:cNvPr id="66" name="Graphic 6">
              <a:extLst>
                <a:ext uri="{FF2B5EF4-FFF2-40B4-BE49-F238E27FC236}">
                  <a16:creationId xmlns:a16="http://schemas.microsoft.com/office/drawing/2014/main" id="{6F7BF26E-E8C9-9728-8D9E-5669ACE7DC90}"/>
                </a:ext>
              </a:extLst>
            </p:cNvPr>
            <p:cNvGrpSpPr/>
            <p:nvPr/>
          </p:nvGrpSpPr>
          <p:grpSpPr>
            <a:xfrm>
              <a:off x="4260238" y="3081145"/>
              <a:ext cx="54426" cy="45058"/>
              <a:chOff x="4260238" y="3081145"/>
              <a:chExt cx="54426" cy="45058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B55F94-9CE7-7B6E-9B7D-FAFD520DA475}"/>
                  </a:ext>
                </a:extLst>
              </p:cNvPr>
              <p:cNvSpPr/>
              <p:nvPr/>
            </p:nvSpPr>
            <p:spPr>
              <a:xfrm>
                <a:off x="4287340" y="3081145"/>
                <a:ext cx="11153" cy="45058"/>
              </a:xfrm>
              <a:custGeom>
                <a:avLst/>
                <a:gdLst>
                  <a:gd name="connsiteX0" fmla="*/ 0 w 11153"/>
                  <a:gd name="connsiteY0" fmla="*/ 0 h 45058"/>
                  <a:gd name="connsiteX1" fmla="*/ 0 w 11153"/>
                  <a:gd name="connsiteY1" fmla="*/ 45058 h 4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5058">
                    <a:moveTo>
                      <a:pt x="0" y="0"/>
                    </a:moveTo>
                    <a:lnTo>
                      <a:pt x="0" y="45058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DE44B03-885B-8359-2E67-7EC205045E0D}"/>
                  </a:ext>
                </a:extLst>
              </p:cNvPr>
              <p:cNvSpPr/>
              <p:nvPr/>
            </p:nvSpPr>
            <p:spPr>
              <a:xfrm>
                <a:off x="4260238" y="3105793"/>
                <a:ext cx="54426" cy="11153"/>
              </a:xfrm>
              <a:custGeom>
                <a:avLst/>
                <a:gdLst>
                  <a:gd name="connsiteX0" fmla="*/ 54427 w 54426"/>
                  <a:gd name="connsiteY0" fmla="*/ 0 h 11153"/>
                  <a:gd name="connsiteX1" fmla="*/ 0 w 54426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426" h="11153">
                    <a:moveTo>
                      <a:pt x="5442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</p:grpSp>
        <p:grpSp>
          <p:nvGrpSpPr>
            <p:cNvPr id="69" name="Graphic 6">
              <a:extLst>
                <a:ext uri="{FF2B5EF4-FFF2-40B4-BE49-F238E27FC236}">
                  <a16:creationId xmlns:a16="http://schemas.microsoft.com/office/drawing/2014/main" id="{D12E3CCE-780A-4075-3BFE-CAD34419473D}"/>
                </a:ext>
              </a:extLst>
            </p:cNvPr>
            <p:cNvGrpSpPr/>
            <p:nvPr/>
          </p:nvGrpSpPr>
          <p:grpSpPr>
            <a:xfrm>
              <a:off x="4150269" y="3081145"/>
              <a:ext cx="54426" cy="45058"/>
              <a:chOff x="4150269" y="3081145"/>
              <a:chExt cx="54426" cy="45058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13D5EA1-294B-C5A7-17BA-51E255FFD964}"/>
                  </a:ext>
                </a:extLst>
              </p:cNvPr>
              <p:cNvSpPr/>
              <p:nvPr/>
            </p:nvSpPr>
            <p:spPr>
              <a:xfrm>
                <a:off x="4177371" y="3081145"/>
                <a:ext cx="11153" cy="45058"/>
              </a:xfrm>
              <a:custGeom>
                <a:avLst/>
                <a:gdLst>
                  <a:gd name="connsiteX0" fmla="*/ 0 w 11153"/>
                  <a:gd name="connsiteY0" fmla="*/ 0 h 45058"/>
                  <a:gd name="connsiteX1" fmla="*/ 0 w 11153"/>
                  <a:gd name="connsiteY1" fmla="*/ 45058 h 4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5058">
                    <a:moveTo>
                      <a:pt x="0" y="0"/>
                    </a:moveTo>
                    <a:lnTo>
                      <a:pt x="0" y="45058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D520FFC-C920-44E6-9812-949BE4C9851F}"/>
                  </a:ext>
                </a:extLst>
              </p:cNvPr>
              <p:cNvSpPr/>
              <p:nvPr/>
            </p:nvSpPr>
            <p:spPr>
              <a:xfrm>
                <a:off x="4150269" y="3105793"/>
                <a:ext cx="54426" cy="11153"/>
              </a:xfrm>
              <a:custGeom>
                <a:avLst/>
                <a:gdLst>
                  <a:gd name="connsiteX0" fmla="*/ 54427 w 54426"/>
                  <a:gd name="connsiteY0" fmla="*/ 0 h 11153"/>
                  <a:gd name="connsiteX1" fmla="*/ 0 w 54426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426" h="11153">
                    <a:moveTo>
                      <a:pt x="5442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107EE64-8A03-8C3C-0608-83C5D96F4C08}"/>
                </a:ext>
              </a:extLst>
            </p:cNvPr>
            <p:cNvSpPr/>
            <p:nvPr/>
          </p:nvSpPr>
          <p:spPr>
            <a:xfrm>
              <a:off x="5503359" y="4371110"/>
              <a:ext cx="11153" cy="45058"/>
            </a:xfrm>
            <a:custGeom>
              <a:avLst/>
              <a:gdLst>
                <a:gd name="connsiteX0" fmla="*/ 0 w 11153"/>
                <a:gd name="connsiteY0" fmla="*/ 0 h 45058"/>
                <a:gd name="connsiteX1" fmla="*/ 0 w 11153"/>
                <a:gd name="connsiteY1" fmla="*/ 45058 h 4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45058">
                  <a:moveTo>
                    <a:pt x="0" y="0"/>
                  </a:moveTo>
                  <a:lnTo>
                    <a:pt x="0" y="45058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CA55C8E-9036-B5E1-B7AA-B1A1531BAE61}"/>
                </a:ext>
              </a:extLst>
            </p:cNvPr>
            <p:cNvSpPr/>
            <p:nvPr/>
          </p:nvSpPr>
          <p:spPr>
            <a:xfrm>
              <a:off x="4738370" y="3822490"/>
              <a:ext cx="11153" cy="45058"/>
            </a:xfrm>
            <a:custGeom>
              <a:avLst/>
              <a:gdLst>
                <a:gd name="connsiteX0" fmla="*/ 0 w 11153"/>
                <a:gd name="connsiteY0" fmla="*/ 0 h 45058"/>
                <a:gd name="connsiteX1" fmla="*/ 0 w 11153"/>
                <a:gd name="connsiteY1" fmla="*/ 45058 h 4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45058">
                  <a:moveTo>
                    <a:pt x="0" y="0"/>
                  </a:moveTo>
                  <a:lnTo>
                    <a:pt x="0" y="45058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877DF5B-F756-F27F-14A7-284A0D51B8A7}"/>
                </a:ext>
              </a:extLst>
            </p:cNvPr>
            <p:cNvSpPr/>
            <p:nvPr/>
          </p:nvSpPr>
          <p:spPr>
            <a:xfrm>
              <a:off x="4777294" y="3822490"/>
              <a:ext cx="11153" cy="45058"/>
            </a:xfrm>
            <a:custGeom>
              <a:avLst/>
              <a:gdLst>
                <a:gd name="connsiteX0" fmla="*/ 0 w 11153"/>
                <a:gd name="connsiteY0" fmla="*/ 0 h 45058"/>
                <a:gd name="connsiteX1" fmla="*/ 0 w 11153"/>
                <a:gd name="connsiteY1" fmla="*/ 45058 h 4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45058">
                  <a:moveTo>
                    <a:pt x="0" y="0"/>
                  </a:moveTo>
                  <a:lnTo>
                    <a:pt x="0" y="45058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7190899-A5DD-96D9-A8E9-F8E01E6BDDBA}"/>
                </a:ext>
              </a:extLst>
            </p:cNvPr>
            <p:cNvSpPr/>
            <p:nvPr/>
          </p:nvSpPr>
          <p:spPr>
            <a:xfrm>
              <a:off x="4440249" y="3350269"/>
              <a:ext cx="11153" cy="45058"/>
            </a:xfrm>
            <a:custGeom>
              <a:avLst/>
              <a:gdLst>
                <a:gd name="connsiteX0" fmla="*/ 0 w 11153"/>
                <a:gd name="connsiteY0" fmla="*/ 0 h 45058"/>
                <a:gd name="connsiteX1" fmla="*/ 0 w 11153"/>
                <a:gd name="connsiteY1" fmla="*/ 45058 h 4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45058">
                  <a:moveTo>
                    <a:pt x="0" y="0"/>
                  </a:moveTo>
                  <a:lnTo>
                    <a:pt x="0" y="45058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707AE99-FBA7-EC74-302F-AE7F706C4772}"/>
                </a:ext>
              </a:extLst>
            </p:cNvPr>
            <p:cNvSpPr/>
            <p:nvPr/>
          </p:nvSpPr>
          <p:spPr>
            <a:xfrm>
              <a:off x="4242839" y="3081145"/>
              <a:ext cx="11153" cy="45058"/>
            </a:xfrm>
            <a:custGeom>
              <a:avLst/>
              <a:gdLst>
                <a:gd name="connsiteX0" fmla="*/ 0 w 11153"/>
                <a:gd name="connsiteY0" fmla="*/ 0 h 45058"/>
                <a:gd name="connsiteX1" fmla="*/ 0 w 11153"/>
                <a:gd name="connsiteY1" fmla="*/ 45058 h 4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53" h="45058">
                  <a:moveTo>
                    <a:pt x="0" y="0"/>
                  </a:moveTo>
                  <a:lnTo>
                    <a:pt x="0" y="45058"/>
                  </a:lnTo>
                </a:path>
              </a:pathLst>
            </a:custGeom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075FEA2-03E0-8908-B939-FE51DE3D3D21}"/>
                </a:ext>
              </a:extLst>
            </p:cNvPr>
            <p:cNvGrpSpPr/>
            <p:nvPr/>
          </p:nvGrpSpPr>
          <p:grpSpPr>
            <a:xfrm>
              <a:off x="4079781" y="2563308"/>
              <a:ext cx="2565987" cy="1375174"/>
              <a:chOff x="4079781" y="2563308"/>
              <a:chExt cx="2565987" cy="137517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A785212-8ECA-3D02-AC8D-E15F354FD1A6}"/>
                  </a:ext>
                </a:extLst>
              </p:cNvPr>
              <p:cNvSpPr/>
              <p:nvPr/>
            </p:nvSpPr>
            <p:spPr>
              <a:xfrm>
                <a:off x="4079781" y="256330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2CD9BDB-AB8C-3483-977C-23C58989AAC9}"/>
                  </a:ext>
                </a:extLst>
              </p:cNvPr>
              <p:cNvSpPr/>
              <p:nvPr/>
            </p:nvSpPr>
            <p:spPr>
              <a:xfrm>
                <a:off x="4165995" y="2670043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4C4BB2B-E187-1EEB-0C1C-413CA5955A07}"/>
                  </a:ext>
                </a:extLst>
              </p:cNvPr>
              <p:cNvSpPr/>
              <p:nvPr/>
            </p:nvSpPr>
            <p:spPr>
              <a:xfrm>
                <a:off x="4196331" y="273963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8720240-D0B7-9E05-4CD4-E4FBC15CFDB3}"/>
                  </a:ext>
                </a:extLst>
              </p:cNvPr>
              <p:cNvSpPr/>
              <p:nvPr/>
            </p:nvSpPr>
            <p:spPr>
              <a:xfrm>
                <a:off x="4234251" y="273963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92311B1-5836-F165-EC48-B98EFEE4EC48}"/>
                  </a:ext>
                </a:extLst>
              </p:cNvPr>
              <p:cNvSpPr/>
              <p:nvPr/>
            </p:nvSpPr>
            <p:spPr>
              <a:xfrm>
                <a:off x="4268491" y="2783581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8FBAE95-6D5A-331B-357B-55A6E206FEFD}"/>
                  </a:ext>
                </a:extLst>
              </p:cNvPr>
              <p:cNvSpPr/>
              <p:nvPr/>
            </p:nvSpPr>
            <p:spPr>
              <a:xfrm>
                <a:off x="4141235" y="2690453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46A9AE5-CFF6-B0A6-6A58-5C304FA3C3B7}"/>
                  </a:ext>
                </a:extLst>
              </p:cNvPr>
              <p:cNvSpPr/>
              <p:nvPr/>
            </p:nvSpPr>
            <p:spPr>
              <a:xfrm>
                <a:off x="4161645" y="2760048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EDB0FAB-F595-E39B-A898-E0FF4601AC13}"/>
                  </a:ext>
                </a:extLst>
              </p:cNvPr>
              <p:cNvSpPr/>
              <p:nvPr/>
            </p:nvSpPr>
            <p:spPr>
              <a:xfrm>
                <a:off x="4242839" y="2803991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5134100-B25F-A6D4-7107-56E6179FF2E2}"/>
                  </a:ext>
                </a:extLst>
              </p:cNvPr>
              <p:cNvSpPr/>
              <p:nvPr/>
            </p:nvSpPr>
            <p:spPr>
              <a:xfrm>
                <a:off x="4292693" y="2822059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AB6EF07-536C-ECED-D0AB-384AAE2F4540}"/>
                  </a:ext>
                </a:extLst>
              </p:cNvPr>
              <p:cNvSpPr/>
              <p:nvPr/>
            </p:nvSpPr>
            <p:spPr>
              <a:xfrm>
                <a:off x="4267041" y="2842469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3E40444-7672-406F-3C1F-4522DB7E0EC6}"/>
                  </a:ext>
                </a:extLst>
              </p:cNvPr>
              <p:cNvSpPr/>
              <p:nvPr/>
            </p:nvSpPr>
            <p:spPr>
              <a:xfrm>
                <a:off x="4323141" y="285696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988A1F-46EE-B477-29A1-C97310FBAF19}"/>
                  </a:ext>
                </a:extLst>
              </p:cNvPr>
              <p:cNvSpPr/>
              <p:nvPr/>
            </p:nvSpPr>
            <p:spPr>
              <a:xfrm>
                <a:off x="4341098" y="285696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FEB2D36-7D2D-7BEA-63D0-176218B9744E}"/>
                  </a:ext>
                </a:extLst>
              </p:cNvPr>
              <p:cNvSpPr/>
              <p:nvPr/>
            </p:nvSpPr>
            <p:spPr>
              <a:xfrm>
                <a:off x="4297601" y="2872917"/>
                <a:ext cx="40708" cy="11153"/>
              </a:xfrm>
              <a:custGeom>
                <a:avLst/>
                <a:gdLst>
                  <a:gd name="connsiteX0" fmla="*/ 40709 w 40708"/>
                  <a:gd name="connsiteY0" fmla="*/ 0 h 11153"/>
                  <a:gd name="connsiteX1" fmla="*/ 0 w 40708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8" h="11153">
                    <a:moveTo>
                      <a:pt x="40709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162CFB0-28AE-396E-FA2A-C86BD549753D}"/>
                  </a:ext>
                </a:extLst>
              </p:cNvPr>
              <p:cNvSpPr/>
              <p:nvPr/>
            </p:nvSpPr>
            <p:spPr>
              <a:xfrm>
                <a:off x="4380022" y="2897789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0A2B40-4AFC-76C5-8274-B09208ECD45A}"/>
                  </a:ext>
                </a:extLst>
              </p:cNvPr>
              <p:cNvSpPr/>
              <p:nvPr/>
            </p:nvSpPr>
            <p:spPr>
              <a:xfrm>
                <a:off x="4412254" y="2897789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6BAB296-405B-1A2B-1901-910FA760BC30}"/>
                  </a:ext>
                </a:extLst>
              </p:cNvPr>
              <p:cNvSpPr/>
              <p:nvPr/>
            </p:nvSpPr>
            <p:spPr>
              <a:xfrm>
                <a:off x="4477277" y="2897789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FBAC8B4-E2DE-75BC-3965-D8122D50254A}"/>
                  </a:ext>
                </a:extLst>
              </p:cNvPr>
              <p:cNvSpPr/>
              <p:nvPr/>
            </p:nvSpPr>
            <p:spPr>
              <a:xfrm>
                <a:off x="4546537" y="3031179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377403F-4379-7E05-6304-D90C265845D0}"/>
                  </a:ext>
                </a:extLst>
              </p:cNvPr>
              <p:cNvSpPr/>
              <p:nvPr/>
            </p:nvSpPr>
            <p:spPr>
              <a:xfrm>
                <a:off x="4606875" y="313847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49E63F-7701-8572-69D9-0F0D531A1B71}"/>
                  </a:ext>
                </a:extLst>
              </p:cNvPr>
              <p:cNvSpPr/>
              <p:nvPr/>
            </p:nvSpPr>
            <p:spPr>
              <a:xfrm>
                <a:off x="4676136" y="3196245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38C0953-A589-8A1C-A865-931E50950E6C}"/>
                  </a:ext>
                </a:extLst>
              </p:cNvPr>
              <p:cNvSpPr/>
              <p:nvPr/>
            </p:nvSpPr>
            <p:spPr>
              <a:xfrm>
                <a:off x="4701788" y="3196245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CC92FF6-9998-7783-51E0-9B67671E68AA}"/>
                  </a:ext>
                </a:extLst>
              </p:cNvPr>
              <p:cNvSpPr/>
              <p:nvPr/>
            </p:nvSpPr>
            <p:spPr>
              <a:xfrm>
                <a:off x="4862169" y="324777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6269DF4-6782-7ACE-DA42-7A3AAD6BFB2F}"/>
                  </a:ext>
                </a:extLst>
              </p:cNvPr>
              <p:cNvSpPr/>
              <p:nvPr/>
            </p:nvSpPr>
            <p:spPr>
              <a:xfrm>
                <a:off x="4890721" y="324777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3B782A0-A0E0-0DFC-A230-478D7409C9FC}"/>
                  </a:ext>
                </a:extLst>
              </p:cNvPr>
              <p:cNvSpPr/>
              <p:nvPr/>
            </p:nvSpPr>
            <p:spPr>
              <a:xfrm>
                <a:off x="4934330" y="324777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2004149-E706-74C7-67CC-44B05716758D}"/>
                  </a:ext>
                </a:extLst>
              </p:cNvPr>
              <p:cNvSpPr/>
              <p:nvPr/>
            </p:nvSpPr>
            <p:spPr>
              <a:xfrm>
                <a:off x="5005486" y="3309449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BE91B53-C48E-9B03-3F97-A2883B3A0FE2}"/>
                  </a:ext>
                </a:extLst>
              </p:cNvPr>
              <p:cNvSpPr/>
              <p:nvPr/>
            </p:nvSpPr>
            <p:spPr>
              <a:xfrm>
                <a:off x="5072405" y="3398673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3749AF-F1B0-0127-D778-54716620E9CC}"/>
                  </a:ext>
                </a:extLst>
              </p:cNvPr>
              <p:cNvSpPr/>
              <p:nvPr/>
            </p:nvSpPr>
            <p:spPr>
              <a:xfrm>
                <a:off x="5110883" y="3398673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7B59F0-29EA-ABAA-19EC-60FAA9D6BE19}"/>
                  </a:ext>
                </a:extLst>
              </p:cNvPr>
              <p:cNvSpPr/>
              <p:nvPr/>
            </p:nvSpPr>
            <p:spPr>
              <a:xfrm>
                <a:off x="5253754" y="348644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AD61DE0-A30D-3FB4-ECAF-09E0CEA40A2E}"/>
                  </a:ext>
                </a:extLst>
              </p:cNvPr>
              <p:cNvSpPr/>
              <p:nvPr/>
            </p:nvSpPr>
            <p:spPr>
              <a:xfrm>
                <a:off x="5296470" y="348644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84804CF-A710-4840-C6F5-4728AC09E0F5}"/>
                  </a:ext>
                </a:extLst>
              </p:cNvPr>
              <p:cNvSpPr/>
              <p:nvPr/>
            </p:nvSpPr>
            <p:spPr>
              <a:xfrm>
                <a:off x="5406997" y="3486448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89ABF53-2429-B42E-42A2-E912EA0371B4}"/>
                  </a:ext>
                </a:extLst>
              </p:cNvPr>
              <p:cNvSpPr/>
              <p:nvPr/>
            </p:nvSpPr>
            <p:spPr>
              <a:xfrm>
                <a:off x="5517635" y="3595636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B7A88A0-C555-362A-45AF-C2CD3A1601BA}"/>
                  </a:ext>
                </a:extLst>
              </p:cNvPr>
              <p:cNvSpPr/>
              <p:nvPr/>
            </p:nvSpPr>
            <p:spPr>
              <a:xfrm>
                <a:off x="5732667" y="3595636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DA7611B-580E-60C6-0510-0DADE9C6C42F}"/>
                  </a:ext>
                </a:extLst>
              </p:cNvPr>
              <p:cNvSpPr/>
              <p:nvPr/>
            </p:nvSpPr>
            <p:spPr>
              <a:xfrm>
                <a:off x="5766349" y="3595636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65165A1-E8C0-3DCF-E8B8-BE9394B3897C}"/>
                  </a:ext>
                </a:extLst>
              </p:cNvPr>
              <p:cNvSpPr/>
              <p:nvPr/>
            </p:nvSpPr>
            <p:spPr>
              <a:xfrm>
                <a:off x="6027777" y="389766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3DC9AC3-170C-59C3-4E82-157412A06657}"/>
                  </a:ext>
                </a:extLst>
              </p:cNvPr>
              <p:cNvSpPr/>
              <p:nvPr/>
            </p:nvSpPr>
            <p:spPr>
              <a:xfrm>
                <a:off x="6214368" y="389766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846F184-58A7-C5F0-018D-92E9C8E95DBD}"/>
                  </a:ext>
                </a:extLst>
              </p:cNvPr>
              <p:cNvSpPr/>
              <p:nvPr/>
            </p:nvSpPr>
            <p:spPr>
              <a:xfrm>
                <a:off x="6362927" y="389766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47675CA-405C-B79A-C33D-8E73B232C641}"/>
                  </a:ext>
                </a:extLst>
              </p:cNvPr>
              <p:cNvSpPr/>
              <p:nvPr/>
            </p:nvSpPr>
            <p:spPr>
              <a:xfrm>
                <a:off x="6391813" y="389766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BEC0C22-58B6-2368-CBA9-8E236AA9E813}"/>
                  </a:ext>
                </a:extLst>
              </p:cNvPr>
              <p:cNvSpPr/>
              <p:nvPr/>
            </p:nvSpPr>
            <p:spPr>
              <a:xfrm>
                <a:off x="6604948" y="3920748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1C1C6E0-D934-8CDE-089F-A7D05B06BC66}"/>
                  </a:ext>
                </a:extLst>
              </p:cNvPr>
              <p:cNvSpPr/>
              <p:nvPr/>
            </p:nvSpPr>
            <p:spPr>
              <a:xfrm>
                <a:off x="6621566" y="389766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B8CAF9A-8045-1152-6AE0-8BB44021BA3B}"/>
                  </a:ext>
                </a:extLst>
              </p:cNvPr>
              <p:cNvSpPr/>
              <p:nvPr/>
            </p:nvSpPr>
            <p:spPr>
              <a:xfrm>
                <a:off x="5392275" y="3508754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3F7B14D-79DA-AD77-58B9-52AAE9E482A3}"/>
                  </a:ext>
                </a:extLst>
              </p:cNvPr>
              <p:cNvSpPr/>
              <p:nvPr/>
            </p:nvSpPr>
            <p:spPr>
              <a:xfrm>
                <a:off x="4354370" y="2913738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FAA2DD-473E-2CE9-A522-F526DAD74C7F}"/>
                  </a:ext>
                </a:extLst>
              </p:cNvPr>
              <p:cNvSpPr/>
              <p:nvPr/>
            </p:nvSpPr>
            <p:spPr>
              <a:xfrm>
                <a:off x="4535384" y="3048355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BD7981F-41AD-7DD7-E8E6-D25BE6BC6C12}"/>
                  </a:ext>
                </a:extLst>
              </p:cNvPr>
              <p:cNvSpPr/>
              <p:nvPr/>
            </p:nvSpPr>
            <p:spPr>
              <a:xfrm>
                <a:off x="4576205" y="3155648"/>
                <a:ext cx="40820" cy="11153"/>
              </a:xfrm>
              <a:custGeom>
                <a:avLst/>
                <a:gdLst>
                  <a:gd name="connsiteX0" fmla="*/ 40820 w 40820"/>
                  <a:gd name="connsiteY0" fmla="*/ 0 h 11153"/>
                  <a:gd name="connsiteX1" fmla="*/ 0 w 40820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20" h="11153">
                    <a:moveTo>
                      <a:pt x="4082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815CA92-CA54-0A8B-785D-7FEBF7D4ECF4}"/>
                  </a:ext>
                </a:extLst>
              </p:cNvPr>
              <p:cNvSpPr/>
              <p:nvPr/>
            </p:nvSpPr>
            <p:spPr>
              <a:xfrm>
                <a:off x="4724094" y="3247772"/>
                <a:ext cx="11153" cy="40820"/>
              </a:xfrm>
              <a:custGeom>
                <a:avLst/>
                <a:gdLst>
                  <a:gd name="connsiteX0" fmla="*/ 0 w 11153"/>
                  <a:gd name="connsiteY0" fmla="*/ 0 h 40820"/>
                  <a:gd name="connsiteX1" fmla="*/ 0 w 11153"/>
                  <a:gd name="connsiteY1" fmla="*/ 40820 h 4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53" h="40820">
                    <a:moveTo>
                      <a:pt x="0" y="0"/>
                    </a:moveTo>
                    <a:lnTo>
                      <a:pt x="0" y="4082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5B33A83-7528-D309-FD86-2D2BE17683CF}"/>
                  </a:ext>
                </a:extLst>
              </p:cNvPr>
              <p:cNvSpPr/>
              <p:nvPr/>
            </p:nvSpPr>
            <p:spPr>
              <a:xfrm>
                <a:off x="4699111" y="3270524"/>
                <a:ext cx="40708" cy="11153"/>
              </a:xfrm>
              <a:custGeom>
                <a:avLst/>
                <a:gdLst>
                  <a:gd name="connsiteX0" fmla="*/ 40709 w 40708"/>
                  <a:gd name="connsiteY0" fmla="*/ 0 h 11153"/>
                  <a:gd name="connsiteX1" fmla="*/ 0 w 40708"/>
                  <a:gd name="connsiteY1" fmla="*/ 0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8" h="11153">
                    <a:moveTo>
                      <a:pt x="40709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200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5A0847E-9EC7-4FBD-E12D-7D687030D0B9}"/>
                </a:ext>
              </a:extLst>
            </p:cNvPr>
            <p:cNvSpPr txBox="1"/>
            <p:nvPr/>
          </p:nvSpPr>
          <p:spPr>
            <a:xfrm>
              <a:off x="3347885" y="234601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364FB1F-055D-9BCB-3F9A-96CCB412A555}"/>
                </a:ext>
              </a:extLst>
            </p:cNvPr>
            <p:cNvSpPr txBox="1"/>
            <p:nvPr/>
          </p:nvSpPr>
          <p:spPr>
            <a:xfrm>
              <a:off x="3236243" y="280373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0,8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22DD7D8-E452-40C8-0173-3FCBA8D89A1F}"/>
                </a:ext>
              </a:extLst>
            </p:cNvPr>
            <p:cNvSpPr txBox="1"/>
            <p:nvPr/>
          </p:nvSpPr>
          <p:spPr>
            <a:xfrm>
              <a:off x="3236243" y="3294921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0,6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AF0BC1B-10CE-F655-1E20-30EA41E21750}"/>
                </a:ext>
              </a:extLst>
            </p:cNvPr>
            <p:cNvSpPr txBox="1"/>
            <p:nvPr/>
          </p:nvSpPr>
          <p:spPr>
            <a:xfrm>
              <a:off x="3236243" y="3765023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C97D55A-F093-FA69-C459-9CD2809FA39C}"/>
                </a:ext>
              </a:extLst>
            </p:cNvPr>
            <p:cNvSpPr txBox="1"/>
            <p:nvPr/>
          </p:nvSpPr>
          <p:spPr>
            <a:xfrm>
              <a:off x="3236243" y="421995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0,2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3A11321-F203-C23E-8413-CAD842AD2A8C}"/>
                </a:ext>
              </a:extLst>
            </p:cNvPr>
            <p:cNvSpPr txBox="1"/>
            <p:nvPr/>
          </p:nvSpPr>
          <p:spPr>
            <a:xfrm>
              <a:off x="3347885" y="470132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E061B70-8872-97EF-0851-DD50A12B2151}"/>
                </a:ext>
              </a:extLst>
            </p:cNvPr>
            <p:cNvSpPr txBox="1"/>
            <p:nvPr/>
          </p:nvSpPr>
          <p:spPr>
            <a:xfrm>
              <a:off x="3705834" y="501349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A12D8C6-90CC-8FE8-E309-13F6C843462B}"/>
                </a:ext>
              </a:extLst>
            </p:cNvPr>
            <p:cNvSpPr txBox="1"/>
            <p:nvPr/>
          </p:nvSpPr>
          <p:spPr>
            <a:xfrm>
              <a:off x="4392752" y="501349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1B7B48C-A927-C21F-FD6D-751DAA8AB216}"/>
                </a:ext>
              </a:extLst>
            </p:cNvPr>
            <p:cNvSpPr txBox="1"/>
            <p:nvPr/>
          </p:nvSpPr>
          <p:spPr>
            <a:xfrm>
              <a:off x="5090711" y="501349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D2453A9-A468-942B-FE66-5CEB07198646}"/>
                </a:ext>
              </a:extLst>
            </p:cNvPr>
            <p:cNvSpPr txBox="1"/>
            <p:nvPr/>
          </p:nvSpPr>
          <p:spPr>
            <a:xfrm>
              <a:off x="4764595" y="5275706"/>
              <a:ext cx="2730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CCD0647-7585-D41C-A035-B64F42735A7A}"/>
                </a:ext>
              </a:extLst>
            </p:cNvPr>
            <p:cNvSpPr txBox="1"/>
            <p:nvPr/>
          </p:nvSpPr>
          <p:spPr>
            <a:xfrm>
              <a:off x="4841328" y="5275706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Süre (ay)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8422D2D-3C0E-20CA-304C-483DD1DC05E7}"/>
                </a:ext>
              </a:extLst>
            </p:cNvPr>
            <p:cNvSpPr txBox="1"/>
            <p:nvPr/>
          </p:nvSpPr>
          <p:spPr>
            <a:xfrm>
              <a:off x="6343982" y="4249289"/>
              <a:ext cx="23407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 dirty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Öngörülen </a:t>
              </a:r>
              <a:r>
                <a:rPr lang="tr-TR" sz="1200" baseline="0" dirty="0" err="1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FVC’de</a:t>
              </a:r>
              <a:r>
                <a:rPr lang="tr-TR" sz="1200" baseline="0" dirty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 ≥%10 düşüş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31C64A2-11DE-E7E8-A626-F2797E727F03}"/>
                </a:ext>
              </a:extLst>
            </p:cNvPr>
            <p:cNvSpPr txBox="1"/>
            <p:nvPr/>
          </p:nvSpPr>
          <p:spPr>
            <a:xfrm>
              <a:off x="6664409" y="3792348"/>
              <a:ext cx="2345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 dirty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Öngörülen </a:t>
              </a:r>
              <a:r>
                <a:rPr lang="tr-TR" sz="1200" baseline="0" dirty="0" err="1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FVC’de</a:t>
              </a:r>
              <a:r>
                <a:rPr lang="tr-TR" sz="1200" baseline="0" dirty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 &lt;%10 düşüş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0C04DDF-0132-D76C-3D93-7C320AA7F143}"/>
                </a:ext>
              </a:extLst>
            </p:cNvPr>
            <p:cNvSpPr txBox="1"/>
            <p:nvPr/>
          </p:nvSpPr>
          <p:spPr>
            <a:xfrm rot="16200000">
              <a:off x="2373987" y="3452602"/>
              <a:ext cx="15135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Kümülatif sağkalım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55E45A7-AA93-7660-FE36-E3365E41F0A1}"/>
                </a:ext>
              </a:extLst>
            </p:cNvPr>
            <p:cNvSpPr txBox="1"/>
            <p:nvPr/>
          </p:nvSpPr>
          <p:spPr>
            <a:xfrm>
              <a:off x="5828710" y="501349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150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BDBFE77-2EDF-3FB6-0907-07C7B8630571}"/>
                </a:ext>
              </a:extLst>
            </p:cNvPr>
            <p:cNvSpPr txBox="1"/>
            <p:nvPr/>
          </p:nvSpPr>
          <p:spPr>
            <a:xfrm>
              <a:off x="6550090" y="501349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2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97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BA3A1-628D-D5B4-3300-D7B563DED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D55BC5-69FC-5E15-E603-C174017E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HP hastalarında mortalite için risk faktörleri belirlenmiştir</a:t>
            </a:r>
            <a:r>
              <a:rPr lang="tr-TR" baseline="30000"/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C11DC8-3D5C-5407-F6CC-587D306EEDF7}"/>
              </a:ext>
            </a:extLst>
          </p:cNvPr>
          <p:cNvSpPr/>
          <p:nvPr/>
        </p:nvSpPr>
        <p:spPr>
          <a:xfrm>
            <a:off x="4302768" y="3230721"/>
            <a:ext cx="3586464" cy="825274"/>
          </a:xfrm>
          <a:prstGeom prst="roundRect">
            <a:avLst>
              <a:gd name="adj" fmla="val 5320"/>
            </a:avLst>
          </a:prstGeom>
          <a:solidFill>
            <a:srgbClr val="F474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Artmış mortalite riski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AC4665-7FCB-0876-B5F5-756166CB982E}"/>
              </a:ext>
            </a:extLst>
          </p:cNvPr>
          <p:cNvSpPr/>
          <p:nvPr/>
        </p:nvSpPr>
        <p:spPr>
          <a:xfrm>
            <a:off x="93198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Düşük FVC veya DLco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85D656-35F6-ED8B-18E7-A3F7FBF9912C}"/>
              </a:ext>
            </a:extLst>
          </p:cNvPr>
          <p:cNvSpPr/>
          <p:nvPr/>
        </p:nvSpPr>
        <p:spPr>
          <a:xfrm>
            <a:off x="244582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FVC'deki düşüş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3AAD648-4370-7328-9222-79E03EA9A752}"/>
              </a:ext>
            </a:extLst>
          </p:cNvPr>
          <p:cNvSpPr/>
          <p:nvPr/>
        </p:nvSpPr>
        <p:spPr>
          <a:xfrm>
            <a:off x="395966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Düşük BAL lenfositozu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F7D461-D168-07A9-C7FB-D08145D014F3}"/>
              </a:ext>
            </a:extLst>
          </p:cNvPr>
          <p:cNvSpPr/>
          <p:nvPr/>
        </p:nvSpPr>
        <p:spPr>
          <a:xfrm>
            <a:off x="547350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HRCT’de</a:t>
            </a:r>
            <a:r>
              <a:rPr lang="tr-T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boyutu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A7642E0-3334-FC65-7817-F85A4A74B0EF}"/>
              </a:ext>
            </a:extLst>
          </p:cNvPr>
          <p:cNvSpPr/>
          <p:nvPr/>
        </p:nvSpPr>
        <p:spPr>
          <a:xfrm>
            <a:off x="698734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HRCT'de</a:t>
            </a:r>
            <a:r>
              <a:rPr lang="tr-T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görülen UIP </a:t>
            </a:r>
            <a:r>
              <a:rPr lang="tr-T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paterni</a:t>
            </a:r>
            <a:endParaRPr lang="tr-T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3553CF0-FDE9-DDEA-0B97-938EE71E2C60}"/>
              </a:ext>
            </a:extLst>
          </p:cNvPr>
          <p:cNvSpPr/>
          <p:nvPr/>
        </p:nvSpPr>
        <p:spPr>
          <a:xfrm>
            <a:off x="850118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SLB'de</a:t>
            </a:r>
            <a:r>
              <a:rPr lang="tr-T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görülen UIP </a:t>
            </a:r>
            <a:r>
              <a:rPr lang="tr-T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paterni</a:t>
            </a:r>
            <a:endParaRPr lang="tr-T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900811-0F7C-F06C-402E-8FFD31903A06}"/>
              </a:ext>
            </a:extLst>
          </p:cNvPr>
          <p:cNvSpPr/>
          <p:nvPr/>
        </p:nvSpPr>
        <p:spPr>
          <a:xfrm>
            <a:off x="10015020" y="179809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SLB'de görülen fibrotik NSİP paterni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0C33C9C-B80E-BC66-7C87-1614F3F45B04}"/>
              </a:ext>
            </a:extLst>
          </p:cNvPr>
          <p:cNvSpPr/>
          <p:nvPr/>
        </p:nvSpPr>
        <p:spPr>
          <a:xfrm>
            <a:off x="931980" y="481561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Sigara içme öyküsü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2DB70B1-492E-9D45-97A0-EAC6506126C5}"/>
              </a:ext>
            </a:extLst>
          </p:cNvPr>
          <p:cNvSpPr/>
          <p:nvPr/>
        </p:nvSpPr>
        <p:spPr>
          <a:xfrm>
            <a:off x="2748588" y="481561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Tetikleyici antijene daha uzun süre maruziyet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8C8E169-F4F5-9E5C-598F-CF9D19E76C69}"/>
              </a:ext>
            </a:extLst>
          </p:cNvPr>
          <p:cNvSpPr/>
          <p:nvPr/>
        </p:nvSpPr>
        <p:spPr>
          <a:xfrm>
            <a:off x="4565196" y="481561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Tanımlanamayan tetikleyici antijen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76EC0CA-4E6E-5DF5-B74B-8C5846B50DAF}"/>
              </a:ext>
            </a:extLst>
          </p:cNvPr>
          <p:cNvSpPr/>
          <p:nvPr/>
        </p:nvSpPr>
        <p:spPr>
          <a:xfrm>
            <a:off x="6381804" y="481561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 yatkınlık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FD5DA52-8EDC-08A5-04E2-0041F296AA83}"/>
              </a:ext>
            </a:extLst>
          </p:cNvPr>
          <p:cNvSpPr/>
          <p:nvPr/>
        </p:nvSpPr>
        <p:spPr>
          <a:xfrm>
            <a:off x="8198412" y="481561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Erkek cinsiyet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76AC0C-433B-7E56-D43B-EE0B4ABEAE08}"/>
              </a:ext>
            </a:extLst>
          </p:cNvPr>
          <p:cNvSpPr/>
          <p:nvPr/>
        </p:nvSpPr>
        <p:spPr>
          <a:xfrm>
            <a:off x="10015020" y="4815615"/>
            <a:ext cx="1272740" cy="697863"/>
          </a:xfrm>
          <a:prstGeom prst="roundRect">
            <a:avLst>
              <a:gd name="adj" fmla="val 5320"/>
            </a:avLst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İleri yaş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3475ECB-FEAC-CB74-F922-F93DBF849434}"/>
              </a:ext>
            </a:extLst>
          </p:cNvPr>
          <p:cNvCxnSpPr>
            <a:cxnSpLocks/>
            <a:stCxn id="25" idx="2"/>
            <a:endCxn id="101" idx="0"/>
          </p:cNvCxnSpPr>
          <p:nvPr/>
        </p:nvCxnSpPr>
        <p:spPr>
          <a:xfrm>
            <a:off x="6109870" y="2495958"/>
            <a:ext cx="0" cy="487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7CE69154-CD9E-444F-964C-8D4D2C70DC0A}"/>
              </a:ext>
            </a:extLst>
          </p:cNvPr>
          <p:cNvSpPr/>
          <p:nvPr/>
        </p:nvSpPr>
        <p:spPr>
          <a:xfrm>
            <a:off x="4520746" y="2983926"/>
            <a:ext cx="180000" cy="180000"/>
          </a:xfrm>
          <a:prstGeom prst="ellipse">
            <a:avLst/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F7AD32A-2288-3B7C-7F62-D4C56896D528}"/>
              </a:ext>
            </a:extLst>
          </p:cNvPr>
          <p:cNvSpPr/>
          <p:nvPr/>
        </p:nvSpPr>
        <p:spPr>
          <a:xfrm>
            <a:off x="5023666" y="2983926"/>
            <a:ext cx="180000" cy="180000"/>
          </a:xfrm>
          <a:prstGeom prst="ellipse">
            <a:avLst/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2A4D37A-CCC8-4F0E-9A2A-D657D5FDCD5A}"/>
              </a:ext>
            </a:extLst>
          </p:cNvPr>
          <p:cNvSpPr/>
          <p:nvPr/>
        </p:nvSpPr>
        <p:spPr>
          <a:xfrm>
            <a:off x="5526586" y="2983926"/>
            <a:ext cx="180000" cy="180000"/>
          </a:xfrm>
          <a:prstGeom prst="ellips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AA1FF2B-8582-81E9-91F5-996B92235C43}"/>
              </a:ext>
            </a:extLst>
          </p:cNvPr>
          <p:cNvSpPr/>
          <p:nvPr/>
        </p:nvSpPr>
        <p:spPr>
          <a:xfrm>
            <a:off x="6019870" y="2983926"/>
            <a:ext cx="180000" cy="180000"/>
          </a:xfrm>
          <a:prstGeom prst="ellipse">
            <a:avLst/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5CF13EE-C217-31F6-AA60-14FD813DDC4D}"/>
              </a:ext>
            </a:extLst>
          </p:cNvPr>
          <p:cNvSpPr/>
          <p:nvPr/>
        </p:nvSpPr>
        <p:spPr>
          <a:xfrm>
            <a:off x="6532426" y="2983926"/>
            <a:ext cx="180000" cy="180000"/>
          </a:xfrm>
          <a:prstGeom prst="ellips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270768E-D3CC-FA20-F746-E6B830687C73}"/>
              </a:ext>
            </a:extLst>
          </p:cNvPr>
          <p:cNvSpPr/>
          <p:nvPr/>
        </p:nvSpPr>
        <p:spPr>
          <a:xfrm>
            <a:off x="7035346" y="2983926"/>
            <a:ext cx="180000" cy="180000"/>
          </a:xfrm>
          <a:prstGeom prst="ellipse">
            <a:avLst/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816669-A327-AC19-C4FF-79AB770EB5FD}"/>
              </a:ext>
            </a:extLst>
          </p:cNvPr>
          <p:cNvSpPr/>
          <p:nvPr/>
        </p:nvSpPr>
        <p:spPr>
          <a:xfrm>
            <a:off x="7538266" y="2983926"/>
            <a:ext cx="180000" cy="180000"/>
          </a:xfrm>
          <a:prstGeom prst="ellipse">
            <a:avLst/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917DA0C7-BD04-F8C8-26A6-2D593292CE11}"/>
              </a:ext>
            </a:extLst>
          </p:cNvPr>
          <p:cNvCxnSpPr>
            <a:stCxn id="4" idx="2"/>
            <a:endCxn id="98" idx="0"/>
          </p:cNvCxnSpPr>
          <p:nvPr/>
        </p:nvCxnSpPr>
        <p:spPr>
          <a:xfrm rot="16200000" flipH="1">
            <a:off x="2845564" y="1218744"/>
            <a:ext cx="487968" cy="3042396"/>
          </a:xfrm>
          <a:prstGeom prst="bentConnector3">
            <a:avLst>
              <a:gd name="adj1" fmla="val 737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CAAAF6E0-CE33-F7B1-6FA6-8B69BE0000F6}"/>
              </a:ext>
            </a:extLst>
          </p:cNvPr>
          <p:cNvCxnSpPr>
            <a:stCxn id="21" idx="2"/>
            <a:endCxn id="99" idx="0"/>
          </p:cNvCxnSpPr>
          <p:nvPr/>
        </p:nvCxnSpPr>
        <p:spPr>
          <a:xfrm rot="16200000" flipH="1">
            <a:off x="3853944" y="1724204"/>
            <a:ext cx="487968" cy="20314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46421E01-402F-6284-C293-450BB3D9942F}"/>
              </a:ext>
            </a:extLst>
          </p:cNvPr>
          <p:cNvCxnSpPr>
            <a:stCxn id="24" idx="2"/>
            <a:endCxn id="100" idx="0"/>
          </p:cNvCxnSpPr>
          <p:nvPr/>
        </p:nvCxnSpPr>
        <p:spPr>
          <a:xfrm rot="16200000" flipH="1">
            <a:off x="4862324" y="2229664"/>
            <a:ext cx="487968" cy="1020556"/>
          </a:xfrm>
          <a:prstGeom prst="bentConnector3">
            <a:avLst>
              <a:gd name="adj1" fmla="val 278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32E3B13D-731E-E175-CDB7-D60DAB41B530}"/>
              </a:ext>
            </a:extLst>
          </p:cNvPr>
          <p:cNvCxnSpPr>
            <a:stCxn id="27" idx="2"/>
            <a:endCxn id="102" idx="0"/>
          </p:cNvCxnSpPr>
          <p:nvPr/>
        </p:nvCxnSpPr>
        <p:spPr>
          <a:xfrm rot="5400000">
            <a:off x="6879084" y="2239300"/>
            <a:ext cx="487968" cy="1001284"/>
          </a:xfrm>
          <a:prstGeom prst="bentConnector3">
            <a:avLst>
              <a:gd name="adj1" fmla="val 276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3A3B822C-BBC7-BCAA-D287-0D026631CB1C}"/>
              </a:ext>
            </a:extLst>
          </p:cNvPr>
          <p:cNvCxnSpPr>
            <a:stCxn id="28" idx="2"/>
            <a:endCxn id="103" idx="0"/>
          </p:cNvCxnSpPr>
          <p:nvPr/>
        </p:nvCxnSpPr>
        <p:spPr>
          <a:xfrm rot="5400000">
            <a:off x="7887464" y="1733840"/>
            <a:ext cx="487968" cy="2012204"/>
          </a:xfrm>
          <a:prstGeom prst="bentConnector3">
            <a:avLst>
              <a:gd name="adj1" fmla="val 494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3D167217-E23C-1712-19FB-9E753F094BDE}"/>
              </a:ext>
            </a:extLst>
          </p:cNvPr>
          <p:cNvCxnSpPr>
            <a:stCxn id="30" idx="2"/>
            <a:endCxn id="104" idx="0"/>
          </p:cNvCxnSpPr>
          <p:nvPr/>
        </p:nvCxnSpPr>
        <p:spPr>
          <a:xfrm rot="5400000">
            <a:off x="8895844" y="1228380"/>
            <a:ext cx="487968" cy="3023124"/>
          </a:xfrm>
          <a:prstGeom prst="bentConnector3">
            <a:avLst>
              <a:gd name="adj1" fmla="val 746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Oval 2055">
            <a:extLst>
              <a:ext uri="{FF2B5EF4-FFF2-40B4-BE49-F238E27FC236}">
                <a16:creationId xmlns:a16="http://schemas.microsoft.com/office/drawing/2014/main" id="{6C17038C-3BB9-D57E-9009-24E461081AD4}"/>
              </a:ext>
            </a:extLst>
          </p:cNvPr>
          <p:cNvSpPr/>
          <p:nvPr/>
        </p:nvSpPr>
        <p:spPr>
          <a:xfrm>
            <a:off x="4748700" y="4117817"/>
            <a:ext cx="180000" cy="180000"/>
          </a:xfrm>
          <a:prstGeom prst="ellipse">
            <a:avLst/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03644CE1-9A23-2EF3-8A47-3C9C981F0113}"/>
              </a:ext>
            </a:extLst>
          </p:cNvPr>
          <p:cNvSpPr/>
          <p:nvPr/>
        </p:nvSpPr>
        <p:spPr>
          <a:xfrm>
            <a:off x="5251620" y="4117817"/>
            <a:ext cx="180000" cy="180000"/>
          </a:xfrm>
          <a:prstGeom prst="ellipse">
            <a:avLst/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58" name="Oval 2057">
            <a:extLst>
              <a:ext uri="{FF2B5EF4-FFF2-40B4-BE49-F238E27FC236}">
                <a16:creationId xmlns:a16="http://schemas.microsoft.com/office/drawing/2014/main" id="{DEF80467-4B02-CC62-EA21-391470FB56C2}"/>
              </a:ext>
            </a:extLst>
          </p:cNvPr>
          <p:cNvSpPr/>
          <p:nvPr/>
        </p:nvSpPr>
        <p:spPr>
          <a:xfrm>
            <a:off x="5754540" y="4117817"/>
            <a:ext cx="180000" cy="180000"/>
          </a:xfrm>
          <a:prstGeom prst="ellips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59" name="Oval 2058">
            <a:extLst>
              <a:ext uri="{FF2B5EF4-FFF2-40B4-BE49-F238E27FC236}">
                <a16:creationId xmlns:a16="http://schemas.microsoft.com/office/drawing/2014/main" id="{5E80DE08-3833-FF09-442D-6BFEEA6032A7}"/>
              </a:ext>
            </a:extLst>
          </p:cNvPr>
          <p:cNvSpPr/>
          <p:nvPr/>
        </p:nvSpPr>
        <p:spPr>
          <a:xfrm>
            <a:off x="6247824" y="4117817"/>
            <a:ext cx="180000" cy="180000"/>
          </a:xfrm>
          <a:prstGeom prst="ellipse">
            <a:avLst/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60" name="Oval 2059">
            <a:extLst>
              <a:ext uri="{FF2B5EF4-FFF2-40B4-BE49-F238E27FC236}">
                <a16:creationId xmlns:a16="http://schemas.microsoft.com/office/drawing/2014/main" id="{ACFD3064-C338-8C68-266D-55FC963A7782}"/>
              </a:ext>
            </a:extLst>
          </p:cNvPr>
          <p:cNvSpPr/>
          <p:nvPr/>
        </p:nvSpPr>
        <p:spPr>
          <a:xfrm>
            <a:off x="6760380" y="4117817"/>
            <a:ext cx="180000" cy="180000"/>
          </a:xfrm>
          <a:prstGeom prst="ellips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61" name="Oval 2060">
            <a:extLst>
              <a:ext uri="{FF2B5EF4-FFF2-40B4-BE49-F238E27FC236}">
                <a16:creationId xmlns:a16="http://schemas.microsoft.com/office/drawing/2014/main" id="{E78CFF44-C45D-6B55-165A-16DB52F40A75}"/>
              </a:ext>
            </a:extLst>
          </p:cNvPr>
          <p:cNvSpPr/>
          <p:nvPr/>
        </p:nvSpPr>
        <p:spPr>
          <a:xfrm>
            <a:off x="7263300" y="4117817"/>
            <a:ext cx="180000" cy="180000"/>
          </a:xfrm>
          <a:prstGeom prst="ellipse">
            <a:avLst/>
          </a:prstGeom>
          <a:solidFill>
            <a:srgbClr val="7899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064" name="Connector: Elbow 2063">
            <a:extLst>
              <a:ext uri="{FF2B5EF4-FFF2-40B4-BE49-F238E27FC236}">
                <a16:creationId xmlns:a16="http://schemas.microsoft.com/office/drawing/2014/main" id="{765970A5-BD10-3C9A-44A7-DD317C0BC22B}"/>
              </a:ext>
            </a:extLst>
          </p:cNvPr>
          <p:cNvCxnSpPr>
            <a:stCxn id="63" idx="0"/>
            <a:endCxn id="2056" idx="4"/>
          </p:cNvCxnSpPr>
          <p:nvPr/>
        </p:nvCxnSpPr>
        <p:spPr>
          <a:xfrm rot="5400000" flipH="1" flipV="1">
            <a:off x="2944626" y="2921541"/>
            <a:ext cx="517798" cy="3270350"/>
          </a:xfrm>
          <a:prstGeom prst="bentConnector3">
            <a:avLst>
              <a:gd name="adj1" fmla="val 735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Connector: Elbow 2065">
            <a:extLst>
              <a:ext uri="{FF2B5EF4-FFF2-40B4-BE49-F238E27FC236}">
                <a16:creationId xmlns:a16="http://schemas.microsoft.com/office/drawing/2014/main" id="{6E2F8C26-86F2-87DA-4867-60F112E8C13B}"/>
              </a:ext>
            </a:extLst>
          </p:cNvPr>
          <p:cNvCxnSpPr>
            <a:stCxn id="64" idx="0"/>
            <a:endCxn id="2057" idx="4"/>
          </p:cNvCxnSpPr>
          <p:nvPr/>
        </p:nvCxnSpPr>
        <p:spPr>
          <a:xfrm rot="5400000" flipH="1" flipV="1">
            <a:off x="4104390" y="3578385"/>
            <a:ext cx="517798" cy="1956662"/>
          </a:xfrm>
          <a:prstGeom prst="bentConnector3">
            <a:avLst>
              <a:gd name="adj1" fmla="val 485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4" name="Connector: Elbow 2073">
            <a:extLst>
              <a:ext uri="{FF2B5EF4-FFF2-40B4-BE49-F238E27FC236}">
                <a16:creationId xmlns:a16="http://schemas.microsoft.com/office/drawing/2014/main" id="{6D0413FB-A0A9-CF0A-F040-62018FD2743A}"/>
              </a:ext>
            </a:extLst>
          </p:cNvPr>
          <p:cNvCxnSpPr>
            <a:stCxn id="71" idx="0"/>
            <a:endCxn id="2058" idx="4"/>
          </p:cNvCxnSpPr>
          <p:nvPr/>
        </p:nvCxnSpPr>
        <p:spPr>
          <a:xfrm rot="5400000" flipH="1" flipV="1">
            <a:off x="5264154" y="4235229"/>
            <a:ext cx="517798" cy="642974"/>
          </a:xfrm>
          <a:prstGeom prst="bentConnector3">
            <a:avLst>
              <a:gd name="adj1" fmla="val 242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Elbow 2077">
            <a:extLst>
              <a:ext uri="{FF2B5EF4-FFF2-40B4-BE49-F238E27FC236}">
                <a16:creationId xmlns:a16="http://schemas.microsoft.com/office/drawing/2014/main" id="{AEE6EEC5-C1A5-3316-4B0F-758F041B7E6A}"/>
              </a:ext>
            </a:extLst>
          </p:cNvPr>
          <p:cNvCxnSpPr>
            <a:stCxn id="2059" idx="4"/>
            <a:endCxn id="72" idx="0"/>
          </p:cNvCxnSpPr>
          <p:nvPr/>
        </p:nvCxnSpPr>
        <p:spPr>
          <a:xfrm rot="16200000" flipH="1">
            <a:off x="6419100" y="4216541"/>
            <a:ext cx="517798" cy="680350"/>
          </a:xfrm>
          <a:prstGeom prst="bentConnector3">
            <a:avLst>
              <a:gd name="adj1" fmla="val 757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Elbow 2080">
            <a:extLst>
              <a:ext uri="{FF2B5EF4-FFF2-40B4-BE49-F238E27FC236}">
                <a16:creationId xmlns:a16="http://schemas.microsoft.com/office/drawing/2014/main" id="{44E64E0D-5347-CB29-6684-DAC2E0DD5415}"/>
              </a:ext>
            </a:extLst>
          </p:cNvPr>
          <p:cNvCxnSpPr>
            <a:stCxn id="2060" idx="4"/>
            <a:endCxn id="73" idx="0"/>
          </p:cNvCxnSpPr>
          <p:nvPr/>
        </p:nvCxnSpPr>
        <p:spPr>
          <a:xfrm rot="16200000" flipH="1">
            <a:off x="7583682" y="3564515"/>
            <a:ext cx="517798" cy="1984402"/>
          </a:xfrm>
          <a:prstGeom prst="bentConnector3">
            <a:avLst>
              <a:gd name="adj1" fmla="val 52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Connector: Elbow 2083">
            <a:extLst>
              <a:ext uri="{FF2B5EF4-FFF2-40B4-BE49-F238E27FC236}">
                <a16:creationId xmlns:a16="http://schemas.microsoft.com/office/drawing/2014/main" id="{321DEBF3-FD18-90C2-5517-AB503BC8271E}"/>
              </a:ext>
            </a:extLst>
          </p:cNvPr>
          <p:cNvCxnSpPr>
            <a:stCxn id="2061" idx="4"/>
            <a:endCxn id="74" idx="0"/>
          </p:cNvCxnSpPr>
          <p:nvPr/>
        </p:nvCxnSpPr>
        <p:spPr>
          <a:xfrm rot="16200000" flipH="1">
            <a:off x="8743446" y="2907671"/>
            <a:ext cx="517798" cy="3298090"/>
          </a:xfrm>
          <a:prstGeom prst="bentConnector3">
            <a:avLst>
              <a:gd name="adj1" fmla="val 271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3D56FB-ED02-7A8D-4DC2-A501D4370BB2}"/>
              </a:ext>
            </a:extLst>
          </p:cNvPr>
          <p:cNvSpPr txBox="1">
            <a:spLocks/>
          </p:cNvSpPr>
          <p:nvPr/>
        </p:nvSpPr>
        <p:spPr>
          <a:xfrm>
            <a:off x="931980" y="5750388"/>
            <a:ext cx="10515600" cy="5493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BAL,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Bronkoalveolar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Lavaj;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DLco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Karbon Monoksit İçin Akciğerlerin Difüzyon Kapasitesi; FVC, Zorlu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HRCT, Yüksek Çözünürlüklü Bilgisayarlı Tomografi;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NSİP,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Nonspesifik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UIP, Olağan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SLB, Cerrahi Akciğer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Biyoskopisi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Hamblin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2022;31:210169.</a:t>
            </a:r>
          </a:p>
        </p:txBody>
      </p:sp>
    </p:spTree>
    <p:extLst>
      <p:ext uri="{BB962C8B-B14F-4D97-AF65-F5344CB8AC3E}">
        <p14:creationId xmlns:p14="http://schemas.microsoft.com/office/powerpoint/2010/main" val="803319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8D4444-51E7-0F15-B397-C115CD6FDB5A}"/>
              </a:ext>
            </a:extLst>
          </p:cNvPr>
          <p:cNvSpPr/>
          <p:nvPr/>
        </p:nvSpPr>
        <p:spPr>
          <a:xfrm>
            <a:off x="921603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E67BD3-A977-7C48-DEB6-7FE76578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HP hastalarında akut alevlenmeler görülebilir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72FC10-F6DB-E9B9-C78C-D45461A0A41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Choe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J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2021;31:3993-4003.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Suzuki A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Respirology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2020;25:525-534.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A801BFA-4E17-FDA4-997B-04A286E9A061}"/>
              </a:ext>
            </a:extLst>
          </p:cNvPr>
          <p:cNvSpPr txBox="1">
            <a:spLocks/>
          </p:cNvSpPr>
          <p:nvPr/>
        </p:nvSpPr>
        <p:spPr>
          <a:xfrm>
            <a:off x="1377660" y="1932325"/>
            <a:ext cx="4035131" cy="5242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 yıllık medyan takip süresi boyunca akut alevlenme yaşayan HP hastalarının oranı (n=91) </a:t>
            </a:r>
            <a:br>
              <a:rPr lang="tr-TR" sz="12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2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(retrospektif analiz)</a:t>
            </a:r>
            <a:r>
              <a:rPr lang="tr-TR" sz="1200" b="1" baseline="300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A595C4C-581E-7975-9395-A16C34F7ECAF}"/>
              </a:ext>
            </a:extLst>
          </p:cNvPr>
          <p:cNvSpPr txBox="1">
            <a:spLocks/>
          </p:cNvSpPr>
          <p:nvPr/>
        </p:nvSpPr>
        <p:spPr>
          <a:xfrm>
            <a:off x="6107723" y="1932325"/>
            <a:ext cx="4035131" cy="5242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 yıllık medyan takip süresi boyunca İPF (n=462) ve HP (n=29) hastalarında akut alevlenme insidansı </a:t>
            </a:r>
            <a:b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(retrospektif analiz)</a:t>
            </a:r>
            <a:r>
              <a:rPr lang="tr-TR" sz="1200" b="1" baseline="300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F7D96F-1EE8-8074-3940-9EEFA16AD9B0}"/>
              </a:ext>
            </a:extLst>
          </p:cNvPr>
          <p:cNvGrpSpPr/>
          <p:nvPr/>
        </p:nvGrpSpPr>
        <p:grpSpPr>
          <a:xfrm>
            <a:off x="1417115" y="2409483"/>
            <a:ext cx="3956221" cy="3420276"/>
            <a:chOff x="1138209" y="2307740"/>
            <a:chExt cx="4159005" cy="3595589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2D1A223E-A5D8-FF60-E618-DBAB9197B9C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33232741"/>
                </p:ext>
              </p:extLst>
            </p:nvPr>
          </p:nvGraphicFramePr>
          <p:xfrm>
            <a:off x="1138209" y="2307740"/>
            <a:ext cx="4159005" cy="35955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423427-63FA-F197-1ECE-5D4A816DCC68}"/>
                </a:ext>
              </a:extLst>
            </p:cNvPr>
            <p:cNvGrpSpPr/>
            <p:nvPr/>
          </p:nvGrpSpPr>
          <p:grpSpPr>
            <a:xfrm>
              <a:off x="2700928" y="3573616"/>
              <a:ext cx="1032119" cy="981518"/>
              <a:chOff x="2448359" y="2799350"/>
              <a:chExt cx="1384681" cy="1255505"/>
            </a:xfrm>
            <a:solidFill>
              <a:srgbClr val="F47411"/>
            </a:solidFill>
          </p:grpSpPr>
          <p:sp>
            <p:nvSpPr>
              <p:cNvPr id="10" name="Graphic 16">
                <a:extLst>
                  <a:ext uri="{FF2B5EF4-FFF2-40B4-BE49-F238E27FC236}">
                    <a16:creationId xmlns:a16="http://schemas.microsoft.com/office/drawing/2014/main" id="{3E2FE2CC-3910-7236-0DF6-5F2562312075}"/>
                  </a:ext>
                </a:extLst>
              </p:cNvPr>
              <p:cNvSpPr/>
              <p:nvPr/>
            </p:nvSpPr>
            <p:spPr>
              <a:xfrm>
                <a:off x="3576060" y="2799350"/>
                <a:ext cx="256980" cy="431461"/>
              </a:xfrm>
              <a:custGeom>
                <a:avLst/>
                <a:gdLst>
                  <a:gd name="connsiteX0" fmla="*/ 109999 w 256980"/>
                  <a:gd name="connsiteY0" fmla="*/ 0 h 431461"/>
                  <a:gd name="connsiteX1" fmla="*/ 0 w 256980"/>
                  <a:gd name="connsiteY1" fmla="*/ 229481 h 431461"/>
                  <a:gd name="connsiteX2" fmla="*/ 78706 w 256980"/>
                  <a:gd name="connsiteY2" fmla="*/ 229481 h 431461"/>
                  <a:gd name="connsiteX3" fmla="*/ 0 w 256980"/>
                  <a:gd name="connsiteY3" fmla="*/ 431461 h 431461"/>
                  <a:gd name="connsiteX4" fmla="*/ 256980 w 256980"/>
                  <a:gd name="connsiteY4" fmla="*/ 145085 h 431461"/>
                  <a:gd name="connsiteX5" fmla="*/ 142240 w 256980"/>
                  <a:gd name="connsiteY5" fmla="*/ 145085 h 431461"/>
                  <a:gd name="connsiteX6" fmla="*/ 240860 w 256980"/>
                  <a:gd name="connsiteY6" fmla="*/ 0 h 43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980" h="431461">
                    <a:moveTo>
                      <a:pt x="109999" y="0"/>
                    </a:moveTo>
                    <a:lnTo>
                      <a:pt x="0" y="229481"/>
                    </a:lnTo>
                    <a:lnTo>
                      <a:pt x="78706" y="229481"/>
                    </a:lnTo>
                    <a:lnTo>
                      <a:pt x="0" y="431461"/>
                    </a:lnTo>
                    <a:lnTo>
                      <a:pt x="256980" y="145085"/>
                    </a:lnTo>
                    <a:lnTo>
                      <a:pt x="142240" y="145085"/>
                    </a:lnTo>
                    <a:lnTo>
                      <a:pt x="240860" y="0"/>
                    </a:lnTo>
                    <a:close/>
                  </a:path>
                </a:pathLst>
              </a:custGeom>
              <a:grpFill/>
              <a:ln w="946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18">
                <a:extLst>
                  <a:ext uri="{FF2B5EF4-FFF2-40B4-BE49-F238E27FC236}">
                    <a16:creationId xmlns:a16="http://schemas.microsoft.com/office/drawing/2014/main" id="{47D8F492-B7A2-E205-FA1E-10C94424A08C}"/>
                  </a:ext>
                </a:extLst>
              </p:cNvPr>
              <p:cNvSpPr/>
              <p:nvPr/>
            </p:nvSpPr>
            <p:spPr>
              <a:xfrm>
                <a:off x="2448359" y="2799350"/>
                <a:ext cx="1256032" cy="1255505"/>
              </a:xfrm>
              <a:custGeom>
                <a:avLst/>
                <a:gdLst>
                  <a:gd name="connsiteX0" fmla="*/ 1103995 w 1256032"/>
                  <a:gd name="connsiteY0" fmla="*/ 1068697 h 1255505"/>
                  <a:gd name="connsiteX1" fmla="*/ 1166580 w 1256032"/>
                  <a:gd name="connsiteY1" fmla="*/ 1113265 h 1255505"/>
                  <a:gd name="connsiteX2" fmla="*/ 1170373 w 1256032"/>
                  <a:gd name="connsiteY2" fmla="*/ 1137920 h 1255505"/>
                  <a:gd name="connsiteX3" fmla="*/ 1156149 w 1256032"/>
                  <a:gd name="connsiteY3" fmla="*/ 1145506 h 1255505"/>
                  <a:gd name="connsiteX4" fmla="*/ 1145718 w 1256032"/>
                  <a:gd name="connsiteY4" fmla="*/ 1142661 h 1255505"/>
                  <a:gd name="connsiteX5" fmla="*/ 1081236 w 1256032"/>
                  <a:gd name="connsiteY5" fmla="*/ 1096196 h 1255505"/>
                  <a:gd name="connsiteX6" fmla="*/ 1020547 w 1256032"/>
                  <a:gd name="connsiteY6" fmla="*/ 1096196 h 1255505"/>
                  <a:gd name="connsiteX7" fmla="*/ 1003478 w 1256032"/>
                  <a:gd name="connsiteY7" fmla="*/ 1079128 h 1255505"/>
                  <a:gd name="connsiteX8" fmla="*/ 1020547 w 1256032"/>
                  <a:gd name="connsiteY8" fmla="*/ 1062059 h 1255505"/>
                  <a:gd name="connsiteX9" fmla="*/ 1067012 w 1256032"/>
                  <a:gd name="connsiteY9" fmla="*/ 1062059 h 1255505"/>
                  <a:gd name="connsiteX10" fmla="*/ 1051840 w 1256032"/>
                  <a:gd name="connsiteY10" fmla="*/ 1006111 h 1255505"/>
                  <a:gd name="connsiteX11" fmla="*/ 1050892 w 1256032"/>
                  <a:gd name="connsiteY11" fmla="*/ 1002318 h 1255505"/>
                  <a:gd name="connsiteX12" fmla="*/ 992099 w 1256032"/>
                  <a:gd name="connsiteY12" fmla="*/ 913181 h 1255505"/>
                  <a:gd name="connsiteX13" fmla="*/ 990203 w 1256032"/>
                  <a:gd name="connsiteY13" fmla="*/ 911284 h 1255505"/>
                  <a:gd name="connsiteX14" fmla="*/ 970289 w 1256032"/>
                  <a:gd name="connsiteY14" fmla="*/ 892319 h 1255505"/>
                  <a:gd name="connsiteX15" fmla="*/ 899169 w 1256032"/>
                  <a:gd name="connsiteY15" fmla="*/ 845854 h 1255505"/>
                  <a:gd name="connsiteX16" fmla="*/ 877359 w 1256032"/>
                  <a:gd name="connsiteY16" fmla="*/ 905595 h 1255505"/>
                  <a:gd name="connsiteX17" fmla="*/ 936152 w 1256032"/>
                  <a:gd name="connsiteY17" fmla="*/ 989042 h 1255505"/>
                  <a:gd name="connsiteX18" fmla="*/ 985461 w 1256032"/>
                  <a:gd name="connsiteY18" fmla="*/ 981456 h 1255505"/>
                  <a:gd name="connsiteX19" fmla="*/ 1005375 w 1256032"/>
                  <a:gd name="connsiteY19" fmla="*/ 995680 h 1255505"/>
                  <a:gd name="connsiteX20" fmla="*/ 991151 w 1256032"/>
                  <a:gd name="connsiteY20" fmla="*/ 1015594 h 1255505"/>
                  <a:gd name="connsiteX21" fmla="*/ 945634 w 1256032"/>
                  <a:gd name="connsiteY21" fmla="*/ 1023180 h 1255505"/>
                  <a:gd name="connsiteX22" fmla="*/ 945634 w 1256032"/>
                  <a:gd name="connsiteY22" fmla="*/ 1060162 h 1255505"/>
                  <a:gd name="connsiteX23" fmla="*/ 928565 w 1256032"/>
                  <a:gd name="connsiteY23" fmla="*/ 1077231 h 1255505"/>
                  <a:gd name="connsiteX24" fmla="*/ 911497 w 1256032"/>
                  <a:gd name="connsiteY24" fmla="*/ 1060162 h 1255505"/>
                  <a:gd name="connsiteX25" fmla="*/ 911497 w 1256032"/>
                  <a:gd name="connsiteY25" fmla="*/ 1014645 h 1255505"/>
                  <a:gd name="connsiteX26" fmla="*/ 858394 w 1256032"/>
                  <a:gd name="connsiteY26" fmla="*/ 938784 h 1255505"/>
                  <a:gd name="connsiteX27" fmla="*/ 839428 w 1256032"/>
                  <a:gd name="connsiteY27" fmla="*/ 962491 h 1255505"/>
                  <a:gd name="connsiteX28" fmla="*/ 848911 w 1256032"/>
                  <a:gd name="connsiteY28" fmla="*/ 1034559 h 1255505"/>
                  <a:gd name="connsiteX29" fmla="*/ 833739 w 1256032"/>
                  <a:gd name="connsiteY29" fmla="*/ 1054473 h 1255505"/>
                  <a:gd name="connsiteX30" fmla="*/ 813825 w 1256032"/>
                  <a:gd name="connsiteY30" fmla="*/ 1039300 h 1255505"/>
                  <a:gd name="connsiteX31" fmla="*/ 808136 w 1256032"/>
                  <a:gd name="connsiteY31" fmla="*/ 993784 h 1255505"/>
                  <a:gd name="connsiteX32" fmla="*/ 786325 w 1256032"/>
                  <a:gd name="connsiteY32" fmla="*/ 990939 h 1255505"/>
                  <a:gd name="connsiteX33" fmla="*/ 787274 w 1256032"/>
                  <a:gd name="connsiteY33" fmla="*/ 966284 h 1255505"/>
                  <a:gd name="connsiteX34" fmla="*/ 870721 w 1256032"/>
                  <a:gd name="connsiteY34" fmla="*/ 807923 h 1255505"/>
                  <a:gd name="connsiteX35" fmla="*/ 868825 w 1256032"/>
                  <a:gd name="connsiteY35" fmla="*/ 783268 h 1255505"/>
                  <a:gd name="connsiteX36" fmla="*/ 860290 w 1256032"/>
                  <a:gd name="connsiteY36" fmla="*/ 805078 h 1255505"/>
                  <a:gd name="connsiteX37" fmla="*/ 806239 w 1256032"/>
                  <a:gd name="connsiteY37" fmla="*/ 887578 h 1255505"/>
                  <a:gd name="connsiteX38" fmla="*/ 783481 w 1256032"/>
                  <a:gd name="connsiteY38" fmla="*/ 878095 h 1255505"/>
                  <a:gd name="connsiteX39" fmla="*/ 792963 w 1256032"/>
                  <a:gd name="connsiteY39" fmla="*/ 855337 h 1255505"/>
                  <a:gd name="connsiteX40" fmla="*/ 828997 w 1256032"/>
                  <a:gd name="connsiteY40" fmla="*/ 791803 h 1255505"/>
                  <a:gd name="connsiteX41" fmla="*/ 850808 w 1256032"/>
                  <a:gd name="connsiteY41" fmla="*/ 731114 h 1255505"/>
                  <a:gd name="connsiteX42" fmla="*/ 850808 w 1256032"/>
                  <a:gd name="connsiteY42" fmla="*/ 730165 h 1255505"/>
                  <a:gd name="connsiteX43" fmla="*/ 826153 w 1256032"/>
                  <a:gd name="connsiteY43" fmla="*/ 695080 h 1255505"/>
                  <a:gd name="connsiteX44" fmla="*/ 824256 w 1256032"/>
                  <a:gd name="connsiteY44" fmla="*/ 716890 h 1255505"/>
                  <a:gd name="connsiteX45" fmla="*/ 788222 w 1256032"/>
                  <a:gd name="connsiteY45" fmla="*/ 764303 h 1255505"/>
                  <a:gd name="connsiteX46" fmla="*/ 769257 w 1256032"/>
                  <a:gd name="connsiteY46" fmla="*/ 749131 h 1255505"/>
                  <a:gd name="connsiteX47" fmla="*/ 783481 w 1256032"/>
                  <a:gd name="connsiteY47" fmla="*/ 730165 h 1255505"/>
                  <a:gd name="connsiteX48" fmla="*/ 790118 w 1256032"/>
                  <a:gd name="connsiteY48" fmla="*/ 712148 h 1255505"/>
                  <a:gd name="connsiteX49" fmla="*/ 796756 w 1256032"/>
                  <a:gd name="connsiteY49" fmla="*/ 646718 h 1255505"/>
                  <a:gd name="connsiteX50" fmla="*/ 771153 w 1256032"/>
                  <a:gd name="connsiteY50" fmla="*/ 601201 h 1255505"/>
                  <a:gd name="connsiteX51" fmla="*/ 777791 w 1256032"/>
                  <a:gd name="connsiteY51" fmla="*/ 577494 h 1255505"/>
                  <a:gd name="connsiteX52" fmla="*/ 801498 w 1256032"/>
                  <a:gd name="connsiteY52" fmla="*/ 584132 h 1255505"/>
                  <a:gd name="connsiteX53" fmla="*/ 822360 w 1256032"/>
                  <a:gd name="connsiteY53" fmla="*/ 621115 h 1255505"/>
                  <a:gd name="connsiteX54" fmla="*/ 870721 w 1256032"/>
                  <a:gd name="connsiteY54" fmla="*/ 598356 h 1255505"/>
                  <a:gd name="connsiteX55" fmla="*/ 829946 w 1256032"/>
                  <a:gd name="connsiteY55" fmla="*/ 522495 h 1255505"/>
                  <a:gd name="connsiteX56" fmla="*/ 796756 w 1256032"/>
                  <a:gd name="connsiteY56" fmla="*/ 509219 h 1255505"/>
                  <a:gd name="connsiteX57" fmla="*/ 770205 w 1256032"/>
                  <a:gd name="connsiteY57" fmla="*/ 489306 h 1255505"/>
                  <a:gd name="connsiteX58" fmla="*/ 773998 w 1256032"/>
                  <a:gd name="connsiteY58" fmla="*/ 465599 h 1255505"/>
                  <a:gd name="connsiteX59" fmla="*/ 783481 w 1256032"/>
                  <a:gd name="connsiteY59" fmla="*/ 435254 h 1255505"/>
                  <a:gd name="connsiteX60" fmla="*/ 805291 w 1256032"/>
                  <a:gd name="connsiteY60" fmla="*/ 423875 h 1255505"/>
                  <a:gd name="connsiteX61" fmla="*/ 816670 w 1256032"/>
                  <a:gd name="connsiteY61" fmla="*/ 445685 h 1255505"/>
                  <a:gd name="connsiteX62" fmla="*/ 807187 w 1256032"/>
                  <a:gd name="connsiteY62" fmla="*/ 476978 h 1255505"/>
                  <a:gd name="connsiteX63" fmla="*/ 832790 w 1256032"/>
                  <a:gd name="connsiteY63" fmla="*/ 486461 h 1255505"/>
                  <a:gd name="connsiteX64" fmla="*/ 847014 w 1256032"/>
                  <a:gd name="connsiteY64" fmla="*/ 438099 h 1255505"/>
                  <a:gd name="connsiteX65" fmla="*/ 844170 w 1256032"/>
                  <a:gd name="connsiteY65" fmla="*/ 388789 h 1255505"/>
                  <a:gd name="connsiteX66" fmla="*/ 843221 w 1256032"/>
                  <a:gd name="connsiteY66" fmla="*/ 386893 h 1255505"/>
                  <a:gd name="connsiteX67" fmla="*/ 834687 w 1256032"/>
                  <a:gd name="connsiteY67" fmla="*/ 374565 h 1255505"/>
                  <a:gd name="connsiteX68" fmla="*/ 794860 w 1256032"/>
                  <a:gd name="connsiteY68" fmla="*/ 361290 h 1255505"/>
                  <a:gd name="connsiteX69" fmla="*/ 783481 w 1256032"/>
                  <a:gd name="connsiteY69" fmla="*/ 339479 h 1255505"/>
                  <a:gd name="connsiteX70" fmla="*/ 805291 w 1256032"/>
                  <a:gd name="connsiteY70" fmla="*/ 328100 h 1255505"/>
                  <a:gd name="connsiteX71" fmla="*/ 826153 w 1256032"/>
                  <a:gd name="connsiteY71" fmla="*/ 334738 h 1255505"/>
                  <a:gd name="connsiteX72" fmla="*/ 816670 w 1256032"/>
                  <a:gd name="connsiteY72" fmla="*/ 304394 h 1255505"/>
                  <a:gd name="connsiteX73" fmla="*/ 828049 w 1256032"/>
                  <a:gd name="connsiteY73" fmla="*/ 282583 h 1255505"/>
                  <a:gd name="connsiteX74" fmla="*/ 849859 w 1256032"/>
                  <a:gd name="connsiteY74" fmla="*/ 293963 h 1255505"/>
                  <a:gd name="connsiteX75" fmla="*/ 875462 w 1256032"/>
                  <a:gd name="connsiteY75" fmla="*/ 374565 h 1255505"/>
                  <a:gd name="connsiteX76" fmla="*/ 880204 w 1256032"/>
                  <a:gd name="connsiteY76" fmla="*/ 446634 h 1255505"/>
                  <a:gd name="connsiteX77" fmla="*/ 861238 w 1256032"/>
                  <a:gd name="connsiteY77" fmla="*/ 510167 h 1255505"/>
                  <a:gd name="connsiteX78" fmla="*/ 902014 w 1256032"/>
                  <a:gd name="connsiteY78" fmla="*/ 586977 h 1255505"/>
                  <a:gd name="connsiteX79" fmla="*/ 935203 w 1256032"/>
                  <a:gd name="connsiteY79" fmla="*/ 576546 h 1255505"/>
                  <a:gd name="connsiteX80" fmla="*/ 935203 w 1256032"/>
                  <a:gd name="connsiteY80" fmla="*/ 513012 h 1255505"/>
                  <a:gd name="connsiteX81" fmla="*/ 919083 w 1256032"/>
                  <a:gd name="connsiteY81" fmla="*/ 428617 h 1255505"/>
                  <a:gd name="connsiteX82" fmla="*/ 932358 w 1256032"/>
                  <a:gd name="connsiteY82" fmla="*/ 407755 h 1255505"/>
                  <a:gd name="connsiteX83" fmla="*/ 953220 w 1256032"/>
                  <a:gd name="connsiteY83" fmla="*/ 421030 h 1255505"/>
                  <a:gd name="connsiteX84" fmla="*/ 965548 w 1256032"/>
                  <a:gd name="connsiteY84" fmla="*/ 483616 h 1255505"/>
                  <a:gd name="connsiteX85" fmla="*/ 990203 w 1256032"/>
                  <a:gd name="connsiteY85" fmla="*/ 469392 h 1255505"/>
                  <a:gd name="connsiteX86" fmla="*/ 1013909 w 1256032"/>
                  <a:gd name="connsiteY86" fmla="*/ 476030 h 1255505"/>
                  <a:gd name="connsiteX87" fmla="*/ 1007272 w 1256032"/>
                  <a:gd name="connsiteY87" fmla="*/ 499737 h 1255505"/>
                  <a:gd name="connsiteX88" fmla="*/ 970289 w 1256032"/>
                  <a:gd name="connsiteY88" fmla="*/ 521547 h 1255505"/>
                  <a:gd name="connsiteX89" fmla="*/ 970289 w 1256032"/>
                  <a:gd name="connsiteY89" fmla="*/ 571805 h 1255505"/>
                  <a:gd name="connsiteX90" fmla="*/ 989254 w 1256032"/>
                  <a:gd name="connsiteY90" fmla="*/ 574650 h 1255505"/>
                  <a:gd name="connsiteX91" fmla="*/ 1037616 w 1256032"/>
                  <a:gd name="connsiteY91" fmla="*/ 547150 h 1255505"/>
                  <a:gd name="connsiteX92" fmla="*/ 1061323 w 1256032"/>
                  <a:gd name="connsiteY92" fmla="*/ 553788 h 1255505"/>
                  <a:gd name="connsiteX93" fmla="*/ 1054685 w 1256032"/>
                  <a:gd name="connsiteY93" fmla="*/ 577494 h 1255505"/>
                  <a:gd name="connsiteX94" fmla="*/ 1022444 w 1256032"/>
                  <a:gd name="connsiteY94" fmla="*/ 596460 h 1255505"/>
                  <a:gd name="connsiteX95" fmla="*/ 1100202 w 1256032"/>
                  <a:gd name="connsiteY95" fmla="*/ 648614 h 1255505"/>
                  <a:gd name="connsiteX96" fmla="*/ 1104943 w 1256032"/>
                  <a:gd name="connsiteY96" fmla="*/ 672321 h 1255505"/>
                  <a:gd name="connsiteX97" fmla="*/ 1081236 w 1256032"/>
                  <a:gd name="connsiteY97" fmla="*/ 677062 h 1255505"/>
                  <a:gd name="connsiteX98" fmla="*/ 980720 w 1256032"/>
                  <a:gd name="connsiteY98" fmla="*/ 608787 h 1255505"/>
                  <a:gd name="connsiteX99" fmla="*/ 979772 w 1256032"/>
                  <a:gd name="connsiteY99" fmla="*/ 608787 h 1255505"/>
                  <a:gd name="connsiteX100" fmla="*/ 894428 w 1256032"/>
                  <a:gd name="connsiteY100" fmla="*/ 626804 h 1255505"/>
                  <a:gd name="connsiteX101" fmla="*/ 838480 w 1256032"/>
                  <a:gd name="connsiteY101" fmla="*/ 653356 h 1255505"/>
                  <a:gd name="connsiteX102" fmla="*/ 847014 w 1256032"/>
                  <a:gd name="connsiteY102" fmla="*/ 668528 h 1255505"/>
                  <a:gd name="connsiteX103" fmla="*/ 885893 w 1256032"/>
                  <a:gd name="connsiteY103" fmla="*/ 725424 h 1255505"/>
                  <a:gd name="connsiteX104" fmla="*/ 940893 w 1256032"/>
                  <a:gd name="connsiteY104" fmla="*/ 736803 h 1255505"/>
                  <a:gd name="connsiteX105" fmla="*/ 960806 w 1256032"/>
                  <a:gd name="connsiteY105" fmla="*/ 702666 h 1255505"/>
                  <a:gd name="connsiteX106" fmla="*/ 1007272 w 1256032"/>
                  <a:gd name="connsiteY106" fmla="*/ 666632 h 1255505"/>
                  <a:gd name="connsiteX107" fmla="*/ 1009168 w 1256032"/>
                  <a:gd name="connsiteY107" fmla="*/ 666632 h 1255505"/>
                  <a:gd name="connsiteX108" fmla="*/ 1042357 w 1256032"/>
                  <a:gd name="connsiteY108" fmla="*/ 675166 h 1255505"/>
                  <a:gd name="connsiteX109" fmla="*/ 1054685 w 1256032"/>
                  <a:gd name="connsiteY109" fmla="*/ 696028 h 1255505"/>
                  <a:gd name="connsiteX110" fmla="*/ 1033823 w 1256032"/>
                  <a:gd name="connsiteY110" fmla="*/ 708355 h 1255505"/>
                  <a:gd name="connsiteX111" fmla="*/ 1006323 w 1256032"/>
                  <a:gd name="connsiteY111" fmla="*/ 701717 h 1255505"/>
                  <a:gd name="connsiteX112" fmla="*/ 991151 w 1256032"/>
                  <a:gd name="connsiteY112" fmla="*/ 719734 h 1255505"/>
                  <a:gd name="connsiteX113" fmla="*/ 976927 w 1256032"/>
                  <a:gd name="connsiteY113" fmla="*/ 744389 h 1255505"/>
                  <a:gd name="connsiteX114" fmla="*/ 1014858 w 1256032"/>
                  <a:gd name="connsiteY114" fmla="*/ 751976 h 1255505"/>
                  <a:gd name="connsiteX115" fmla="*/ 1050892 w 1256032"/>
                  <a:gd name="connsiteY115" fmla="*/ 728269 h 1255505"/>
                  <a:gd name="connsiteX116" fmla="*/ 1074598 w 1256032"/>
                  <a:gd name="connsiteY116" fmla="*/ 733010 h 1255505"/>
                  <a:gd name="connsiteX117" fmla="*/ 1069857 w 1256032"/>
                  <a:gd name="connsiteY117" fmla="*/ 756717 h 1255505"/>
                  <a:gd name="connsiteX118" fmla="*/ 1035720 w 1256032"/>
                  <a:gd name="connsiteY118" fmla="*/ 779475 h 1255505"/>
                  <a:gd name="connsiteX119" fmla="*/ 1035720 w 1256032"/>
                  <a:gd name="connsiteY119" fmla="*/ 819302 h 1255505"/>
                  <a:gd name="connsiteX120" fmla="*/ 1018651 w 1256032"/>
                  <a:gd name="connsiteY120" fmla="*/ 836371 h 1255505"/>
                  <a:gd name="connsiteX121" fmla="*/ 1001582 w 1256032"/>
                  <a:gd name="connsiteY121" fmla="*/ 819302 h 1255505"/>
                  <a:gd name="connsiteX122" fmla="*/ 1001582 w 1256032"/>
                  <a:gd name="connsiteY122" fmla="*/ 778527 h 1255505"/>
                  <a:gd name="connsiteX123" fmla="*/ 901066 w 1256032"/>
                  <a:gd name="connsiteY123" fmla="*/ 756717 h 1255505"/>
                  <a:gd name="connsiteX124" fmla="*/ 906755 w 1256032"/>
                  <a:gd name="connsiteY124" fmla="*/ 803182 h 1255505"/>
                  <a:gd name="connsiteX125" fmla="*/ 906755 w 1256032"/>
                  <a:gd name="connsiteY125" fmla="*/ 806975 h 1255505"/>
                  <a:gd name="connsiteX126" fmla="*/ 994944 w 1256032"/>
                  <a:gd name="connsiteY126" fmla="*/ 862923 h 1255505"/>
                  <a:gd name="connsiteX127" fmla="*/ 1011065 w 1256032"/>
                  <a:gd name="connsiteY127" fmla="*/ 877147 h 1255505"/>
                  <a:gd name="connsiteX128" fmla="*/ 1059426 w 1256032"/>
                  <a:gd name="connsiteY128" fmla="*/ 854388 h 1255505"/>
                  <a:gd name="connsiteX129" fmla="*/ 1085978 w 1256032"/>
                  <a:gd name="connsiteY129" fmla="*/ 801285 h 1255505"/>
                  <a:gd name="connsiteX130" fmla="*/ 1085978 w 1256032"/>
                  <a:gd name="connsiteY130" fmla="*/ 801285 h 1255505"/>
                  <a:gd name="connsiteX131" fmla="*/ 1114426 w 1256032"/>
                  <a:gd name="connsiteY131" fmla="*/ 745338 h 1255505"/>
                  <a:gd name="connsiteX132" fmla="*/ 1138132 w 1256032"/>
                  <a:gd name="connsiteY132" fmla="*/ 737752 h 1255505"/>
                  <a:gd name="connsiteX133" fmla="*/ 1145718 w 1256032"/>
                  <a:gd name="connsiteY133" fmla="*/ 761458 h 1255505"/>
                  <a:gd name="connsiteX134" fmla="*/ 1125805 w 1256032"/>
                  <a:gd name="connsiteY134" fmla="*/ 800337 h 1255505"/>
                  <a:gd name="connsiteX135" fmla="*/ 1151408 w 1256032"/>
                  <a:gd name="connsiteY135" fmla="*/ 809820 h 1255505"/>
                  <a:gd name="connsiteX136" fmla="*/ 1161839 w 1256032"/>
                  <a:gd name="connsiteY136" fmla="*/ 832578 h 1255505"/>
                  <a:gd name="connsiteX137" fmla="*/ 1139081 w 1256032"/>
                  <a:gd name="connsiteY137" fmla="*/ 843009 h 1255505"/>
                  <a:gd name="connsiteX138" fmla="*/ 1109684 w 1256032"/>
                  <a:gd name="connsiteY138" fmla="*/ 832578 h 1255505"/>
                  <a:gd name="connsiteX139" fmla="*/ 1093564 w 1256032"/>
                  <a:gd name="connsiteY139" fmla="*/ 862923 h 1255505"/>
                  <a:gd name="connsiteX140" fmla="*/ 1115374 w 1256032"/>
                  <a:gd name="connsiteY140" fmla="*/ 878095 h 1255505"/>
                  <a:gd name="connsiteX141" fmla="*/ 1149512 w 1256032"/>
                  <a:gd name="connsiteY141" fmla="*/ 854388 h 1255505"/>
                  <a:gd name="connsiteX142" fmla="*/ 1173218 w 1256032"/>
                  <a:gd name="connsiteY142" fmla="*/ 859130 h 1255505"/>
                  <a:gd name="connsiteX143" fmla="*/ 1168477 w 1256032"/>
                  <a:gd name="connsiteY143" fmla="*/ 882836 h 1255505"/>
                  <a:gd name="connsiteX144" fmla="*/ 1132443 w 1256032"/>
                  <a:gd name="connsiteY144" fmla="*/ 907491 h 1255505"/>
                  <a:gd name="connsiteX145" fmla="*/ 1132443 w 1256032"/>
                  <a:gd name="connsiteY145" fmla="*/ 940681 h 1255505"/>
                  <a:gd name="connsiteX146" fmla="*/ 1115374 w 1256032"/>
                  <a:gd name="connsiteY146" fmla="*/ 957749 h 1255505"/>
                  <a:gd name="connsiteX147" fmla="*/ 1098305 w 1256032"/>
                  <a:gd name="connsiteY147" fmla="*/ 940681 h 1255505"/>
                  <a:gd name="connsiteX148" fmla="*/ 1098305 w 1256032"/>
                  <a:gd name="connsiteY148" fmla="*/ 907491 h 1255505"/>
                  <a:gd name="connsiteX149" fmla="*/ 1069857 w 1256032"/>
                  <a:gd name="connsiteY149" fmla="*/ 888526 h 1255505"/>
                  <a:gd name="connsiteX150" fmla="*/ 1035720 w 1256032"/>
                  <a:gd name="connsiteY150" fmla="*/ 904646 h 1255505"/>
                  <a:gd name="connsiteX151" fmla="*/ 1082185 w 1256032"/>
                  <a:gd name="connsiteY151" fmla="*/ 978611 h 1255505"/>
                  <a:gd name="connsiteX152" fmla="*/ 1124857 w 1256032"/>
                  <a:gd name="connsiteY152" fmla="*/ 987146 h 1255505"/>
                  <a:gd name="connsiteX153" fmla="*/ 1148563 w 1256032"/>
                  <a:gd name="connsiteY153" fmla="*/ 969129 h 1255505"/>
                  <a:gd name="connsiteX154" fmla="*/ 1173218 w 1256032"/>
                  <a:gd name="connsiteY154" fmla="*/ 971973 h 1255505"/>
                  <a:gd name="connsiteX155" fmla="*/ 1170373 w 1256032"/>
                  <a:gd name="connsiteY155" fmla="*/ 996628 h 1255505"/>
                  <a:gd name="connsiteX156" fmla="*/ 1156149 w 1256032"/>
                  <a:gd name="connsiteY156" fmla="*/ 1007059 h 1255505"/>
                  <a:gd name="connsiteX157" fmla="*/ 1175115 w 1256032"/>
                  <a:gd name="connsiteY157" fmla="*/ 1032662 h 1255505"/>
                  <a:gd name="connsiteX158" fmla="*/ 1167529 w 1256032"/>
                  <a:gd name="connsiteY158" fmla="*/ 1056369 h 1255505"/>
                  <a:gd name="connsiteX159" fmla="*/ 1143822 w 1256032"/>
                  <a:gd name="connsiteY159" fmla="*/ 1048783 h 1255505"/>
                  <a:gd name="connsiteX160" fmla="*/ 1095460 w 1256032"/>
                  <a:gd name="connsiteY160" fmla="*/ 1013697 h 1255505"/>
                  <a:gd name="connsiteX161" fmla="*/ 1103995 w 1256032"/>
                  <a:gd name="connsiteY161" fmla="*/ 1068697 h 1255505"/>
                  <a:gd name="connsiteX162" fmla="*/ 437363 w 1256032"/>
                  <a:gd name="connsiteY162" fmla="*/ 617322 h 1255505"/>
                  <a:gd name="connsiteX163" fmla="*/ 458225 w 1256032"/>
                  <a:gd name="connsiteY163" fmla="*/ 580339 h 1255505"/>
                  <a:gd name="connsiteX164" fmla="*/ 481932 w 1256032"/>
                  <a:gd name="connsiteY164" fmla="*/ 573701 h 1255505"/>
                  <a:gd name="connsiteX165" fmla="*/ 488570 w 1256032"/>
                  <a:gd name="connsiteY165" fmla="*/ 597408 h 1255505"/>
                  <a:gd name="connsiteX166" fmla="*/ 462966 w 1256032"/>
                  <a:gd name="connsiteY166" fmla="*/ 642925 h 1255505"/>
                  <a:gd name="connsiteX167" fmla="*/ 469604 w 1256032"/>
                  <a:gd name="connsiteY167" fmla="*/ 708355 h 1255505"/>
                  <a:gd name="connsiteX168" fmla="*/ 476242 w 1256032"/>
                  <a:gd name="connsiteY168" fmla="*/ 726372 h 1255505"/>
                  <a:gd name="connsiteX169" fmla="*/ 490466 w 1256032"/>
                  <a:gd name="connsiteY169" fmla="*/ 745338 h 1255505"/>
                  <a:gd name="connsiteX170" fmla="*/ 471501 w 1256032"/>
                  <a:gd name="connsiteY170" fmla="*/ 760510 h 1255505"/>
                  <a:gd name="connsiteX171" fmla="*/ 435467 w 1256032"/>
                  <a:gd name="connsiteY171" fmla="*/ 713097 h 1255505"/>
                  <a:gd name="connsiteX172" fmla="*/ 435467 w 1256032"/>
                  <a:gd name="connsiteY172" fmla="*/ 712148 h 1255505"/>
                  <a:gd name="connsiteX173" fmla="*/ 433570 w 1256032"/>
                  <a:gd name="connsiteY173" fmla="*/ 690338 h 1255505"/>
                  <a:gd name="connsiteX174" fmla="*/ 408915 w 1256032"/>
                  <a:gd name="connsiteY174" fmla="*/ 725424 h 1255505"/>
                  <a:gd name="connsiteX175" fmla="*/ 408915 w 1256032"/>
                  <a:gd name="connsiteY175" fmla="*/ 726372 h 1255505"/>
                  <a:gd name="connsiteX176" fmla="*/ 430725 w 1256032"/>
                  <a:gd name="connsiteY176" fmla="*/ 788010 h 1255505"/>
                  <a:gd name="connsiteX177" fmla="*/ 466759 w 1256032"/>
                  <a:gd name="connsiteY177" fmla="*/ 851544 h 1255505"/>
                  <a:gd name="connsiteX178" fmla="*/ 476242 w 1256032"/>
                  <a:gd name="connsiteY178" fmla="*/ 874302 h 1255505"/>
                  <a:gd name="connsiteX179" fmla="*/ 453484 w 1256032"/>
                  <a:gd name="connsiteY179" fmla="*/ 883785 h 1255505"/>
                  <a:gd name="connsiteX180" fmla="*/ 399433 w 1256032"/>
                  <a:gd name="connsiteY180" fmla="*/ 801285 h 1255505"/>
                  <a:gd name="connsiteX181" fmla="*/ 390898 w 1256032"/>
                  <a:gd name="connsiteY181" fmla="*/ 779475 h 1255505"/>
                  <a:gd name="connsiteX182" fmla="*/ 389002 w 1256032"/>
                  <a:gd name="connsiteY182" fmla="*/ 804130 h 1255505"/>
                  <a:gd name="connsiteX183" fmla="*/ 472449 w 1256032"/>
                  <a:gd name="connsiteY183" fmla="*/ 962491 h 1255505"/>
                  <a:gd name="connsiteX184" fmla="*/ 473397 w 1256032"/>
                  <a:gd name="connsiteY184" fmla="*/ 987146 h 1255505"/>
                  <a:gd name="connsiteX185" fmla="*/ 451587 w 1256032"/>
                  <a:gd name="connsiteY185" fmla="*/ 989990 h 1255505"/>
                  <a:gd name="connsiteX186" fmla="*/ 445898 w 1256032"/>
                  <a:gd name="connsiteY186" fmla="*/ 1035507 h 1255505"/>
                  <a:gd name="connsiteX187" fmla="*/ 425984 w 1256032"/>
                  <a:gd name="connsiteY187" fmla="*/ 1050680 h 1255505"/>
                  <a:gd name="connsiteX188" fmla="*/ 410812 w 1256032"/>
                  <a:gd name="connsiteY188" fmla="*/ 1030766 h 1255505"/>
                  <a:gd name="connsiteX189" fmla="*/ 420294 w 1256032"/>
                  <a:gd name="connsiteY189" fmla="*/ 958698 h 1255505"/>
                  <a:gd name="connsiteX190" fmla="*/ 401329 w 1256032"/>
                  <a:gd name="connsiteY190" fmla="*/ 934991 h 1255505"/>
                  <a:gd name="connsiteX191" fmla="*/ 348226 w 1256032"/>
                  <a:gd name="connsiteY191" fmla="*/ 1010852 h 1255505"/>
                  <a:gd name="connsiteX192" fmla="*/ 348226 w 1256032"/>
                  <a:gd name="connsiteY192" fmla="*/ 1056369 h 1255505"/>
                  <a:gd name="connsiteX193" fmla="*/ 331157 w 1256032"/>
                  <a:gd name="connsiteY193" fmla="*/ 1073438 h 1255505"/>
                  <a:gd name="connsiteX194" fmla="*/ 314089 w 1256032"/>
                  <a:gd name="connsiteY194" fmla="*/ 1056369 h 1255505"/>
                  <a:gd name="connsiteX195" fmla="*/ 314089 w 1256032"/>
                  <a:gd name="connsiteY195" fmla="*/ 1019387 h 1255505"/>
                  <a:gd name="connsiteX196" fmla="*/ 268572 w 1256032"/>
                  <a:gd name="connsiteY196" fmla="*/ 1011801 h 1255505"/>
                  <a:gd name="connsiteX197" fmla="*/ 254348 w 1256032"/>
                  <a:gd name="connsiteY197" fmla="*/ 991887 h 1255505"/>
                  <a:gd name="connsiteX198" fmla="*/ 274261 w 1256032"/>
                  <a:gd name="connsiteY198" fmla="*/ 977663 h 1255505"/>
                  <a:gd name="connsiteX199" fmla="*/ 323571 w 1256032"/>
                  <a:gd name="connsiteY199" fmla="*/ 985249 h 1255505"/>
                  <a:gd name="connsiteX200" fmla="*/ 382364 w 1256032"/>
                  <a:gd name="connsiteY200" fmla="*/ 901802 h 1255505"/>
                  <a:gd name="connsiteX201" fmla="*/ 360554 w 1256032"/>
                  <a:gd name="connsiteY201" fmla="*/ 842061 h 1255505"/>
                  <a:gd name="connsiteX202" fmla="*/ 289434 w 1256032"/>
                  <a:gd name="connsiteY202" fmla="*/ 888526 h 1255505"/>
                  <a:gd name="connsiteX203" fmla="*/ 269520 w 1256032"/>
                  <a:gd name="connsiteY203" fmla="*/ 907491 h 1255505"/>
                  <a:gd name="connsiteX204" fmla="*/ 267623 w 1256032"/>
                  <a:gd name="connsiteY204" fmla="*/ 910336 h 1255505"/>
                  <a:gd name="connsiteX205" fmla="*/ 208831 w 1256032"/>
                  <a:gd name="connsiteY205" fmla="*/ 999473 h 1255505"/>
                  <a:gd name="connsiteX206" fmla="*/ 207883 w 1256032"/>
                  <a:gd name="connsiteY206" fmla="*/ 1003266 h 1255505"/>
                  <a:gd name="connsiteX207" fmla="*/ 192710 w 1256032"/>
                  <a:gd name="connsiteY207" fmla="*/ 1059214 h 1255505"/>
                  <a:gd name="connsiteX208" fmla="*/ 239175 w 1256032"/>
                  <a:gd name="connsiteY208" fmla="*/ 1059214 h 1255505"/>
                  <a:gd name="connsiteX209" fmla="*/ 256244 w 1256032"/>
                  <a:gd name="connsiteY209" fmla="*/ 1076283 h 1255505"/>
                  <a:gd name="connsiteX210" fmla="*/ 239175 w 1256032"/>
                  <a:gd name="connsiteY210" fmla="*/ 1093352 h 1255505"/>
                  <a:gd name="connsiteX211" fmla="*/ 178486 w 1256032"/>
                  <a:gd name="connsiteY211" fmla="*/ 1093352 h 1255505"/>
                  <a:gd name="connsiteX212" fmla="*/ 114004 w 1256032"/>
                  <a:gd name="connsiteY212" fmla="*/ 1139817 h 1255505"/>
                  <a:gd name="connsiteX213" fmla="*/ 103573 w 1256032"/>
                  <a:gd name="connsiteY213" fmla="*/ 1142661 h 1255505"/>
                  <a:gd name="connsiteX214" fmla="*/ 89349 w 1256032"/>
                  <a:gd name="connsiteY214" fmla="*/ 1135075 h 1255505"/>
                  <a:gd name="connsiteX215" fmla="*/ 93142 w 1256032"/>
                  <a:gd name="connsiteY215" fmla="*/ 1110420 h 1255505"/>
                  <a:gd name="connsiteX216" fmla="*/ 155728 w 1256032"/>
                  <a:gd name="connsiteY216" fmla="*/ 1065852 h 1255505"/>
                  <a:gd name="connsiteX217" fmla="*/ 167107 w 1256032"/>
                  <a:gd name="connsiteY217" fmla="*/ 1011801 h 1255505"/>
                  <a:gd name="connsiteX218" fmla="*/ 118746 w 1256032"/>
                  <a:gd name="connsiteY218" fmla="*/ 1046886 h 1255505"/>
                  <a:gd name="connsiteX219" fmla="*/ 95039 w 1256032"/>
                  <a:gd name="connsiteY219" fmla="*/ 1054473 h 1255505"/>
                  <a:gd name="connsiteX220" fmla="*/ 87453 w 1256032"/>
                  <a:gd name="connsiteY220" fmla="*/ 1030766 h 1255505"/>
                  <a:gd name="connsiteX221" fmla="*/ 106418 w 1256032"/>
                  <a:gd name="connsiteY221" fmla="*/ 1005163 h 1255505"/>
                  <a:gd name="connsiteX222" fmla="*/ 92194 w 1256032"/>
                  <a:gd name="connsiteY222" fmla="*/ 994732 h 1255505"/>
                  <a:gd name="connsiteX223" fmla="*/ 89349 w 1256032"/>
                  <a:gd name="connsiteY223" fmla="*/ 970077 h 1255505"/>
                  <a:gd name="connsiteX224" fmla="*/ 114004 w 1256032"/>
                  <a:gd name="connsiteY224" fmla="*/ 967232 h 1255505"/>
                  <a:gd name="connsiteX225" fmla="*/ 137711 w 1256032"/>
                  <a:gd name="connsiteY225" fmla="*/ 985249 h 1255505"/>
                  <a:gd name="connsiteX226" fmla="*/ 180383 w 1256032"/>
                  <a:gd name="connsiteY226" fmla="*/ 976715 h 1255505"/>
                  <a:gd name="connsiteX227" fmla="*/ 226848 w 1256032"/>
                  <a:gd name="connsiteY227" fmla="*/ 902750 h 1255505"/>
                  <a:gd name="connsiteX228" fmla="*/ 192710 w 1256032"/>
                  <a:gd name="connsiteY228" fmla="*/ 886629 h 1255505"/>
                  <a:gd name="connsiteX229" fmla="*/ 164262 w 1256032"/>
                  <a:gd name="connsiteY229" fmla="*/ 905595 h 1255505"/>
                  <a:gd name="connsiteX230" fmla="*/ 164262 w 1256032"/>
                  <a:gd name="connsiteY230" fmla="*/ 938784 h 1255505"/>
                  <a:gd name="connsiteX231" fmla="*/ 147194 w 1256032"/>
                  <a:gd name="connsiteY231" fmla="*/ 955853 h 1255505"/>
                  <a:gd name="connsiteX232" fmla="*/ 130125 w 1256032"/>
                  <a:gd name="connsiteY232" fmla="*/ 938784 h 1255505"/>
                  <a:gd name="connsiteX233" fmla="*/ 130125 w 1256032"/>
                  <a:gd name="connsiteY233" fmla="*/ 905595 h 1255505"/>
                  <a:gd name="connsiteX234" fmla="*/ 94091 w 1256032"/>
                  <a:gd name="connsiteY234" fmla="*/ 880940 h 1255505"/>
                  <a:gd name="connsiteX235" fmla="*/ 89349 w 1256032"/>
                  <a:gd name="connsiteY235" fmla="*/ 857233 h 1255505"/>
                  <a:gd name="connsiteX236" fmla="*/ 113056 w 1256032"/>
                  <a:gd name="connsiteY236" fmla="*/ 852492 h 1255505"/>
                  <a:gd name="connsiteX237" fmla="*/ 147194 w 1256032"/>
                  <a:gd name="connsiteY237" fmla="*/ 876198 h 1255505"/>
                  <a:gd name="connsiteX238" fmla="*/ 169004 w 1256032"/>
                  <a:gd name="connsiteY238" fmla="*/ 861026 h 1255505"/>
                  <a:gd name="connsiteX239" fmla="*/ 152883 w 1256032"/>
                  <a:gd name="connsiteY239" fmla="*/ 830682 h 1255505"/>
                  <a:gd name="connsiteX240" fmla="*/ 123487 w 1256032"/>
                  <a:gd name="connsiteY240" fmla="*/ 841113 h 1255505"/>
                  <a:gd name="connsiteX241" fmla="*/ 100729 w 1256032"/>
                  <a:gd name="connsiteY241" fmla="*/ 830682 h 1255505"/>
                  <a:gd name="connsiteX242" fmla="*/ 111159 w 1256032"/>
                  <a:gd name="connsiteY242" fmla="*/ 807923 h 1255505"/>
                  <a:gd name="connsiteX243" fmla="*/ 136763 w 1256032"/>
                  <a:gd name="connsiteY243" fmla="*/ 798441 h 1255505"/>
                  <a:gd name="connsiteX244" fmla="*/ 116849 w 1256032"/>
                  <a:gd name="connsiteY244" fmla="*/ 759562 h 1255505"/>
                  <a:gd name="connsiteX245" fmla="*/ 124435 w 1256032"/>
                  <a:gd name="connsiteY245" fmla="*/ 735855 h 1255505"/>
                  <a:gd name="connsiteX246" fmla="*/ 148142 w 1256032"/>
                  <a:gd name="connsiteY246" fmla="*/ 743441 h 1255505"/>
                  <a:gd name="connsiteX247" fmla="*/ 176590 w 1256032"/>
                  <a:gd name="connsiteY247" fmla="*/ 799389 h 1255505"/>
                  <a:gd name="connsiteX248" fmla="*/ 176590 w 1256032"/>
                  <a:gd name="connsiteY248" fmla="*/ 799389 h 1255505"/>
                  <a:gd name="connsiteX249" fmla="*/ 204090 w 1256032"/>
                  <a:gd name="connsiteY249" fmla="*/ 852492 h 1255505"/>
                  <a:gd name="connsiteX250" fmla="*/ 252451 w 1256032"/>
                  <a:gd name="connsiteY250" fmla="*/ 875250 h 1255505"/>
                  <a:gd name="connsiteX251" fmla="*/ 268572 w 1256032"/>
                  <a:gd name="connsiteY251" fmla="*/ 861026 h 1255505"/>
                  <a:gd name="connsiteX252" fmla="*/ 356761 w 1256032"/>
                  <a:gd name="connsiteY252" fmla="*/ 805078 h 1255505"/>
                  <a:gd name="connsiteX253" fmla="*/ 356761 w 1256032"/>
                  <a:gd name="connsiteY253" fmla="*/ 801285 h 1255505"/>
                  <a:gd name="connsiteX254" fmla="*/ 362450 w 1256032"/>
                  <a:gd name="connsiteY254" fmla="*/ 754820 h 1255505"/>
                  <a:gd name="connsiteX255" fmla="*/ 261934 w 1256032"/>
                  <a:gd name="connsiteY255" fmla="*/ 776630 h 1255505"/>
                  <a:gd name="connsiteX256" fmla="*/ 261934 w 1256032"/>
                  <a:gd name="connsiteY256" fmla="*/ 819302 h 1255505"/>
                  <a:gd name="connsiteX257" fmla="*/ 244865 w 1256032"/>
                  <a:gd name="connsiteY257" fmla="*/ 836371 h 1255505"/>
                  <a:gd name="connsiteX258" fmla="*/ 227796 w 1256032"/>
                  <a:gd name="connsiteY258" fmla="*/ 819302 h 1255505"/>
                  <a:gd name="connsiteX259" fmla="*/ 227796 w 1256032"/>
                  <a:gd name="connsiteY259" fmla="*/ 773786 h 1255505"/>
                  <a:gd name="connsiteX260" fmla="*/ 188917 w 1256032"/>
                  <a:gd name="connsiteY260" fmla="*/ 751027 h 1255505"/>
                  <a:gd name="connsiteX261" fmla="*/ 184176 w 1256032"/>
                  <a:gd name="connsiteY261" fmla="*/ 727321 h 1255505"/>
                  <a:gd name="connsiteX262" fmla="*/ 207883 w 1256032"/>
                  <a:gd name="connsiteY262" fmla="*/ 722579 h 1255505"/>
                  <a:gd name="connsiteX263" fmla="*/ 243917 w 1256032"/>
                  <a:gd name="connsiteY263" fmla="*/ 746286 h 1255505"/>
                  <a:gd name="connsiteX264" fmla="*/ 281847 w 1256032"/>
                  <a:gd name="connsiteY264" fmla="*/ 738700 h 1255505"/>
                  <a:gd name="connsiteX265" fmla="*/ 267623 w 1256032"/>
                  <a:gd name="connsiteY265" fmla="*/ 714045 h 1255505"/>
                  <a:gd name="connsiteX266" fmla="*/ 252451 w 1256032"/>
                  <a:gd name="connsiteY266" fmla="*/ 696028 h 1255505"/>
                  <a:gd name="connsiteX267" fmla="*/ 224951 w 1256032"/>
                  <a:gd name="connsiteY267" fmla="*/ 702666 h 1255505"/>
                  <a:gd name="connsiteX268" fmla="*/ 204090 w 1256032"/>
                  <a:gd name="connsiteY268" fmla="*/ 690338 h 1255505"/>
                  <a:gd name="connsiteX269" fmla="*/ 216417 w 1256032"/>
                  <a:gd name="connsiteY269" fmla="*/ 669476 h 1255505"/>
                  <a:gd name="connsiteX270" fmla="*/ 249606 w 1256032"/>
                  <a:gd name="connsiteY270" fmla="*/ 660942 h 1255505"/>
                  <a:gd name="connsiteX271" fmla="*/ 251503 w 1256032"/>
                  <a:gd name="connsiteY271" fmla="*/ 660942 h 1255505"/>
                  <a:gd name="connsiteX272" fmla="*/ 297968 w 1256032"/>
                  <a:gd name="connsiteY272" fmla="*/ 696976 h 1255505"/>
                  <a:gd name="connsiteX273" fmla="*/ 317882 w 1256032"/>
                  <a:gd name="connsiteY273" fmla="*/ 731114 h 1255505"/>
                  <a:gd name="connsiteX274" fmla="*/ 372881 w 1256032"/>
                  <a:gd name="connsiteY274" fmla="*/ 719734 h 1255505"/>
                  <a:gd name="connsiteX275" fmla="*/ 411760 w 1256032"/>
                  <a:gd name="connsiteY275" fmla="*/ 662838 h 1255505"/>
                  <a:gd name="connsiteX276" fmla="*/ 420294 w 1256032"/>
                  <a:gd name="connsiteY276" fmla="*/ 647666 h 1255505"/>
                  <a:gd name="connsiteX277" fmla="*/ 364347 w 1256032"/>
                  <a:gd name="connsiteY277" fmla="*/ 621115 h 1255505"/>
                  <a:gd name="connsiteX278" fmla="*/ 279951 w 1256032"/>
                  <a:gd name="connsiteY278" fmla="*/ 603098 h 1255505"/>
                  <a:gd name="connsiteX279" fmla="*/ 279951 w 1256032"/>
                  <a:gd name="connsiteY279" fmla="*/ 603098 h 1255505"/>
                  <a:gd name="connsiteX280" fmla="*/ 178486 w 1256032"/>
                  <a:gd name="connsiteY280" fmla="*/ 671373 h 1255505"/>
                  <a:gd name="connsiteX281" fmla="*/ 154780 w 1256032"/>
                  <a:gd name="connsiteY281" fmla="*/ 666632 h 1255505"/>
                  <a:gd name="connsiteX282" fmla="*/ 159521 w 1256032"/>
                  <a:gd name="connsiteY282" fmla="*/ 642925 h 1255505"/>
                  <a:gd name="connsiteX283" fmla="*/ 237279 w 1256032"/>
                  <a:gd name="connsiteY283" fmla="*/ 590770 h 1255505"/>
                  <a:gd name="connsiteX284" fmla="*/ 205038 w 1256032"/>
                  <a:gd name="connsiteY284" fmla="*/ 571805 h 1255505"/>
                  <a:gd name="connsiteX285" fmla="*/ 198400 w 1256032"/>
                  <a:gd name="connsiteY285" fmla="*/ 548098 h 1255505"/>
                  <a:gd name="connsiteX286" fmla="*/ 222107 w 1256032"/>
                  <a:gd name="connsiteY286" fmla="*/ 541460 h 1255505"/>
                  <a:gd name="connsiteX287" fmla="*/ 270468 w 1256032"/>
                  <a:gd name="connsiteY287" fmla="*/ 568960 h 1255505"/>
                  <a:gd name="connsiteX288" fmla="*/ 289434 w 1256032"/>
                  <a:gd name="connsiteY288" fmla="*/ 566115 h 1255505"/>
                  <a:gd name="connsiteX289" fmla="*/ 289434 w 1256032"/>
                  <a:gd name="connsiteY289" fmla="*/ 515857 h 1255505"/>
                  <a:gd name="connsiteX290" fmla="*/ 252451 w 1256032"/>
                  <a:gd name="connsiteY290" fmla="*/ 494047 h 1255505"/>
                  <a:gd name="connsiteX291" fmla="*/ 245813 w 1256032"/>
                  <a:gd name="connsiteY291" fmla="*/ 470340 h 1255505"/>
                  <a:gd name="connsiteX292" fmla="*/ 269520 w 1256032"/>
                  <a:gd name="connsiteY292" fmla="*/ 463702 h 1255505"/>
                  <a:gd name="connsiteX293" fmla="*/ 294175 w 1256032"/>
                  <a:gd name="connsiteY293" fmla="*/ 477926 h 1255505"/>
                  <a:gd name="connsiteX294" fmla="*/ 306502 w 1256032"/>
                  <a:gd name="connsiteY294" fmla="*/ 415341 h 1255505"/>
                  <a:gd name="connsiteX295" fmla="*/ 327364 w 1256032"/>
                  <a:gd name="connsiteY295" fmla="*/ 402065 h 1255505"/>
                  <a:gd name="connsiteX296" fmla="*/ 340640 w 1256032"/>
                  <a:gd name="connsiteY296" fmla="*/ 422927 h 1255505"/>
                  <a:gd name="connsiteX297" fmla="*/ 324519 w 1256032"/>
                  <a:gd name="connsiteY297" fmla="*/ 507323 h 1255505"/>
                  <a:gd name="connsiteX298" fmla="*/ 324519 w 1256032"/>
                  <a:gd name="connsiteY298" fmla="*/ 570857 h 1255505"/>
                  <a:gd name="connsiteX299" fmla="*/ 357709 w 1256032"/>
                  <a:gd name="connsiteY299" fmla="*/ 581288 h 1255505"/>
                  <a:gd name="connsiteX300" fmla="*/ 398484 w 1256032"/>
                  <a:gd name="connsiteY300" fmla="*/ 504478 h 1255505"/>
                  <a:gd name="connsiteX301" fmla="*/ 379519 w 1256032"/>
                  <a:gd name="connsiteY301" fmla="*/ 440944 h 1255505"/>
                  <a:gd name="connsiteX302" fmla="*/ 384260 w 1256032"/>
                  <a:gd name="connsiteY302" fmla="*/ 368876 h 1255505"/>
                  <a:gd name="connsiteX303" fmla="*/ 409863 w 1256032"/>
                  <a:gd name="connsiteY303" fmla="*/ 288273 h 1255505"/>
                  <a:gd name="connsiteX304" fmla="*/ 431674 w 1256032"/>
                  <a:gd name="connsiteY304" fmla="*/ 276894 h 1255505"/>
                  <a:gd name="connsiteX305" fmla="*/ 443053 w 1256032"/>
                  <a:gd name="connsiteY305" fmla="*/ 298704 h 1255505"/>
                  <a:gd name="connsiteX306" fmla="*/ 433570 w 1256032"/>
                  <a:gd name="connsiteY306" fmla="*/ 329049 h 1255505"/>
                  <a:gd name="connsiteX307" fmla="*/ 454432 w 1256032"/>
                  <a:gd name="connsiteY307" fmla="*/ 322411 h 1255505"/>
                  <a:gd name="connsiteX308" fmla="*/ 476242 w 1256032"/>
                  <a:gd name="connsiteY308" fmla="*/ 333790 h 1255505"/>
                  <a:gd name="connsiteX309" fmla="*/ 464863 w 1256032"/>
                  <a:gd name="connsiteY309" fmla="*/ 355600 h 1255505"/>
                  <a:gd name="connsiteX310" fmla="*/ 425036 w 1256032"/>
                  <a:gd name="connsiteY310" fmla="*/ 368876 h 1255505"/>
                  <a:gd name="connsiteX311" fmla="*/ 416501 w 1256032"/>
                  <a:gd name="connsiteY311" fmla="*/ 381203 h 1255505"/>
                  <a:gd name="connsiteX312" fmla="*/ 415553 w 1256032"/>
                  <a:gd name="connsiteY312" fmla="*/ 383100 h 1255505"/>
                  <a:gd name="connsiteX313" fmla="*/ 412708 w 1256032"/>
                  <a:gd name="connsiteY313" fmla="*/ 432410 h 1255505"/>
                  <a:gd name="connsiteX314" fmla="*/ 426932 w 1256032"/>
                  <a:gd name="connsiteY314" fmla="*/ 480771 h 1255505"/>
                  <a:gd name="connsiteX315" fmla="*/ 452535 w 1256032"/>
                  <a:gd name="connsiteY315" fmla="*/ 471289 h 1255505"/>
                  <a:gd name="connsiteX316" fmla="*/ 443053 w 1256032"/>
                  <a:gd name="connsiteY316" fmla="*/ 439996 h 1255505"/>
                  <a:gd name="connsiteX317" fmla="*/ 454432 w 1256032"/>
                  <a:gd name="connsiteY317" fmla="*/ 418186 h 1255505"/>
                  <a:gd name="connsiteX318" fmla="*/ 476242 w 1256032"/>
                  <a:gd name="connsiteY318" fmla="*/ 429565 h 1255505"/>
                  <a:gd name="connsiteX319" fmla="*/ 485725 w 1256032"/>
                  <a:gd name="connsiteY319" fmla="*/ 459909 h 1255505"/>
                  <a:gd name="connsiteX320" fmla="*/ 489518 w 1256032"/>
                  <a:gd name="connsiteY320" fmla="*/ 483616 h 1255505"/>
                  <a:gd name="connsiteX321" fmla="*/ 462966 w 1256032"/>
                  <a:gd name="connsiteY321" fmla="*/ 503530 h 1255505"/>
                  <a:gd name="connsiteX322" fmla="*/ 429777 w 1256032"/>
                  <a:gd name="connsiteY322" fmla="*/ 516805 h 1255505"/>
                  <a:gd name="connsiteX323" fmla="*/ 389002 w 1256032"/>
                  <a:gd name="connsiteY323" fmla="*/ 592667 h 1255505"/>
                  <a:gd name="connsiteX324" fmla="*/ 437363 w 1256032"/>
                  <a:gd name="connsiteY324" fmla="*/ 617322 h 1255505"/>
                  <a:gd name="connsiteX325" fmla="*/ 1254769 w 1256032"/>
                  <a:gd name="connsiteY325" fmla="*/ 1032662 h 1255505"/>
                  <a:gd name="connsiteX326" fmla="*/ 1190287 w 1256032"/>
                  <a:gd name="connsiteY326" fmla="*/ 660942 h 1255505"/>
                  <a:gd name="connsiteX327" fmla="*/ 980720 w 1256032"/>
                  <a:gd name="connsiteY327" fmla="*/ 298704 h 1255505"/>
                  <a:gd name="connsiteX328" fmla="*/ 865980 w 1256032"/>
                  <a:gd name="connsiteY328" fmla="*/ 197239 h 1255505"/>
                  <a:gd name="connsiteX329" fmla="*/ 776843 w 1256032"/>
                  <a:gd name="connsiteY329" fmla="*/ 164050 h 1255505"/>
                  <a:gd name="connsiteX330" fmla="*/ 698137 w 1256032"/>
                  <a:gd name="connsiteY330" fmla="*/ 249394 h 1255505"/>
                  <a:gd name="connsiteX331" fmla="*/ 696240 w 1256032"/>
                  <a:gd name="connsiteY331" fmla="*/ 256980 h 1255505"/>
                  <a:gd name="connsiteX332" fmla="*/ 701930 w 1256032"/>
                  <a:gd name="connsiteY332" fmla="*/ 18965 h 1255505"/>
                  <a:gd name="connsiteX333" fmla="*/ 703826 w 1256032"/>
                  <a:gd name="connsiteY333" fmla="*/ 0 h 1255505"/>
                  <a:gd name="connsiteX334" fmla="*/ 553052 w 1256032"/>
                  <a:gd name="connsiteY334" fmla="*/ 0 h 1255505"/>
                  <a:gd name="connsiteX335" fmla="*/ 554948 w 1256032"/>
                  <a:gd name="connsiteY335" fmla="*/ 18965 h 1255505"/>
                  <a:gd name="connsiteX336" fmla="*/ 560638 w 1256032"/>
                  <a:gd name="connsiteY336" fmla="*/ 256980 h 1255505"/>
                  <a:gd name="connsiteX337" fmla="*/ 558741 w 1256032"/>
                  <a:gd name="connsiteY337" fmla="*/ 249394 h 1255505"/>
                  <a:gd name="connsiteX338" fmla="*/ 480035 w 1256032"/>
                  <a:gd name="connsiteY338" fmla="*/ 164050 h 1255505"/>
                  <a:gd name="connsiteX339" fmla="*/ 390898 w 1256032"/>
                  <a:gd name="connsiteY339" fmla="*/ 197239 h 1255505"/>
                  <a:gd name="connsiteX340" fmla="*/ 276158 w 1256032"/>
                  <a:gd name="connsiteY340" fmla="*/ 298704 h 1255505"/>
                  <a:gd name="connsiteX341" fmla="*/ 65643 w 1256032"/>
                  <a:gd name="connsiteY341" fmla="*/ 660942 h 1255505"/>
                  <a:gd name="connsiteX342" fmla="*/ 1161 w 1256032"/>
                  <a:gd name="connsiteY342" fmla="*/ 1032662 h 1255505"/>
                  <a:gd name="connsiteX343" fmla="*/ 4954 w 1256032"/>
                  <a:gd name="connsiteY343" fmla="*/ 1182489 h 1255505"/>
                  <a:gd name="connsiteX344" fmla="*/ 30557 w 1256032"/>
                  <a:gd name="connsiteY344" fmla="*/ 1246022 h 1255505"/>
                  <a:gd name="connsiteX345" fmla="*/ 60901 w 1256032"/>
                  <a:gd name="connsiteY345" fmla="*/ 1255505 h 1255505"/>
                  <a:gd name="connsiteX346" fmla="*/ 102625 w 1256032"/>
                  <a:gd name="connsiteY346" fmla="*/ 1245074 h 1255505"/>
                  <a:gd name="connsiteX347" fmla="*/ 157625 w 1256032"/>
                  <a:gd name="connsiteY347" fmla="*/ 1219471 h 1255505"/>
                  <a:gd name="connsiteX348" fmla="*/ 285641 w 1256032"/>
                  <a:gd name="connsiteY348" fmla="*/ 1177747 h 1255505"/>
                  <a:gd name="connsiteX349" fmla="*/ 445898 w 1256032"/>
                  <a:gd name="connsiteY349" fmla="*/ 1167316 h 1255505"/>
                  <a:gd name="connsiteX350" fmla="*/ 446846 w 1256032"/>
                  <a:gd name="connsiteY350" fmla="*/ 1167316 h 1255505"/>
                  <a:gd name="connsiteX351" fmla="*/ 447794 w 1256032"/>
                  <a:gd name="connsiteY351" fmla="*/ 1167316 h 1255505"/>
                  <a:gd name="connsiteX352" fmla="*/ 507535 w 1256032"/>
                  <a:gd name="connsiteY352" fmla="*/ 1140765 h 1255505"/>
                  <a:gd name="connsiteX353" fmla="*/ 569172 w 1256032"/>
                  <a:gd name="connsiteY353" fmla="*/ 1026025 h 1255505"/>
                  <a:gd name="connsiteX354" fmla="*/ 567276 w 1256032"/>
                  <a:gd name="connsiteY354" fmla="*/ 570857 h 1255505"/>
                  <a:gd name="connsiteX355" fmla="*/ 575810 w 1256032"/>
                  <a:gd name="connsiteY355" fmla="*/ 532926 h 1255505"/>
                  <a:gd name="connsiteX356" fmla="*/ 627017 w 1256032"/>
                  <a:gd name="connsiteY356" fmla="*/ 499737 h 1255505"/>
                  <a:gd name="connsiteX357" fmla="*/ 678223 w 1256032"/>
                  <a:gd name="connsiteY357" fmla="*/ 532926 h 1255505"/>
                  <a:gd name="connsiteX358" fmla="*/ 686757 w 1256032"/>
                  <a:gd name="connsiteY358" fmla="*/ 570857 h 1255505"/>
                  <a:gd name="connsiteX359" fmla="*/ 684861 w 1256032"/>
                  <a:gd name="connsiteY359" fmla="*/ 1026025 h 1255505"/>
                  <a:gd name="connsiteX360" fmla="*/ 746498 w 1256032"/>
                  <a:gd name="connsiteY360" fmla="*/ 1140765 h 1255505"/>
                  <a:gd name="connsiteX361" fmla="*/ 806239 w 1256032"/>
                  <a:gd name="connsiteY361" fmla="*/ 1167316 h 1255505"/>
                  <a:gd name="connsiteX362" fmla="*/ 807187 w 1256032"/>
                  <a:gd name="connsiteY362" fmla="*/ 1167316 h 1255505"/>
                  <a:gd name="connsiteX363" fmla="*/ 808136 w 1256032"/>
                  <a:gd name="connsiteY363" fmla="*/ 1167316 h 1255505"/>
                  <a:gd name="connsiteX364" fmla="*/ 968393 w 1256032"/>
                  <a:gd name="connsiteY364" fmla="*/ 1177747 h 1255505"/>
                  <a:gd name="connsiteX365" fmla="*/ 1096409 w 1256032"/>
                  <a:gd name="connsiteY365" fmla="*/ 1219471 h 1255505"/>
                  <a:gd name="connsiteX366" fmla="*/ 1151408 w 1256032"/>
                  <a:gd name="connsiteY366" fmla="*/ 1245074 h 1255505"/>
                  <a:gd name="connsiteX367" fmla="*/ 1223476 w 1256032"/>
                  <a:gd name="connsiteY367" fmla="*/ 1246022 h 1255505"/>
                  <a:gd name="connsiteX368" fmla="*/ 1250028 w 1256032"/>
                  <a:gd name="connsiteY368" fmla="*/ 1182489 h 1255505"/>
                  <a:gd name="connsiteX369" fmla="*/ 1254769 w 1256032"/>
                  <a:gd name="connsiteY369" fmla="*/ 1032662 h 1255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1256032" h="1255505">
                    <a:moveTo>
                      <a:pt x="1103995" y="1068697"/>
                    </a:moveTo>
                    <a:lnTo>
                      <a:pt x="1166580" y="1113265"/>
                    </a:lnTo>
                    <a:cubicBezTo>
                      <a:pt x="1174166" y="1118955"/>
                      <a:pt x="1176063" y="1129386"/>
                      <a:pt x="1170373" y="1137920"/>
                    </a:cubicBezTo>
                    <a:cubicBezTo>
                      <a:pt x="1166580" y="1142661"/>
                      <a:pt x="1161839" y="1145506"/>
                      <a:pt x="1156149" y="1145506"/>
                    </a:cubicBezTo>
                    <a:cubicBezTo>
                      <a:pt x="1152356" y="1145506"/>
                      <a:pt x="1149512" y="1144558"/>
                      <a:pt x="1145718" y="1142661"/>
                    </a:cubicBezTo>
                    <a:lnTo>
                      <a:pt x="1081236" y="1096196"/>
                    </a:lnTo>
                    <a:lnTo>
                      <a:pt x="1020547" y="1096196"/>
                    </a:lnTo>
                    <a:cubicBezTo>
                      <a:pt x="1011065" y="1096196"/>
                      <a:pt x="1003478" y="1088610"/>
                      <a:pt x="1003478" y="1079128"/>
                    </a:cubicBezTo>
                    <a:cubicBezTo>
                      <a:pt x="1003478" y="1069645"/>
                      <a:pt x="1011065" y="1062059"/>
                      <a:pt x="1020547" y="1062059"/>
                    </a:cubicBezTo>
                    <a:lnTo>
                      <a:pt x="1067012" y="1062059"/>
                    </a:lnTo>
                    <a:cubicBezTo>
                      <a:pt x="1064168" y="1042145"/>
                      <a:pt x="1058478" y="1023180"/>
                      <a:pt x="1051840" y="1006111"/>
                    </a:cubicBezTo>
                    <a:cubicBezTo>
                      <a:pt x="1050892" y="1005163"/>
                      <a:pt x="1050892" y="1004214"/>
                      <a:pt x="1050892" y="1002318"/>
                    </a:cubicBezTo>
                    <a:cubicBezTo>
                      <a:pt x="1037616" y="970077"/>
                      <a:pt x="1017702" y="939732"/>
                      <a:pt x="992099" y="913181"/>
                    </a:cubicBezTo>
                    <a:cubicBezTo>
                      <a:pt x="991151" y="912233"/>
                      <a:pt x="990203" y="911284"/>
                      <a:pt x="990203" y="911284"/>
                    </a:cubicBezTo>
                    <a:cubicBezTo>
                      <a:pt x="983565" y="904646"/>
                      <a:pt x="976927" y="898957"/>
                      <a:pt x="970289" y="892319"/>
                    </a:cubicBezTo>
                    <a:cubicBezTo>
                      <a:pt x="942789" y="869561"/>
                      <a:pt x="916238" y="854388"/>
                      <a:pt x="899169" y="845854"/>
                    </a:cubicBezTo>
                    <a:cubicBezTo>
                      <a:pt x="895376" y="865768"/>
                      <a:pt x="887790" y="885681"/>
                      <a:pt x="877359" y="905595"/>
                    </a:cubicBezTo>
                    <a:lnTo>
                      <a:pt x="936152" y="989042"/>
                    </a:lnTo>
                    <a:lnTo>
                      <a:pt x="985461" y="981456"/>
                    </a:lnTo>
                    <a:cubicBezTo>
                      <a:pt x="994944" y="979560"/>
                      <a:pt x="1003478" y="986197"/>
                      <a:pt x="1005375" y="995680"/>
                    </a:cubicBezTo>
                    <a:cubicBezTo>
                      <a:pt x="1007272" y="1005163"/>
                      <a:pt x="1000634" y="1013697"/>
                      <a:pt x="991151" y="1015594"/>
                    </a:cubicBezTo>
                    <a:lnTo>
                      <a:pt x="945634" y="1023180"/>
                    </a:lnTo>
                    <a:lnTo>
                      <a:pt x="945634" y="1060162"/>
                    </a:lnTo>
                    <a:cubicBezTo>
                      <a:pt x="945634" y="1069645"/>
                      <a:pt x="938048" y="1077231"/>
                      <a:pt x="928565" y="1077231"/>
                    </a:cubicBezTo>
                    <a:cubicBezTo>
                      <a:pt x="919083" y="1077231"/>
                      <a:pt x="911497" y="1069645"/>
                      <a:pt x="911497" y="1060162"/>
                    </a:cubicBezTo>
                    <a:lnTo>
                      <a:pt x="911497" y="1014645"/>
                    </a:lnTo>
                    <a:lnTo>
                      <a:pt x="858394" y="938784"/>
                    </a:lnTo>
                    <a:cubicBezTo>
                      <a:pt x="852704" y="947318"/>
                      <a:pt x="846066" y="954905"/>
                      <a:pt x="839428" y="962491"/>
                    </a:cubicBezTo>
                    <a:lnTo>
                      <a:pt x="848911" y="1034559"/>
                    </a:lnTo>
                    <a:cubicBezTo>
                      <a:pt x="849859" y="1044042"/>
                      <a:pt x="843221" y="1052576"/>
                      <a:pt x="833739" y="1054473"/>
                    </a:cubicBezTo>
                    <a:cubicBezTo>
                      <a:pt x="824256" y="1055421"/>
                      <a:pt x="815722" y="1048783"/>
                      <a:pt x="813825" y="1039300"/>
                    </a:cubicBezTo>
                    <a:lnTo>
                      <a:pt x="808136" y="993784"/>
                    </a:lnTo>
                    <a:cubicBezTo>
                      <a:pt x="801498" y="998525"/>
                      <a:pt x="792015" y="997577"/>
                      <a:pt x="786325" y="990939"/>
                    </a:cubicBezTo>
                    <a:cubicBezTo>
                      <a:pt x="779688" y="984301"/>
                      <a:pt x="779688" y="972922"/>
                      <a:pt x="787274" y="966284"/>
                    </a:cubicBezTo>
                    <a:cubicBezTo>
                      <a:pt x="842273" y="914129"/>
                      <a:pt x="870721" y="861026"/>
                      <a:pt x="870721" y="807923"/>
                    </a:cubicBezTo>
                    <a:cubicBezTo>
                      <a:pt x="870721" y="799389"/>
                      <a:pt x="869773" y="790854"/>
                      <a:pt x="868825" y="783268"/>
                    </a:cubicBezTo>
                    <a:cubicBezTo>
                      <a:pt x="865980" y="789906"/>
                      <a:pt x="863135" y="797492"/>
                      <a:pt x="860290" y="805078"/>
                    </a:cubicBezTo>
                    <a:cubicBezTo>
                      <a:pt x="834687" y="868612"/>
                      <a:pt x="817618" y="881888"/>
                      <a:pt x="806239" y="887578"/>
                    </a:cubicBezTo>
                    <a:cubicBezTo>
                      <a:pt x="797705" y="891371"/>
                      <a:pt x="787274" y="886629"/>
                      <a:pt x="783481" y="878095"/>
                    </a:cubicBezTo>
                    <a:cubicBezTo>
                      <a:pt x="779688" y="869561"/>
                      <a:pt x="784429" y="859130"/>
                      <a:pt x="792963" y="855337"/>
                    </a:cubicBezTo>
                    <a:cubicBezTo>
                      <a:pt x="793912" y="855337"/>
                      <a:pt x="805291" y="848699"/>
                      <a:pt x="828997" y="791803"/>
                    </a:cubicBezTo>
                    <a:cubicBezTo>
                      <a:pt x="841325" y="760510"/>
                      <a:pt x="850808" y="731114"/>
                      <a:pt x="850808" y="731114"/>
                    </a:cubicBezTo>
                    <a:lnTo>
                      <a:pt x="850808" y="730165"/>
                    </a:lnTo>
                    <a:cubicBezTo>
                      <a:pt x="842273" y="714045"/>
                      <a:pt x="831842" y="701717"/>
                      <a:pt x="826153" y="695080"/>
                    </a:cubicBezTo>
                    <a:lnTo>
                      <a:pt x="824256" y="716890"/>
                    </a:lnTo>
                    <a:cubicBezTo>
                      <a:pt x="823308" y="724476"/>
                      <a:pt x="815722" y="761458"/>
                      <a:pt x="788222" y="764303"/>
                    </a:cubicBezTo>
                    <a:cubicBezTo>
                      <a:pt x="778739" y="765251"/>
                      <a:pt x="770205" y="758613"/>
                      <a:pt x="769257" y="749131"/>
                    </a:cubicBezTo>
                    <a:cubicBezTo>
                      <a:pt x="768308" y="739648"/>
                      <a:pt x="774946" y="732062"/>
                      <a:pt x="783481" y="730165"/>
                    </a:cubicBezTo>
                    <a:cubicBezTo>
                      <a:pt x="786325" y="727321"/>
                      <a:pt x="789170" y="718786"/>
                      <a:pt x="790118" y="712148"/>
                    </a:cubicBezTo>
                    <a:lnTo>
                      <a:pt x="796756" y="646718"/>
                    </a:lnTo>
                    <a:lnTo>
                      <a:pt x="771153" y="601201"/>
                    </a:lnTo>
                    <a:cubicBezTo>
                      <a:pt x="766412" y="592667"/>
                      <a:pt x="769257" y="582236"/>
                      <a:pt x="777791" y="577494"/>
                    </a:cubicBezTo>
                    <a:cubicBezTo>
                      <a:pt x="786325" y="572753"/>
                      <a:pt x="796756" y="575598"/>
                      <a:pt x="801498" y="584132"/>
                    </a:cubicBezTo>
                    <a:lnTo>
                      <a:pt x="822360" y="621115"/>
                    </a:lnTo>
                    <a:cubicBezTo>
                      <a:pt x="833739" y="614477"/>
                      <a:pt x="851756" y="605942"/>
                      <a:pt x="870721" y="598356"/>
                    </a:cubicBezTo>
                    <a:lnTo>
                      <a:pt x="829946" y="522495"/>
                    </a:lnTo>
                    <a:cubicBezTo>
                      <a:pt x="824256" y="518702"/>
                      <a:pt x="810980" y="513012"/>
                      <a:pt x="796756" y="509219"/>
                    </a:cubicBezTo>
                    <a:cubicBezTo>
                      <a:pt x="779688" y="505426"/>
                      <a:pt x="773050" y="495943"/>
                      <a:pt x="770205" y="489306"/>
                    </a:cubicBezTo>
                    <a:cubicBezTo>
                      <a:pt x="767360" y="479823"/>
                      <a:pt x="770205" y="471289"/>
                      <a:pt x="773998" y="465599"/>
                    </a:cubicBezTo>
                    <a:lnTo>
                      <a:pt x="783481" y="435254"/>
                    </a:lnTo>
                    <a:cubicBezTo>
                      <a:pt x="786325" y="425772"/>
                      <a:pt x="795808" y="421030"/>
                      <a:pt x="805291" y="423875"/>
                    </a:cubicBezTo>
                    <a:cubicBezTo>
                      <a:pt x="814773" y="426720"/>
                      <a:pt x="819515" y="436203"/>
                      <a:pt x="816670" y="445685"/>
                    </a:cubicBezTo>
                    <a:lnTo>
                      <a:pt x="807187" y="476978"/>
                    </a:lnTo>
                    <a:cubicBezTo>
                      <a:pt x="816670" y="479823"/>
                      <a:pt x="826153" y="482668"/>
                      <a:pt x="832790" y="486461"/>
                    </a:cubicBezTo>
                    <a:cubicBezTo>
                      <a:pt x="835635" y="476030"/>
                      <a:pt x="840377" y="460858"/>
                      <a:pt x="847014" y="438099"/>
                    </a:cubicBezTo>
                    <a:cubicBezTo>
                      <a:pt x="852704" y="416289"/>
                      <a:pt x="848911" y="400169"/>
                      <a:pt x="844170" y="388789"/>
                    </a:cubicBezTo>
                    <a:cubicBezTo>
                      <a:pt x="844170" y="387841"/>
                      <a:pt x="843221" y="387841"/>
                      <a:pt x="843221" y="386893"/>
                    </a:cubicBezTo>
                    <a:cubicBezTo>
                      <a:pt x="840377" y="381203"/>
                      <a:pt x="836584" y="376462"/>
                      <a:pt x="834687" y="374565"/>
                    </a:cubicBezTo>
                    <a:lnTo>
                      <a:pt x="794860" y="361290"/>
                    </a:lnTo>
                    <a:cubicBezTo>
                      <a:pt x="785377" y="358445"/>
                      <a:pt x="780636" y="348962"/>
                      <a:pt x="783481" y="339479"/>
                    </a:cubicBezTo>
                    <a:cubicBezTo>
                      <a:pt x="786325" y="329997"/>
                      <a:pt x="795808" y="325255"/>
                      <a:pt x="805291" y="328100"/>
                    </a:cubicBezTo>
                    <a:lnTo>
                      <a:pt x="826153" y="334738"/>
                    </a:lnTo>
                    <a:lnTo>
                      <a:pt x="816670" y="304394"/>
                    </a:lnTo>
                    <a:cubicBezTo>
                      <a:pt x="813825" y="294911"/>
                      <a:pt x="818566" y="285428"/>
                      <a:pt x="828049" y="282583"/>
                    </a:cubicBezTo>
                    <a:cubicBezTo>
                      <a:pt x="837532" y="279739"/>
                      <a:pt x="847014" y="284480"/>
                      <a:pt x="849859" y="293963"/>
                    </a:cubicBezTo>
                    <a:lnTo>
                      <a:pt x="875462" y="374565"/>
                    </a:lnTo>
                    <a:cubicBezTo>
                      <a:pt x="883049" y="391634"/>
                      <a:pt x="888738" y="415341"/>
                      <a:pt x="880204" y="446634"/>
                    </a:cubicBezTo>
                    <a:cubicBezTo>
                      <a:pt x="871669" y="480771"/>
                      <a:pt x="865032" y="499737"/>
                      <a:pt x="861238" y="510167"/>
                    </a:cubicBezTo>
                    <a:lnTo>
                      <a:pt x="902014" y="586977"/>
                    </a:lnTo>
                    <a:cubicBezTo>
                      <a:pt x="914341" y="582236"/>
                      <a:pt x="924772" y="579391"/>
                      <a:pt x="935203" y="576546"/>
                    </a:cubicBezTo>
                    <a:lnTo>
                      <a:pt x="935203" y="513012"/>
                    </a:lnTo>
                    <a:lnTo>
                      <a:pt x="919083" y="428617"/>
                    </a:lnTo>
                    <a:cubicBezTo>
                      <a:pt x="917186" y="419134"/>
                      <a:pt x="923824" y="409651"/>
                      <a:pt x="932358" y="407755"/>
                    </a:cubicBezTo>
                    <a:cubicBezTo>
                      <a:pt x="941841" y="405858"/>
                      <a:pt x="951324" y="412496"/>
                      <a:pt x="953220" y="421030"/>
                    </a:cubicBezTo>
                    <a:lnTo>
                      <a:pt x="965548" y="483616"/>
                    </a:lnTo>
                    <a:lnTo>
                      <a:pt x="990203" y="469392"/>
                    </a:lnTo>
                    <a:cubicBezTo>
                      <a:pt x="998737" y="464651"/>
                      <a:pt x="1009168" y="467495"/>
                      <a:pt x="1013909" y="476030"/>
                    </a:cubicBezTo>
                    <a:cubicBezTo>
                      <a:pt x="1018651" y="484564"/>
                      <a:pt x="1015806" y="494995"/>
                      <a:pt x="1007272" y="499737"/>
                    </a:cubicBezTo>
                    <a:lnTo>
                      <a:pt x="970289" y="521547"/>
                    </a:lnTo>
                    <a:lnTo>
                      <a:pt x="970289" y="571805"/>
                    </a:lnTo>
                    <a:cubicBezTo>
                      <a:pt x="977875" y="571805"/>
                      <a:pt x="983565" y="572753"/>
                      <a:pt x="989254" y="574650"/>
                    </a:cubicBezTo>
                    <a:lnTo>
                      <a:pt x="1037616" y="547150"/>
                    </a:lnTo>
                    <a:cubicBezTo>
                      <a:pt x="1046150" y="542409"/>
                      <a:pt x="1056581" y="545253"/>
                      <a:pt x="1061323" y="553788"/>
                    </a:cubicBezTo>
                    <a:cubicBezTo>
                      <a:pt x="1066064" y="562322"/>
                      <a:pt x="1063219" y="572753"/>
                      <a:pt x="1054685" y="577494"/>
                    </a:cubicBezTo>
                    <a:lnTo>
                      <a:pt x="1022444" y="596460"/>
                    </a:lnTo>
                    <a:cubicBezTo>
                      <a:pt x="1057530" y="621115"/>
                      <a:pt x="1099253" y="648614"/>
                      <a:pt x="1100202" y="648614"/>
                    </a:cubicBezTo>
                    <a:cubicBezTo>
                      <a:pt x="1107788" y="654304"/>
                      <a:pt x="1110633" y="664735"/>
                      <a:pt x="1104943" y="672321"/>
                    </a:cubicBezTo>
                    <a:cubicBezTo>
                      <a:pt x="1099253" y="679907"/>
                      <a:pt x="1088822" y="682752"/>
                      <a:pt x="1081236" y="677062"/>
                    </a:cubicBezTo>
                    <a:cubicBezTo>
                      <a:pt x="1080288" y="677062"/>
                      <a:pt x="1017702" y="635339"/>
                      <a:pt x="980720" y="608787"/>
                    </a:cubicBezTo>
                    <a:cubicBezTo>
                      <a:pt x="980720" y="608787"/>
                      <a:pt x="980720" y="608787"/>
                      <a:pt x="979772" y="608787"/>
                    </a:cubicBezTo>
                    <a:cubicBezTo>
                      <a:pt x="974082" y="604994"/>
                      <a:pt x="949427" y="604046"/>
                      <a:pt x="894428" y="626804"/>
                    </a:cubicBezTo>
                    <a:cubicBezTo>
                      <a:pt x="872618" y="636287"/>
                      <a:pt x="851756" y="645770"/>
                      <a:pt x="838480" y="653356"/>
                    </a:cubicBezTo>
                    <a:lnTo>
                      <a:pt x="847014" y="668528"/>
                    </a:lnTo>
                    <a:cubicBezTo>
                      <a:pt x="852704" y="675166"/>
                      <a:pt x="871669" y="695080"/>
                      <a:pt x="885893" y="725424"/>
                    </a:cubicBezTo>
                    <a:lnTo>
                      <a:pt x="940893" y="736803"/>
                    </a:lnTo>
                    <a:cubicBezTo>
                      <a:pt x="943738" y="732062"/>
                      <a:pt x="950376" y="720683"/>
                      <a:pt x="960806" y="702666"/>
                    </a:cubicBezTo>
                    <a:cubicBezTo>
                      <a:pt x="980720" y="667580"/>
                      <a:pt x="1001582" y="666632"/>
                      <a:pt x="1007272" y="666632"/>
                    </a:cubicBezTo>
                    <a:lnTo>
                      <a:pt x="1009168" y="666632"/>
                    </a:lnTo>
                    <a:lnTo>
                      <a:pt x="1042357" y="675166"/>
                    </a:lnTo>
                    <a:cubicBezTo>
                      <a:pt x="1051840" y="677062"/>
                      <a:pt x="1057530" y="686545"/>
                      <a:pt x="1054685" y="696028"/>
                    </a:cubicBezTo>
                    <a:cubicBezTo>
                      <a:pt x="1052788" y="705510"/>
                      <a:pt x="1043306" y="711200"/>
                      <a:pt x="1033823" y="708355"/>
                    </a:cubicBezTo>
                    <a:lnTo>
                      <a:pt x="1006323" y="701717"/>
                    </a:lnTo>
                    <a:cubicBezTo>
                      <a:pt x="1003478" y="702666"/>
                      <a:pt x="998737" y="707407"/>
                      <a:pt x="991151" y="719734"/>
                    </a:cubicBezTo>
                    <a:cubicBezTo>
                      <a:pt x="985461" y="730165"/>
                      <a:pt x="980720" y="738700"/>
                      <a:pt x="976927" y="744389"/>
                    </a:cubicBezTo>
                    <a:lnTo>
                      <a:pt x="1014858" y="751976"/>
                    </a:lnTo>
                    <a:lnTo>
                      <a:pt x="1050892" y="728269"/>
                    </a:lnTo>
                    <a:cubicBezTo>
                      <a:pt x="1058478" y="722579"/>
                      <a:pt x="1069857" y="725424"/>
                      <a:pt x="1074598" y="733010"/>
                    </a:cubicBezTo>
                    <a:cubicBezTo>
                      <a:pt x="1080288" y="740596"/>
                      <a:pt x="1077443" y="751976"/>
                      <a:pt x="1069857" y="756717"/>
                    </a:cubicBezTo>
                    <a:lnTo>
                      <a:pt x="1035720" y="779475"/>
                    </a:lnTo>
                    <a:lnTo>
                      <a:pt x="1035720" y="819302"/>
                    </a:lnTo>
                    <a:cubicBezTo>
                      <a:pt x="1035720" y="828785"/>
                      <a:pt x="1028133" y="836371"/>
                      <a:pt x="1018651" y="836371"/>
                    </a:cubicBezTo>
                    <a:cubicBezTo>
                      <a:pt x="1009168" y="836371"/>
                      <a:pt x="1001582" y="828785"/>
                      <a:pt x="1001582" y="819302"/>
                    </a:cubicBezTo>
                    <a:lnTo>
                      <a:pt x="1001582" y="778527"/>
                    </a:lnTo>
                    <a:lnTo>
                      <a:pt x="901066" y="756717"/>
                    </a:lnTo>
                    <a:cubicBezTo>
                      <a:pt x="904859" y="770941"/>
                      <a:pt x="906755" y="787061"/>
                      <a:pt x="906755" y="803182"/>
                    </a:cubicBezTo>
                    <a:cubicBezTo>
                      <a:pt x="906755" y="804130"/>
                      <a:pt x="906755" y="805078"/>
                      <a:pt x="906755" y="806975"/>
                    </a:cubicBezTo>
                    <a:cubicBezTo>
                      <a:pt x="923824" y="814561"/>
                      <a:pt x="958910" y="832578"/>
                      <a:pt x="994944" y="862923"/>
                    </a:cubicBezTo>
                    <a:cubicBezTo>
                      <a:pt x="1000634" y="867664"/>
                      <a:pt x="1005375" y="872405"/>
                      <a:pt x="1011065" y="877147"/>
                    </a:cubicBezTo>
                    <a:lnTo>
                      <a:pt x="1059426" y="854388"/>
                    </a:lnTo>
                    <a:lnTo>
                      <a:pt x="1085978" y="801285"/>
                    </a:lnTo>
                    <a:cubicBezTo>
                      <a:pt x="1085978" y="801285"/>
                      <a:pt x="1085978" y="801285"/>
                      <a:pt x="1085978" y="801285"/>
                    </a:cubicBezTo>
                    <a:lnTo>
                      <a:pt x="1114426" y="745338"/>
                    </a:lnTo>
                    <a:cubicBezTo>
                      <a:pt x="1119167" y="736803"/>
                      <a:pt x="1129598" y="733010"/>
                      <a:pt x="1138132" y="737752"/>
                    </a:cubicBezTo>
                    <a:cubicBezTo>
                      <a:pt x="1146667" y="742493"/>
                      <a:pt x="1150460" y="752924"/>
                      <a:pt x="1145718" y="761458"/>
                    </a:cubicBezTo>
                    <a:lnTo>
                      <a:pt x="1125805" y="800337"/>
                    </a:lnTo>
                    <a:lnTo>
                      <a:pt x="1151408" y="809820"/>
                    </a:lnTo>
                    <a:cubicBezTo>
                      <a:pt x="1160891" y="813613"/>
                      <a:pt x="1164684" y="823096"/>
                      <a:pt x="1161839" y="832578"/>
                    </a:cubicBezTo>
                    <a:cubicBezTo>
                      <a:pt x="1158046" y="842061"/>
                      <a:pt x="1148563" y="845854"/>
                      <a:pt x="1139081" y="843009"/>
                    </a:cubicBezTo>
                    <a:lnTo>
                      <a:pt x="1109684" y="832578"/>
                    </a:lnTo>
                    <a:lnTo>
                      <a:pt x="1093564" y="862923"/>
                    </a:lnTo>
                    <a:lnTo>
                      <a:pt x="1115374" y="878095"/>
                    </a:lnTo>
                    <a:lnTo>
                      <a:pt x="1149512" y="854388"/>
                    </a:lnTo>
                    <a:cubicBezTo>
                      <a:pt x="1157098" y="848699"/>
                      <a:pt x="1168477" y="850595"/>
                      <a:pt x="1173218" y="859130"/>
                    </a:cubicBezTo>
                    <a:cubicBezTo>
                      <a:pt x="1178908" y="866716"/>
                      <a:pt x="1177011" y="878095"/>
                      <a:pt x="1168477" y="882836"/>
                    </a:cubicBezTo>
                    <a:lnTo>
                      <a:pt x="1132443" y="907491"/>
                    </a:lnTo>
                    <a:lnTo>
                      <a:pt x="1132443" y="940681"/>
                    </a:lnTo>
                    <a:cubicBezTo>
                      <a:pt x="1132443" y="950163"/>
                      <a:pt x="1124857" y="957749"/>
                      <a:pt x="1115374" y="957749"/>
                    </a:cubicBezTo>
                    <a:cubicBezTo>
                      <a:pt x="1105891" y="957749"/>
                      <a:pt x="1098305" y="950163"/>
                      <a:pt x="1098305" y="940681"/>
                    </a:cubicBezTo>
                    <a:lnTo>
                      <a:pt x="1098305" y="907491"/>
                    </a:lnTo>
                    <a:lnTo>
                      <a:pt x="1069857" y="888526"/>
                    </a:lnTo>
                    <a:lnTo>
                      <a:pt x="1035720" y="904646"/>
                    </a:lnTo>
                    <a:cubicBezTo>
                      <a:pt x="1054685" y="927405"/>
                      <a:pt x="1070805" y="952060"/>
                      <a:pt x="1082185" y="978611"/>
                    </a:cubicBezTo>
                    <a:cubicBezTo>
                      <a:pt x="1092616" y="978611"/>
                      <a:pt x="1108736" y="980508"/>
                      <a:pt x="1124857" y="987146"/>
                    </a:cubicBezTo>
                    <a:lnTo>
                      <a:pt x="1148563" y="969129"/>
                    </a:lnTo>
                    <a:cubicBezTo>
                      <a:pt x="1156149" y="963439"/>
                      <a:pt x="1167529" y="964387"/>
                      <a:pt x="1173218" y="971973"/>
                    </a:cubicBezTo>
                    <a:cubicBezTo>
                      <a:pt x="1178908" y="979560"/>
                      <a:pt x="1177960" y="990939"/>
                      <a:pt x="1170373" y="996628"/>
                    </a:cubicBezTo>
                    <a:lnTo>
                      <a:pt x="1156149" y="1007059"/>
                    </a:lnTo>
                    <a:cubicBezTo>
                      <a:pt x="1162787" y="1013697"/>
                      <a:pt x="1169425" y="1022232"/>
                      <a:pt x="1175115" y="1032662"/>
                    </a:cubicBezTo>
                    <a:cubicBezTo>
                      <a:pt x="1179856" y="1041197"/>
                      <a:pt x="1176063" y="1051628"/>
                      <a:pt x="1167529" y="1056369"/>
                    </a:cubicBezTo>
                    <a:cubicBezTo>
                      <a:pt x="1158994" y="1061110"/>
                      <a:pt x="1148563" y="1057317"/>
                      <a:pt x="1143822" y="1048783"/>
                    </a:cubicBezTo>
                    <a:cubicBezTo>
                      <a:pt x="1131494" y="1026025"/>
                      <a:pt x="1111581" y="1017490"/>
                      <a:pt x="1095460" y="1013697"/>
                    </a:cubicBezTo>
                    <a:cubicBezTo>
                      <a:pt x="1098305" y="1031714"/>
                      <a:pt x="1102098" y="1049731"/>
                      <a:pt x="1103995" y="1068697"/>
                    </a:cubicBezTo>
                    <a:moveTo>
                      <a:pt x="437363" y="617322"/>
                    </a:moveTo>
                    <a:lnTo>
                      <a:pt x="458225" y="580339"/>
                    </a:lnTo>
                    <a:cubicBezTo>
                      <a:pt x="462966" y="571805"/>
                      <a:pt x="473397" y="568960"/>
                      <a:pt x="481932" y="573701"/>
                    </a:cubicBezTo>
                    <a:cubicBezTo>
                      <a:pt x="490466" y="578443"/>
                      <a:pt x="493311" y="588874"/>
                      <a:pt x="488570" y="597408"/>
                    </a:cubicBezTo>
                    <a:lnTo>
                      <a:pt x="462966" y="642925"/>
                    </a:lnTo>
                    <a:lnTo>
                      <a:pt x="469604" y="708355"/>
                    </a:lnTo>
                    <a:cubicBezTo>
                      <a:pt x="470553" y="714993"/>
                      <a:pt x="474346" y="723528"/>
                      <a:pt x="476242" y="726372"/>
                    </a:cubicBezTo>
                    <a:cubicBezTo>
                      <a:pt x="484777" y="728269"/>
                      <a:pt x="491414" y="735855"/>
                      <a:pt x="490466" y="745338"/>
                    </a:cubicBezTo>
                    <a:cubicBezTo>
                      <a:pt x="489518" y="754820"/>
                      <a:pt x="480983" y="761458"/>
                      <a:pt x="471501" y="760510"/>
                    </a:cubicBezTo>
                    <a:cubicBezTo>
                      <a:pt x="443053" y="757665"/>
                      <a:pt x="436415" y="720683"/>
                      <a:pt x="435467" y="713097"/>
                    </a:cubicBezTo>
                    <a:lnTo>
                      <a:pt x="435467" y="712148"/>
                    </a:lnTo>
                    <a:lnTo>
                      <a:pt x="433570" y="690338"/>
                    </a:lnTo>
                    <a:cubicBezTo>
                      <a:pt x="427881" y="696976"/>
                      <a:pt x="418398" y="709304"/>
                      <a:pt x="408915" y="725424"/>
                    </a:cubicBezTo>
                    <a:lnTo>
                      <a:pt x="408915" y="726372"/>
                    </a:lnTo>
                    <a:cubicBezTo>
                      <a:pt x="408915" y="726372"/>
                      <a:pt x="418398" y="756717"/>
                      <a:pt x="430725" y="788010"/>
                    </a:cubicBezTo>
                    <a:cubicBezTo>
                      <a:pt x="453484" y="844906"/>
                      <a:pt x="465811" y="851544"/>
                      <a:pt x="466759" y="851544"/>
                    </a:cubicBezTo>
                    <a:cubicBezTo>
                      <a:pt x="475294" y="855337"/>
                      <a:pt x="480035" y="865768"/>
                      <a:pt x="476242" y="874302"/>
                    </a:cubicBezTo>
                    <a:cubicBezTo>
                      <a:pt x="472449" y="882836"/>
                      <a:pt x="462018" y="887578"/>
                      <a:pt x="453484" y="883785"/>
                    </a:cubicBezTo>
                    <a:cubicBezTo>
                      <a:pt x="442105" y="879043"/>
                      <a:pt x="425036" y="864819"/>
                      <a:pt x="399433" y="801285"/>
                    </a:cubicBezTo>
                    <a:cubicBezTo>
                      <a:pt x="396588" y="793699"/>
                      <a:pt x="393743" y="786113"/>
                      <a:pt x="390898" y="779475"/>
                    </a:cubicBezTo>
                    <a:cubicBezTo>
                      <a:pt x="389950" y="787061"/>
                      <a:pt x="389002" y="795596"/>
                      <a:pt x="389002" y="804130"/>
                    </a:cubicBezTo>
                    <a:cubicBezTo>
                      <a:pt x="389002" y="857233"/>
                      <a:pt x="417450" y="911284"/>
                      <a:pt x="472449" y="962491"/>
                    </a:cubicBezTo>
                    <a:cubicBezTo>
                      <a:pt x="479087" y="969129"/>
                      <a:pt x="480035" y="980508"/>
                      <a:pt x="473397" y="987146"/>
                    </a:cubicBezTo>
                    <a:cubicBezTo>
                      <a:pt x="467708" y="992835"/>
                      <a:pt x="458225" y="994732"/>
                      <a:pt x="451587" y="989990"/>
                    </a:cubicBezTo>
                    <a:lnTo>
                      <a:pt x="445898" y="1035507"/>
                    </a:lnTo>
                    <a:cubicBezTo>
                      <a:pt x="444949" y="1044990"/>
                      <a:pt x="435467" y="1051628"/>
                      <a:pt x="425984" y="1050680"/>
                    </a:cubicBezTo>
                    <a:cubicBezTo>
                      <a:pt x="416501" y="1049731"/>
                      <a:pt x="409863" y="1040249"/>
                      <a:pt x="410812" y="1030766"/>
                    </a:cubicBezTo>
                    <a:lnTo>
                      <a:pt x="420294" y="958698"/>
                    </a:lnTo>
                    <a:cubicBezTo>
                      <a:pt x="413657" y="951112"/>
                      <a:pt x="407019" y="942577"/>
                      <a:pt x="401329" y="934991"/>
                    </a:cubicBezTo>
                    <a:lnTo>
                      <a:pt x="348226" y="1010852"/>
                    </a:lnTo>
                    <a:lnTo>
                      <a:pt x="348226" y="1056369"/>
                    </a:lnTo>
                    <a:cubicBezTo>
                      <a:pt x="348226" y="1065852"/>
                      <a:pt x="340640" y="1073438"/>
                      <a:pt x="331157" y="1073438"/>
                    </a:cubicBezTo>
                    <a:cubicBezTo>
                      <a:pt x="321675" y="1073438"/>
                      <a:pt x="314089" y="1065852"/>
                      <a:pt x="314089" y="1056369"/>
                    </a:cubicBezTo>
                    <a:lnTo>
                      <a:pt x="314089" y="1019387"/>
                    </a:lnTo>
                    <a:lnTo>
                      <a:pt x="268572" y="1011801"/>
                    </a:lnTo>
                    <a:cubicBezTo>
                      <a:pt x="259089" y="1009904"/>
                      <a:pt x="252451" y="1001370"/>
                      <a:pt x="254348" y="991887"/>
                    </a:cubicBezTo>
                    <a:cubicBezTo>
                      <a:pt x="256244" y="982404"/>
                      <a:pt x="264779" y="975766"/>
                      <a:pt x="274261" y="977663"/>
                    </a:cubicBezTo>
                    <a:lnTo>
                      <a:pt x="323571" y="985249"/>
                    </a:lnTo>
                    <a:lnTo>
                      <a:pt x="382364" y="901802"/>
                    </a:lnTo>
                    <a:cubicBezTo>
                      <a:pt x="371933" y="881888"/>
                      <a:pt x="364347" y="861974"/>
                      <a:pt x="360554" y="842061"/>
                    </a:cubicBezTo>
                    <a:cubicBezTo>
                      <a:pt x="343485" y="850595"/>
                      <a:pt x="316933" y="865768"/>
                      <a:pt x="289434" y="888526"/>
                    </a:cubicBezTo>
                    <a:cubicBezTo>
                      <a:pt x="281847" y="894216"/>
                      <a:pt x="275210" y="900853"/>
                      <a:pt x="269520" y="907491"/>
                    </a:cubicBezTo>
                    <a:cubicBezTo>
                      <a:pt x="268572" y="908440"/>
                      <a:pt x="267623" y="909388"/>
                      <a:pt x="267623" y="910336"/>
                    </a:cubicBezTo>
                    <a:cubicBezTo>
                      <a:pt x="242020" y="936888"/>
                      <a:pt x="222107" y="967232"/>
                      <a:pt x="208831" y="999473"/>
                    </a:cubicBezTo>
                    <a:cubicBezTo>
                      <a:pt x="208831" y="1000421"/>
                      <a:pt x="207883" y="1001370"/>
                      <a:pt x="207883" y="1003266"/>
                    </a:cubicBezTo>
                    <a:cubicBezTo>
                      <a:pt x="201245" y="1021283"/>
                      <a:pt x="195555" y="1040249"/>
                      <a:pt x="192710" y="1059214"/>
                    </a:cubicBezTo>
                    <a:lnTo>
                      <a:pt x="239175" y="1059214"/>
                    </a:lnTo>
                    <a:cubicBezTo>
                      <a:pt x="248658" y="1059214"/>
                      <a:pt x="256244" y="1066800"/>
                      <a:pt x="256244" y="1076283"/>
                    </a:cubicBezTo>
                    <a:cubicBezTo>
                      <a:pt x="256244" y="1085765"/>
                      <a:pt x="248658" y="1093352"/>
                      <a:pt x="239175" y="1093352"/>
                    </a:cubicBezTo>
                    <a:lnTo>
                      <a:pt x="178486" y="1093352"/>
                    </a:lnTo>
                    <a:lnTo>
                      <a:pt x="114004" y="1139817"/>
                    </a:lnTo>
                    <a:cubicBezTo>
                      <a:pt x="111159" y="1141713"/>
                      <a:pt x="107366" y="1142661"/>
                      <a:pt x="103573" y="1142661"/>
                    </a:cubicBezTo>
                    <a:cubicBezTo>
                      <a:pt x="97884" y="1142661"/>
                      <a:pt x="93142" y="1139817"/>
                      <a:pt x="89349" y="1135075"/>
                    </a:cubicBezTo>
                    <a:cubicBezTo>
                      <a:pt x="83660" y="1127489"/>
                      <a:pt x="85556" y="1116110"/>
                      <a:pt x="93142" y="1110420"/>
                    </a:cubicBezTo>
                    <a:lnTo>
                      <a:pt x="155728" y="1065852"/>
                    </a:lnTo>
                    <a:cubicBezTo>
                      <a:pt x="157625" y="1047835"/>
                      <a:pt x="161418" y="1029818"/>
                      <a:pt x="167107" y="1011801"/>
                    </a:cubicBezTo>
                    <a:cubicBezTo>
                      <a:pt x="151935" y="1014645"/>
                      <a:pt x="131073" y="1023180"/>
                      <a:pt x="118746" y="1046886"/>
                    </a:cubicBezTo>
                    <a:cubicBezTo>
                      <a:pt x="114004" y="1055421"/>
                      <a:pt x="103573" y="1058266"/>
                      <a:pt x="95039" y="1054473"/>
                    </a:cubicBezTo>
                    <a:cubicBezTo>
                      <a:pt x="86505" y="1049731"/>
                      <a:pt x="83660" y="1039300"/>
                      <a:pt x="87453" y="1030766"/>
                    </a:cubicBezTo>
                    <a:cubicBezTo>
                      <a:pt x="93142" y="1020335"/>
                      <a:pt x="99780" y="1011801"/>
                      <a:pt x="106418" y="1005163"/>
                    </a:cubicBezTo>
                    <a:lnTo>
                      <a:pt x="92194" y="994732"/>
                    </a:lnTo>
                    <a:cubicBezTo>
                      <a:pt x="84608" y="989042"/>
                      <a:pt x="82711" y="977663"/>
                      <a:pt x="89349" y="970077"/>
                    </a:cubicBezTo>
                    <a:cubicBezTo>
                      <a:pt x="95039" y="962491"/>
                      <a:pt x="106418" y="960594"/>
                      <a:pt x="114004" y="967232"/>
                    </a:cubicBezTo>
                    <a:lnTo>
                      <a:pt x="137711" y="985249"/>
                    </a:lnTo>
                    <a:cubicBezTo>
                      <a:pt x="153831" y="978611"/>
                      <a:pt x="169952" y="976715"/>
                      <a:pt x="180383" y="976715"/>
                    </a:cubicBezTo>
                    <a:cubicBezTo>
                      <a:pt x="192710" y="950163"/>
                      <a:pt x="207883" y="925508"/>
                      <a:pt x="226848" y="902750"/>
                    </a:cubicBezTo>
                    <a:lnTo>
                      <a:pt x="192710" y="886629"/>
                    </a:lnTo>
                    <a:lnTo>
                      <a:pt x="164262" y="905595"/>
                    </a:lnTo>
                    <a:lnTo>
                      <a:pt x="164262" y="938784"/>
                    </a:lnTo>
                    <a:cubicBezTo>
                      <a:pt x="164262" y="948267"/>
                      <a:pt x="156676" y="955853"/>
                      <a:pt x="147194" y="955853"/>
                    </a:cubicBezTo>
                    <a:cubicBezTo>
                      <a:pt x="137711" y="955853"/>
                      <a:pt x="130125" y="948267"/>
                      <a:pt x="130125" y="938784"/>
                    </a:cubicBezTo>
                    <a:lnTo>
                      <a:pt x="130125" y="905595"/>
                    </a:lnTo>
                    <a:lnTo>
                      <a:pt x="94091" y="880940"/>
                    </a:lnTo>
                    <a:cubicBezTo>
                      <a:pt x="86505" y="875250"/>
                      <a:pt x="83660" y="864819"/>
                      <a:pt x="89349" y="857233"/>
                    </a:cubicBezTo>
                    <a:cubicBezTo>
                      <a:pt x="95039" y="849647"/>
                      <a:pt x="105470" y="846802"/>
                      <a:pt x="113056" y="852492"/>
                    </a:cubicBezTo>
                    <a:lnTo>
                      <a:pt x="147194" y="876198"/>
                    </a:lnTo>
                    <a:lnTo>
                      <a:pt x="169004" y="861026"/>
                    </a:lnTo>
                    <a:lnTo>
                      <a:pt x="152883" y="830682"/>
                    </a:lnTo>
                    <a:lnTo>
                      <a:pt x="123487" y="841113"/>
                    </a:lnTo>
                    <a:cubicBezTo>
                      <a:pt x="114004" y="844906"/>
                      <a:pt x="104522" y="840164"/>
                      <a:pt x="100729" y="830682"/>
                    </a:cubicBezTo>
                    <a:cubicBezTo>
                      <a:pt x="96935" y="822147"/>
                      <a:pt x="101677" y="811716"/>
                      <a:pt x="111159" y="807923"/>
                    </a:cubicBezTo>
                    <a:lnTo>
                      <a:pt x="136763" y="798441"/>
                    </a:lnTo>
                    <a:lnTo>
                      <a:pt x="116849" y="759562"/>
                    </a:lnTo>
                    <a:cubicBezTo>
                      <a:pt x="112108" y="751027"/>
                      <a:pt x="115901" y="740596"/>
                      <a:pt x="124435" y="735855"/>
                    </a:cubicBezTo>
                    <a:cubicBezTo>
                      <a:pt x="132970" y="731114"/>
                      <a:pt x="143401" y="734907"/>
                      <a:pt x="148142" y="743441"/>
                    </a:cubicBezTo>
                    <a:lnTo>
                      <a:pt x="176590" y="799389"/>
                    </a:lnTo>
                    <a:cubicBezTo>
                      <a:pt x="176590" y="799389"/>
                      <a:pt x="176590" y="799389"/>
                      <a:pt x="176590" y="799389"/>
                    </a:cubicBezTo>
                    <a:lnTo>
                      <a:pt x="204090" y="852492"/>
                    </a:lnTo>
                    <a:lnTo>
                      <a:pt x="252451" y="875250"/>
                    </a:lnTo>
                    <a:cubicBezTo>
                      <a:pt x="257193" y="870509"/>
                      <a:pt x="262882" y="865768"/>
                      <a:pt x="268572" y="861026"/>
                    </a:cubicBezTo>
                    <a:cubicBezTo>
                      <a:pt x="304606" y="830682"/>
                      <a:pt x="339692" y="812665"/>
                      <a:pt x="356761" y="805078"/>
                    </a:cubicBezTo>
                    <a:cubicBezTo>
                      <a:pt x="356761" y="804130"/>
                      <a:pt x="356761" y="803182"/>
                      <a:pt x="356761" y="801285"/>
                    </a:cubicBezTo>
                    <a:cubicBezTo>
                      <a:pt x="356761" y="784217"/>
                      <a:pt x="358657" y="769044"/>
                      <a:pt x="362450" y="754820"/>
                    </a:cubicBezTo>
                    <a:lnTo>
                      <a:pt x="261934" y="776630"/>
                    </a:lnTo>
                    <a:lnTo>
                      <a:pt x="261934" y="819302"/>
                    </a:lnTo>
                    <a:cubicBezTo>
                      <a:pt x="261934" y="828785"/>
                      <a:pt x="254348" y="836371"/>
                      <a:pt x="244865" y="836371"/>
                    </a:cubicBezTo>
                    <a:cubicBezTo>
                      <a:pt x="235382" y="836371"/>
                      <a:pt x="227796" y="828785"/>
                      <a:pt x="227796" y="819302"/>
                    </a:cubicBezTo>
                    <a:lnTo>
                      <a:pt x="227796" y="773786"/>
                    </a:lnTo>
                    <a:lnTo>
                      <a:pt x="188917" y="751027"/>
                    </a:lnTo>
                    <a:cubicBezTo>
                      <a:pt x="181331" y="745338"/>
                      <a:pt x="178486" y="734907"/>
                      <a:pt x="184176" y="727321"/>
                    </a:cubicBezTo>
                    <a:cubicBezTo>
                      <a:pt x="189866" y="719734"/>
                      <a:pt x="200297" y="716890"/>
                      <a:pt x="207883" y="722579"/>
                    </a:cubicBezTo>
                    <a:lnTo>
                      <a:pt x="243917" y="746286"/>
                    </a:lnTo>
                    <a:lnTo>
                      <a:pt x="281847" y="738700"/>
                    </a:lnTo>
                    <a:cubicBezTo>
                      <a:pt x="278054" y="733010"/>
                      <a:pt x="273313" y="724476"/>
                      <a:pt x="267623" y="714045"/>
                    </a:cubicBezTo>
                    <a:cubicBezTo>
                      <a:pt x="260986" y="701717"/>
                      <a:pt x="255296" y="697924"/>
                      <a:pt x="252451" y="696028"/>
                    </a:cubicBezTo>
                    <a:lnTo>
                      <a:pt x="224951" y="702666"/>
                    </a:lnTo>
                    <a:cubicBezTo>
                      <a:pt x="215469" y="704562"/>
                      <a:pt x="205986" y="698873"/>
                      <a:pt x="204090" y="690338"/>
                    </a:cubicBezTo>
                    <a:cubicBezTo>
                      <a:pt x="202193" y="680856"/>
                      <a:pt x="207883" y="671373"/>
                      <a:pt x="216417" y="669476"/>
                    </a:cubicBezTo>
                    <a:lnTo>
                      <a:pt x="249606" y="660942"/>
                    </a:lnTo>
                    <a:lnTo>
                      <a:pt x="251503" y="660942"/>
                    </a:lnTo>
                    <a:cubicBezTo>
                      <a:pt x="257193" y="660942"/>
                      <a:pt x="278054" y="661890"/>
                      <a:pt x="297968" y="696976"/>
                    </a:cubicBezTo>
                    <a:cubicBezTo>
                      <a:pt x="308399" y="714993"/>
                      <a:pt x="315037" y="726372"/>
                      <a:pt x="317882" y="731114"/>
                    </a:cubicBezTo>
                    <a:lnTo>
                      <a:pt x="372881" y="719734"/>
                    </a:lnTo>
                    <a:cubicBezTo>
                      <a:pt x="387105" y="689390"/>
                      <a:pt x="405122" y="669476"/>
                      <a:pt x="411760" y="662838"/>
                    </a:cubicBezTo>
                    <a:lnTo>
                      <a:pt x="420294" y="647666"/>
                    </a:lnTo>
                    <a:cubicBezTo>
                      <a:pt x="407019" y="641028"/>
                      <a:pt x="386157" y="630597"/>
                      <a:pt x="364347" y="621115"/>
                    </a:cubicBezTo>
                    <a:cubicBezTo>
                      <a:pt x="310295" y="598356"/>
                      <a:pt x="285641" y="599305"/>
                      <a:pt x="279951" y="603098"/>
                    </a:cubicBezTo>
                    <a:cubicBezTo>
                      <a:pt x="279951" y="603098"/>
                      <a:pt x="279951" y="603098"/>
                      <a:pt x="279951" y="603098"/>
                    </a:cubicBezTo>
                    <a:cubicBezTo>
                      <a:pt x="242020" y="629649"/>
                      <a:pt x="179435" y="671373"/>
                      <a:pt x="178486" y="671373"/>
                    </a:cubicBezTo>
                    <a:cubicBezTo>
                      <a:pt x="170900" y="677062"/>
                      <a:pt x="159521" y="674218"/>
                      <a:pt x="154780" y="666632"/>
                    </a:cubicBezTo>
                    <a:cubicBezTo>
                      <a:pt x="149090" y="659045"/>
                      <a:pt x="151935" y="647666"/>
                      <a:pt x="159521" y="642925"/>
                    </a:cubicBezTo>
                    <a:cubicBezTo>
                      <a:pt x="160469" y="642925"/>
                      <a:pt x="202193" y="615425"/>
                      <a:pt x="237279" y="590770"/>
                    </a:cubicBezTo>
                    <a:lnTo>
                      <a:pt x="205038" y="571805"/>
                    </a:lnTo>
                    <a:cubicBezTo>
                      <a:pt x="196503" y="567064"/>
                      <a:pt x="193659" y="556633"/>
                      <a:pt x="198400" y="548098"/>
                    </a:cubicBezTo>
                    <a:cubicBezTo>
                      <a:pt x="203141" y="539564"/>
                      <a:pt x="213572" y="536719"/>
                      <a:pt x="222107" y="541460"/>
                    </a:cubicBezTo>
                    <a:lnTo>
                      <a:pt x="270468" y="568960"/>
                    </a:lnTo>
                    <a:cubicBezTo>
                      <a:pt x="276158" y="567064"/>
                      <a:pt x="281847" y="566115"/>
                      <a:pt x="289434" y="566115"/>
                    </a:cubicBezTo>
                    <a:lnTo>
                      <a:pt x="289434" y="515857"/>
                    </a:lnTo>
                    <a:lnTo>
                      <a:pt x="252451" y="494047"/>
                    </a:lnTo>
                    <a:cubicBezTo>
                      <a:pt x="243917" y="489306"/>
                      <a:pt x="241072" y="478875"/>
                      <a:pt x="245813" y="470340"/>
                    </a:cubicBezTo>
                    <a:cubicBezTo>
                      <a:pt x="250555" y="461806"/>
                      <a:pt x="260986" y="458961"/>
                      <a:pt x="269520" y="463702"/>
                    </a:cubicBezTo>
                    <a:lnTo>
                      <a:pt x="294175" y="477926"/>
                    </a:lnTo>
                    <a:lnTo>
                      <a:pt x="306502" y="415341"/>
                    </a:lnTo>
                    <a:cubicBezTo>
                      <a:pt x="308399" y="405858"/>
                      <a:pt x="317882" y="400169"/>
                      <a:pt x="327364" y="402065"/>
                    </a:cubicBezTo>
                    <a:cubicBezTo>
                      <a:pt x="336847" y="403962"/>
                      <a:pt x="342537" y="413444"/>
                      <a:pt x="340640" y="422927"/>
                    </a:cubicBezTo>
                    <a:lnTo>
                      <a:pt x="324519" y="507323"/>
                    </a:lnTo>
                    <a:lnTo>
                      <a:pt x="324519" y="570857"/>
                    </a:lnTo>
                    <a:cubicBezTo>
                      <a:pt x="334950" y="573701"/>
                      <a:pt x="345381" y="576546"/>
                      <a:pt x="357709" y="581288"/>
                    </a:cubicBezTo>
                    <a:lnTo>
                      <a:pt x="398484" y="504478"/>
                    </a:lnTo>
                    <a:cubicBezTo>
                      <a:pt x="394691" y="494995"/>
                      <a:pt x="389002" y="476030"/>
                      <a:pt x="379519" y="440944"/>
                    </a:cubicBezTo>
                    <a:cubicBezTo>
                      <a:pt x="371933" y="409651"/>
                      <a:pt x="376674" y="385945"/>
                      <a:pt x="384260" y="368876"/>
                    </a:cubicBezTo>
                    <a:lnTo>
                      <a:pt x="409863" y="288273"/>
                    </a:lnTo>
                    <a:cubicBezTo>
                      <a:pt x="412708" y="278790"/>
                      <a:pt x="422191" y="274049"/>
                      <a:pt x="431674" y="276894"/>
                    </a:cubicBezTo>
                    <a:cubicBezTo>
                      <a:pt x="441156" y="279739"/>
                      <a:pt x="445898" y="289221"/>
                      <a:pt x="443053" y="298704"/>
                    </a:cubicBezTo>
                    <a:lnTo>
                      <a:pt x="433570" y="329049"/>
                    </a:lnTo>
                    <a:lnTo>
                      <a:pt x="454432" y="322411"/>
                    </a:lnTo>
                    <a:cubicBezTo>
                      <a:pt x="463915" y="319566"/>
                      <a:pt x="473397" y="324307"/>
                      <a:pt x="476242" y="333790"/>
                    </a:cubicBezTo>
                    <a:cubicBezTo>
                      <a:pt x="479087" y="343273"/>
                      <a:pt x="474346" y="352755"/>
                      <a:pt x="464863" y="355600"/>
                    </a:cubicBezTo>
                    <a:lnTo>
                      <a:pt x="425036" y="368876"/>
                    </a:lnTo>
                    <a:cubicBezTo>
                      <a:pt x="423139" y="370772"/>
                      <a:pt x="419346" y="375514"/>
                      <a:pt x="416501" y="381203"/>
                    </a:cubicBezTo>
                    <a:cubicBezTo>
                      <a:pt x="416501" y="382151"/>
                      <a:pt x="416501" y="382151"/>
                      <a:pt x="415553" y="383100"/>
                    </a:cubicBezTo>
                    <a:cubicBezTo>
                      <a:pt x="410812" y="393531"/>
                      <a:pt x="407019" y="410599"/>
                      <a:pt x="412708" y="432410"/>
                    </a:cubicBezTo>
                    <a:cubicBezTo>
                      <a:pt x="418398" y="455168"/>
                      <a:pt x="423139" y="470340"/>
                      <a:pt x="426932" y="480771"/>
                    </a:cubicBezTo>
                    <a:cubicBezTo>
                      <a:pt x="434518" y="476978"/>
                      <a:pt x="443053" y="474133"/>
                      <a:pt x="452535" y="471289"/>
                    </a:cubicBezTo>
                    <a:lnTo>
                      <a:pt x="443053" y="439996"/>
                    </a:lnTo>
                    <a:cubicBezTo>
                      <a:pt x="440208" y="430513"/>
                      <a:pt x="444949" y="421030"/>
                      <a:pt x="454432" y="418186"/>
                    </a:cubicBezTo>
                    <a:cubicBezTo>
                      <a:pt x="463915" y="415341"/>
                      <a:pt x="473397" y="420082"/>
                      <a:pt x="476242" y="429565"/>
                    </a:cubicBezTo>
                    <a:lnTo>
                      <a:pt x="485725" y="459909"/>
                    </a:lnTo>
                    <a:cubicBezTo>
                      <a:pt x="489518" y="466547"/>
                      <a:pt x="492363" y="475082"/>
                      <a:pt x="489518" y="483616"/>
                    </a:cubicBezTo>
                    <a:cubicBezTo>
                      <a:pt x="487621" y="490254"/>
                      <a:pt x="480983" y="499737"/>
                      <a:pt x="462966" y="503530"/>
                    </a:cubicBezTo>
                    <a:cubicBezTo>
                      <a:pt x="448742" y="506374"/>
                      <a:pt x="435467" y="513012"/>
                      <a:pt x="429777" y="516805"/>
                    </a:cubicBezTo>
                    <a:lnTo>
                      <a:pt x="389002" y="592667"/>
                    </a:lnTo>
                    <a:cubicBezTo>
                      <a:pt x="407967" y="602149"/>
                      <a:pt x="425984" y="610684"/>
                      <a:pt x="437363" y="617322"/>
                    </a:cubicBezTo>
                    <a:moveTo>
                      <a:pt x="1254769" y="1032662"/>
                    </a:moveTo>
                    <a:cubicBezTo>
                      <a:pt x="1250976" y="947318"/>
                      <a:pt x="1237700" y="813613"/>
                      <a:pt x="1190287" y="660942"/>
                    </a:cubicBezTo>
                    <a:cubicBezTo>
                      <a:pt x="1136236" y="485513"/>
                      <a:pt x="1035720" y="358445"/>
                      <a:pt x="980720" y="298704"/>
                    </a:cubicBezTo>
                    <a:cubicBezTo>
                      <a:pt x="941841" y="256980"/>
                      <a:pt x="902962" y="221894"/>
                      <a:pt x="865980" y="197239"/>
                    </a:cubicBezTo>
                    <a:cubicBezTo>
                      <a:pt x="828049" y="171636"/>
                      <a:pt x="797705" y="161205"/>
                      <a:pt x="776843" y="164050"/>
                    </a:cubicBezTo>
                    <a:cubicBezTo>
                      <a:pt x="728481" y="171636"/>
                      <a:pt x="705723" y="226636"/>
                      <a:pt x="698137" y="249394"/>
                    </a:cubicBezTo>
                    <a:cubicBezTo>
                      <a:pt x="697188" y="251291"/>
                      <a:pt x="696240" y="254135"/>
                      <a:pt x="696240" y="256980"/>
                    </a:cubicBezTo>
                    <a:cubicBezTo>
                      <a:pt x="687706" y="171636"/>
                      <a:pt x="701930" y="20862"/>
                      <a:pt x="701930" y="18965"/>
                    </a:cubicBezTo>
                    <a:lnTo>
                      <a:pt x="703826" y="0"/>
                    </a:lnTo>
                    <a:lnTo>
                      <a:pt x="553052" y="0"/>
                    </a:lnTo>
                    <a:lnTo>
                      <a:pt x="554948" y="18965"/>
                    </a:lnTo>
                    <a:cubicBezTo>
                      <a:pt x="554948" y="20862"/>
                      <a:pt x="569172" y="171636"/>
                      <a:pt x="560638" y="256980"/>
                    </a:cubicBezTo>
                    <a:cubicBezTo>
                      <a:pt x="559690" y="254135"/>
                      <a:pt x="559690" y="252239"/>
                      <a:pt x="558741" y="249394"/>
                    </a:cubicBezTo>
                    <a:cubicBezTo>
                      <a:pt x="551155" y="225687"/>
                      <a:pt x="527449" y="171636"/>
                      <a:pt x="480035" y="164050"/>
                    </a:cubicBezTo>
                    <a:cubicBezTo>
                      <a:pt x="458225" y="160257"/>
                      <a:pt x="428829" y="171636"/>
                      <a:pt x="390898" y="197239"/>
                    </a:cubicBezTo>
                    <a:cubicBezTo>
                      <a:pt x="354864" y="221894"/>
                      <a:pt x="315037" y="256032"/>
                      <a:pt x="276158" y="298704"/>
                    </a:cubicBezTo>
                    <a:cubicBezTo>
                      <a:pt x="220210" y="358445"/>
                      <a:pt x="119694" y="484564"/>
                      <a:pt x="65643" y="660942"/>
                    </a:cubicBezTo>
                    <a:cubicBezTo>
                      <a:pt x="19178" y="813613"/>
                      <a:pt x="4954" y="947318"/>
                      <a:pt x="1161" y="1032662"/>
                    </a:cubicBezTo>
                    <a:cubicBezTo>
                      <a:pt x="-2633" y="1118006"/>
                      <a:pt x="4005" y="1172058"/>
                      <a:pt x="4954" y="1182489"/>
                    </a:cubicBezTo>
                    <a:cubicBezTo>
                      <a:pt x="4954" y="1191971"/>
                      <a:pt x="4954" y="1228005"/>
                      <a:pt x="30557" y="1246022"/>
                    </a:cubicBezTo>
                    <a:cubicBezTo>
                      <a:pt x="39091" y="1251712"/>
                      <a:pt x="49522" y="1255505"/>
                      <a:pt x="60901" y="1255505"/>
                    </a:cubicBezTo>
                    <a:cubicBezTo>
                      <a:pt x="73229" y="1255505"/>
                      <a:pt x="87453" y="1251712"/>
                      <a:pt x="102625" y="1245074"/>
                    </a:cubicBezTo>
                    <a:cubicBezTo>
                      <a:pt x="123487" y="1235591"/>
                      <a:pt x="141504" y="1227057"/>
                      <a:pt x="157625" y="1219471"/>
                    </a:cubicBezTo>
                    <a:cubicBezTo>
                      <a:pt x="204090" y="1196713"/>
                      <a:pt x="234434" y="1181540"/>
                      <a:pt x="285641" y="1177747"/>
                    </a:cubicBezTo>
                    <a:cubicBezTo>
                      <a:pt x="358657" y="1173006"/>
                      <a:pt x="444949" y="1167316"/>
                      <a:pt x="445898" y="1167316"/>
                    </a:cubicBezTo>
                    <a:lnTo>
                      <a:pt x="446846" y="1167316"/>
                    </a:lnTo>
                    <a:lnTo>
                      <a:pt x="447794" y="1167316"/>
                    </a:lnTo>
                    <a:cubicBezTo>
                      <a:pt x="448742" y="1167316"/>
                      <a:pt x="478139" y="1160678"/>
                      <a:pt x="507535" y="1140765"/>
                    </a:cubicBezTo>
                    <a:cubicBezTo>
                      <a:pt x="547362" y="1113265"/>
                      <a:pt x="569172" y="1073438"/>
                      <a:pt x="569172" y="1026025"/>
                    </a:cubicBezTo>
                    <a:cubicBezTo>
                      <a:pt x="569172" y="924560"/>
                      <a:pt x="567276" y="574650"/>
                      <a:pt x="567276" y="570857"/>
                    </a:cubicBezTo>
                    <a:cubicBezTo>
                      <a:pt x="567276" y="570857"/>
                      <a:pt x="567276" y="550943"/>
                      <a:pt x="575810" y="532926"/>
                    </a:cubicBezTo>
                    <a:cubicBezTo>
                      <a:pt x="586241" y="511116"/>
                      <a:pt x="602362" y="499737"/>
                      <a:pt x="627017" y="499737"/>
                    </a:cubicBezTo>
                    <a:cubicBezTo>
                      <a:pt x="651672" y="499737"/>
                      <a:pt x="668740" y="510167"/>
                      <a:pt x="678223" y="532926"/>
                    </a:cubicBezTo>
                    <a:cubicBezTo>
                      <a:pt x="686757" y="550943"/>
                      <a:pt x="686757" y="570857"/>
                      <a:pt x="686757" y="570857"/>
                    </a:cubicBezTo>
                    <a:cubicBezTo>
                      <a:pt x="686757" y="574650"/>
                      <a:pt x="684861" y="924560"/>
                      <a:pt x="684861" y="1026025"/>
                    </a:cubicBezTo>
                    <a:cubicBezTo>
                      <a:pt x="684861" y="1074386"/>
                      <a:pt x="705723" y="1114213"/>
                      <a:pt x="746498" y="1140765"/>
                    </a:cubicBezTo>
                    <a:cubicBezTo>
                      <a:pt x="775894" y="1160678"/>
                      <a:pt x="805291" y="1166368"/>
                      <a:pt x="806239" y="1167316"/>
                    </a:cubicBezTo>
                    <a:lnTo>
                      <a:pt x="807187" y="1167316"/>
                    </a:lnTo>
                    <a:lnTo>
                      <a:pt x="808136" y="1167316"/>
                    </a:lnTo>
                    <a:cubicBezTo>
                      <a:pt x="809084" y="1167316"/>
                      <a:pt x="895376" y="1173006"/>
                      <a:pt x="968393" y="1177747"/>
                    </a:cubicBezTo>
                    <a:cubicBezTo>
                      <a:pt x="1019599" y="1181540"/>
                      <a:pt x="1049944" y="1196713"/>
                      <a:pt x="1096409" y="1219471"/>
                    </a:cubicBezTo>
                    <a:cubicBezTo>
                      <a:pt x="1112529" y="1227057"/>
                      <a:pt x="1130546" y="1236540"/>
                      <a:pt x="1151408" y="1245074"/>
                    </a:cubicBezTo>
                    <a:cubicBezTo>
                      <a:pt x="1181753" y="1258350"/>
                      <a:pt x="1205459" y="1258350"/>
                      <a:pt x="1223476" y="1246022"/>
                    </a:cubicBezTo>
                    <a:cubicBezTo>
                      <a:pt x="1249080" y="1228005"/>
                      <a:pt x="1250028" y="1191971"/>
                      <a:pt x="1250028" y="1182489"/>
                    </a:cubicBezTo>
                    <a:cubicBezTo>
                      <a:pt x="1252873" y="1172058"/>
                      <a:pt x="1258562" y="1118006"/>
                      <a:pt x="1254769" y="1032662"/>
                    </a:cubicBezTo>
                  </a:path>
                </a:pathLst>
              </a:custGeom>
              <a:grpFill/>
              <a:ln w="946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4F415D-54BA-A9F9-7E02-A2248F423153}"/>
              </a:ext>
            </a:extLst>
          </p:cNvPr>
          <p:cNvGrpSpPr/>
          <p:nvPr/>
        </p:nvGrpSpPr>
        <p:grpSpPr>
          <a:xfrm>
            <a:off x="5557876" y="3013372"/>
            <a:ext cx="5184775" cy="2212498"/>
            <a:chOff x="6107723" y="2832231"/>
            <a:chExt cx="5184775" cy="221249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C0E6AB8-018D-1015-0CAC-C387F7B6F038}"/>
                </a:ext>
              </a:extLst>
            </p:cNvPr>
            <p:cNvSpPr/>
            <p:nvPr/>
          </p:nvSpPr>
          <p:spPr>
            <a:xfrm>
              <a:off x="6107723" y="2832232"/>
              <a:ext cx="2508798" cy="2212497"/>
            </a:xfrm>
            <a:prstGeom prst="roundRect">
              <a:avLst>
                <a:gd name="adj" fmla="val 4394"/>
              </a:avLst>
            </a:prstGeom>
            <a:solidFill>
              <a:srgbClr val="001E5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0740235-3E68-D693-552C-5708C9CDCA6F}"/>
                </a:ext>
              </a:extLst>
            </p:cNvPr>
            <p:cNvSpPr/>
            <p:nvPr/>
          </p:nvSpPr>
          <p:spPr>
            <a:xfrm>
              <a:off x="8783700" y="2832231"/>
              <a:ext cx="2508798" cy="2212497"/>
            </a:xfrm>
            <a:prstGeom prst="roundRect">
              <a:avLst>
                <a:gd name="adj" fmla="val 4394"/>
              </a:avLst>
            </a:prstGeom>
            <a:solidFill>
              <a:srgbClr val="F4741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3F50544-B36D-2873-6810-EDDB8BD65971}"/>
                </a:ext>
              </a:extLst>
            </p:cNvPr>
            <p:cNvSpPr/>
            <p:nvPr/>
          </p:nvSpPr>
          <p:spPr>
            <a:xfrm>
              <a:off x="6440479" y="3092925"/>
              <a:ext cx="1843286" cy="5263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C48108-D809-7B93-5163-FEB5AAADFB2A}"/>
                </a:ext>
              </a:extLst>
            </p:cNvPr>
            <p:cNvSpPr txBox="1"/>
            <p:nvPr/>
          </p:nvSpPr>
          <p:spPr>
            <a:xfrm>
              <a:off x="6806040" y="3171438"/>
              <a:ext cx="111216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0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İPF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04C2571-57C5-648E-8BED-30FAD0B45A30}"/>
                </a:ext>
              </a:extLst>
            </p:cNvPr>
            <p:cNvSpPr/>
            <p:nvPr/>
          </p:nvSpPr>
          <p:spPr>
            <a:xfrm>
              <a:off x="9116456" y="3092925"/>
              <a:ext cx="1843286" cy="5263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D80F6A-084B-7192-9B75-9C726BFFD959}"/>
                </a:ext>
              </a:extLst>
            </p:cNvPr>
            <p:cNvSpPr txBox="1"/>
            <p:nvPr/>
          </p:nvSpPr>
          <p:spPr>
            <a:xfrm>
              <a:off x="9482017" y="3171438"/>
              <a:ext cx="111216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0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E6993A-ECD9-981D-897A-D47A39267ADD}"/>
                </a:ext>
              </a:extLst>
            </p:cNvPr>
            <p:cNvSpPr txBox="1"/>
            <p:nvPr/>
          </p:nvSpPr>
          <p:spPr>
            <a:xfrm>
              <a:off x="6510553" y="3790458"/>
              <a:ext cx="17031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hasta yılı </a:t>
              </a:r>
              <a:b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başına </a:t>
              </a:r>
              <a:b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8,38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C2CC96-54DA-C582-52B4-8CEDF229E37B}"/>
                </a:ext>
              </a:extLst>
            </p:cNvPr>
            <p:cNvSpPr txBox="1"/>
            <p:nvPr/>
          </p:nvSpPr>
          <p:spPr>
            <a:xfrm>
              <a:off x="9186530" y="3790458"/>
              <a:ext cx="17031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hasta yılı </a:t>
              </a:r>
              <a:b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başına </a:t>
              </a:r>
              <a:b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6,05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43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F7BECE-984C-8A0A-019B-24DA9E361859}"/>
              </a:ext>
            </a:extLst>
          </p:cNvPr>
          <p:cNvSpPr/>
          <p:nvPr/>
        </p:nvSpPr>
        <p:spPr>
          <a:xfrm>
            <a:off x="921603" y="1778102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D66B0ED2-2577-1D2F-570C-CE0BCC8441F2}"/>
              </a:ext>
            </a:extLst>
          </p:cNvPr>
          <p:cNvGrpSpPr/>
          <p:nvPr/>
        </p:nvGrpSpPr>
        <p:grpSpPr>
          <a:xfrm>
            <a:off x="2666719" y="2688458"/>
            <a:ext cx="3168376" cy="1667621"/>
            <a:chOff x="2666719" y="2787304"/>
            <a:chExt cx="3168376" cy="1667621"/>
          </a:xfrm>
        </p:grpSpPr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3A2B200C-65A9-873E-1551-EE459A2E14D1}"/>
                </a:ext>
              </a:extLst>
            </p:cNvPr>
            <p:cNvSpPr/>
            <p:nvPr/>
          </p:nvSpPr>
          <p:spPr>
            <a:xfrm>
              <a:off x="2666719" y="2811615"/>
              <a:ext cx="3140117" cy="1643310"/>
            </a:xfrm>
            <a:custGeom>
              <a:avLst/>
              <a:gdLst>
                <a:gd name="connsiteX0" fmla="*/ 0 w 3140117"/>
                <a:gd name="connsiteY0" fmla="*/ 1643311 h 1643310"/>
                <a:gd name="connsiteX1" fmla="*/ 77712 w 3140117"/>
                <a:gd name="connsiteY1" fmla="*/ 1643311 h 1643310"/>
                <a:gd name="connsiteX2" fmla="*/ 77712 w 3140117"/>
                <a:gd name="connsiteY2" fmla="*/ 1602195 h 1643310"/>
                <a:gd name="connsiteX3" fmla="*/ 180423 w 3140117"/>
                <a:gd name="connsiteY3" fmla="*/ 1602195 h 1643310"/>
                <a:gd name="connsiteX4" fmla="*/ 180423 w 3140117"/>
                <a:gd name="connsiteY4" fmla="*/ 1571721 h 1643310"/>
                <a:gd name="connsiteX5" fmla="*/ 227594 w 3140117"/>
                <a:gd name="connsiteY5" fmla="*/ 1571721 h 1643310"/>
                <a:gd name="connsiteX6" fmla="*/ 227594 w 3140117"/>
                <a:gd name="connsiteY6" fmla="*/ 1531725 h 1643310"/>
                <a:gd name="connsiteX7" fmla="*/ 408016 w 3140117"/>
                <a:gd name="connsiteY7" fmla="*/ 1531725 h 1643310"/>
                <a:gd name="connsiteX8" fmla="*/ 408016 w 3140117"/>
                <a:gd name="connsiteY8" fmla="*/ 1494530 h 1643310"/>
                <a:gd name="connsiteX9" fmla="*/ 530073 w 3140117"/>
                <a:gd name="connsiteY9" fmla="*/ 1494530 h 1643310"/>
                <a:gd name="connsiteX10" fmla="*/ 530073 w 3140117"/>
                <a:gd name="connsiteY10" fmla="*/ 1463049 h 1643310"/>
                <a:gd name="connsiteX11" fmla="*/ 543551 w 3140117"/>
                <a:gd name="connsiteY11" fmla="*/ 1463049 h 1643310"/>
                <a:gd name="connsiteX12" fmla="*/ 543551 w 3140117"/>
                <a:gd name="connsiteY12" fmla="*/ 1397285 h 1643310"/>
                <a:gd name="connsiteX13" fmla="*/ 585613 w 3140117"/>
                <a:gd name="connsiteY13" fmla="*/ 1397285 h 1643310"/>
                <a:gd name="connsiteX14" fmla="*/ 585613 w 3140117"/>
                <a:gd name="connsiteY14" fmla="*/ 1357289 h 1643310"/>
                <a:gd name="connsiteX15" fmla="*/ 621915 w 3140117"/>
                <a:gd name="connsiteY15" fmla="*/ 1357289 h 1643310"/>
                <a:gd name="connsiteX16" fmla="*/ 621915 w 3140117"/>
                <a:gd name="connsiteY16" fmla="*/ 1308666 h 1643310"/>
                <a:gd name="connsiteX17" fmla="*/ 743864 w 3140117"/>
                <a:gd name="connsiteY17" fmla="*/ 1308666 h 1643310"/>
                <a:gd name="connsiteX18" fmla="*/ 743864 w 3140117"/>
                <a:gd name="connsiteY18" fmla="*/ 1251081 h 1643310"/>
                <a:gd name="connsiteX19" fmla="*/ 796578 w 3140117"/>
                <a:gd name="connsiteY19" fmla="*/ 1251081 h 1643310"/>
                <a:gd name="connsiteX20" fmla="*/ 796578 w 3140117"/>
                <a:gd name="connsiteY20" fmla="*/ 1201450 h 1643310"/>
                <a:gd name="connsiteX21" fmla="*/ 824293 w 3140117"/>
                <a:gd name="connsiteY21" fmla="*/ 1201450 h 1643310"/>
                <a:gd name="connsiteX22" fmla="*/ 824293 w 3140117"/>
                <a:gd name="connsiteY22" fmla="*/ 1137143 h 1643310"/>
                <a:gd name="connsiteX23" fmla="*/ 882550 w 3140117"/>
                <a:gd name="connsiteY23" fmla="*/ 1137143 h 1643310"/>
                <a:gd name="connsiteX24" fmla="*/ 882550 w 3140117"/>
                <a:gd name="connsiteY24" fmla="*/ 1014130 h 1643310"/>
                <a:gd name="connsiteX25" fmla="*/ 971349 w 3140117"/>
                <a:gd name="connsiteY25" fmla="*/ 1014130 h 1643310"/>
                <a:gd name="connsiteX26" fmla="*/ 971349 w 3140117"/>
                <a:gd name="connsiteY26" fmla="*/ 948366 h 1643310"/>
                <a:gd name="connsiteX27" fmla="*/ 1136446 w 3140117"/>
                <a:gd name="connsiteY27" fmla="*/ 948366 h 1643310"/>
                <a:gd name="connsiteX28" fmla="*/ 1136446 w 3140117"/>
                <a:gd name="connsiteY28" fmla="*/ 868037 h 1643310"/>
                <a:gd name="connsiteX29" fmla="*/ 1630435 w 3140117"/>
                <a:gd name="connsiteY29" fmla="*/ 868037 h 1643310"/>
                <a:gd name="connsiteX30" fmla="*/ 1630435 w 3140117"/>
                <a:gd name="connsiteY30" fmla="*/ 706709 h 1643310"/>
                <a:gd name="connsiteX31" fmla="*/ 1698474 w 3140117"/>
                <a:gd name="connsiteY31" fmla="*/ 706709 h 1643310"/>
                <a:gd name="connsiteX32" fmla="*/ 1698474 w 3140117"/>
                <a:gd name="connsiteY32" fmla="*/ 529359 h 1643310"/>
                <a:gd name="connsiteX33" fmla="*/ 2236808 w 3140117"/>
                <a:gd name="connsiteY33" fmla="*/ 529359 h 1643310"/>
                <a:gd name="connsiteX34" fmla="*/ 2236808 w 3140117"/>
                <a:gd name="connsiteY34" fmla="*/ 0 h 1643310"/>
                <a:gd name="connsiteX35" fmla="*/ 3140118 w 3140117"/>
                <a:gd name="connsiteY35" fmla="*/ 0 h 164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40117" h="1643310">
                  <a:moveTo>
                    <a:pt x="0" y="1643311"/>
                  </a:moveTo>
                  <a:lnTo>
                    <a:pt x="77712" y="1643311"/>
                  </a:lnTo>
                  <a:lnTo>
                    <a:pt x="77712" y="1602195"/>
                  </a:lnTo>
                  <a:lnTo>
                    <a:pt x="180423" y="1602195"/>
                  </a:lnTo>
                  <a:lnTo>
                    <a:pt x="180423" y="1571721"/>
                  </a:lnTo>
                  <a:lnTo>
                    <a:pt x="227594" y="1571721"/>
                  </a:lnTo>
                  <a:lnTo>
                    <a:pt x="227594" y="1531725"/>
                  </a:lnTo>
                  <a:lnTo>
                    <a:pt x="408016" y="1531725"/>
                  </a:lnTo>
                  <a:lnTo>
                    <a:pt x="408016" y="1494530"/>
                  </a:lnTo>
                  <a:lnTo>
                    <a:pt x="530073" y="1494530"/>
                  </a:lnTo>
                  <a:lnTo>
                    <a:pt x="530073" y="1463049"/>
                  </a:lnTo>
                  <a:lnTo>
                    <a:pt x="543551" y="1463049"/>
                  </a:lnTo>
                  <a:lnTo>
                    <a:pt x="543551" y="1397285"/>
                  </a:lnTo>
                  <a:lnTo>
                    <a:pt x="585613" y="1397285"/>
                  </a:lnTo>
                  <a:lnTo>
                    <a:pt x="585613" y="1357289"/>
                  </a:lnTo>
                  <a:lnTo>
                    <a:pt x="621915" y="1357289"/>
                  </a:lnTo>
                  <a:lnTo>
                    <a:pt x="621915" y="1308666"/>
                  </a:lnTo>
                  <a:lnTo>
                    <a:pt x="743864" y="1308666"/>
                  </a:lnTo>
                  <a:lnTo>
                    <a:pt x="743864" y="1251081"/>
                  </a:lnTo>
                  <a:lnTo>
                    <a:pt x="796578" y="1251081"/>
                  </a:lnTo>
                  <a:lnTo>
                    <a:pt x="796578" y="1201450"/>
                  </a:lnTo>
                  <a:lnTo>
                    <a:pt x="824293" y="1201450"/>
                  </a:lnTo>
                  <a:lnTo>
                    <a:pt x="824293" y="1137143"/>
                  </a:lnTo>
                  <a:lnTo>
                    <a:pt x="882550" y="1137143"/>
                  </a:lnTo>
                  <a:lnTo>
                    <a:pt x="882550" y="1014130"/>
                  </a:lnTo>
                  <a:lnTo>
                    <a:pt x="971349" y="1014130"/>
                  </a:lnTo>
                  <a:lnTo>
                    <a:pt x="971349" y="948366"/>
                  </a:lnTo>
                  <a:lnTo>
                    <a:pt x="1136446" y="948366"/>
                  </a:lnTo>
                  <a:lnTo>
                    <a:pt x="1136446" y="868037"/>
                  </a:lnTo>
                  <a:lnTo>
                    <a:pt x="1630435" y="868037"/>
                  </a:lnTo>
                  <a:lnTo>
                    <a:pt x="1630435" y="706709"/>
                  </a:lnTo>
                  <a:lnTo>
                    <a:pt x="1698474" y="706709"/>
                  </a:lnTo>
                  <a:lnTo>
                    <a:pt x="1698474" y="529359"/>
                  </a:lnTo>
                  <a:lnTo>
                    <a:pt x="2236808" y="529359"/>
                  </a:lnTo>
                  <a:lnTo>
                    <a:pt x="2236808" y="0"/>
                  </a:lnTo>
                  <a:lnTo>
                    <a:pt x="3140118" y="0"/>
                  </a:lnTo>
                </a:path>
              </a:pathLst>
            </a:custGeom>
            <a:noFill/>
            <a:ln w="19050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28154AAD-5542-8ECE-09C8-B1143746AF0D}"/>
                </a:ext>
              </a:extLst>
            </p:cNvPr>
            <p:cNvSpPr/>
            <p:nvPr/>
          </p:nvSpPr>
          <p:spPr>
            <a:xfrm>
              <a:off x="3101473" y="4285867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8C23DA60-54F1-9BC3-8D8F-6E03F175528C}"/>
                </a:ext>
              </a:extLst>
            </p:cNvPr>
            <p:cNvSpPr/>
            <p:nvPr/>
          </p:nvSpPr>
          <p:spPr>
            <a:xfrm>
              <a:off x="3144079" y="4285867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F5B9ABEA-1D65-F3BC-F0FD-0D6CA0A32D46}"/>
                </a:ext>
              </a:extLst>
            </p:cNvPr>
            <p:cNvSpPr/>
            <p:nvPr/>
          </p:nvSpPr>
          <p:spPr>
            <a:xfrm>
              <a:off x="3189402" y="4285867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50B5AA50-7FD5-9EF9-57F2-46E5BEC50111}"/>
                </a:ext>
              </a:extLst>
            </p:cNvPr>
            <p:cNvSpPr/>
            <p:nvPr/>
          </p:nvSpPr>
          <p:spPr>
            <a:xfrm>
              <a:off x="3279070" y="4149970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B9554E29-D0F6-12B6-21F0-1155BF96C3E6}"/>
                </a:ext>
              </a:extLst>
            </p:cNvPr>
            <p:cNvSpPr/>
            <p:nvPr/>
          </p:nvSpPr>
          <p:spPr>
            <a:xfrm>
              <a:off x="3258745" y="4149970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2AF67626-6039-CE2C-FCCC-DE4DF39FC0A6}"/>
                </a:ext>
              </a:extLst>
            </p:cNvPr>
            <p:cNvSpPr/>
            <p:nvPr/>
          </p:nvSpPr>
          <p:spPr>
            <a:xfrm>
              <a:off x="3230486" y="4175066"/>
              <a:ext cx="72712" cy="11203"/>
            </a:xfrm>
            <a:custGeom>
              <a:avLst/>
              <a:gdLst>
                <a:gd name="connsiteX0" fmla="*/ 72713 w 72712"/>
                <a:gd name="connsiteY0" fmla="*/ 0 h 11203"/>
                <a:gd name="connsiteX1" fmla="*/ 0 w 72712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712" h="11203">
                  <a:moveTo>
                    <a:pt x="72713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192A38E0-3A5E-5F69-BC5A-E20067741600}"/>
                </a:ext>
              </a:extLst>
            </p:cNvPr>
            <p:cNvSpPr/>
            <p:nvPr/>
          </p:nvSpPr>
          <p:spPr>
            <a:xfrm>
              <a:off x="3452537" y="404566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4BAA2919-748F-5D53-DB18-7B6C5A42DCE4}"/>
                </a:ext>
              </a:extLst>
            </p:cNvPr>
            <p:cNvSpPr/>
            <p:nvPr/>
          </p:nvSpPr>
          <p:spPr>
            <a:xfrm>
              <a:off x="3507533" y="3934081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68FC6D4C-1B32-8A8F-9195-B1D687391BA7}"/>
                </a:ext>
              </a:extLst>
            </p:cNvPr>
            <p:cNvSpPr/>
            <p:nvPr/>
          </p:nvSpPr>
          <p:spPr>
            <a:xfrm>
              <a:off x="3623721" y="3807259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CA084E71-AB78-44F8-819F-9C09661E2CCA}"/>
                </a:ext>
              </a:extLst>
            </p:cNvPr>
            <p:cNvSpPr/>
            <p:nvPr/>
          </p:nvSpPr>
          <p:spPr>
            <a:xfrm>
              <a:off x="3408626" y="404566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6E979060-0C9A-8695-0191-DADB473D5E4C}"/>
                </a:ext>
              </a:extLst>
            </p:cNvPr>
            <p:cNvSpPr/>
            <p:nvPr/>
          </p:nvSpPr>
          <p:spPr>
            <a:xfrm>
              <a:off x="3386454" y="4070651"/>
              <a:ext cx="85537" cy="11203"/>
            </a:xfrm>
            <a:custGeom>
              <a:avLst/>
              <a:gdLst>
                <a:gd name="connsiteX0" fmla="*/ 85538 w 85537"/>
                <a:gd name="connsiteY0" fmla="*/ 0 h 11203"/>
                <a:gd name="connsiteX1" fmla="*/ 0 w 85537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537" h="11203">
                  <a:moveTo>
                    <a:pt x="85538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FE123130-8E98-969A-1AD7-64BBF4289AF2}"/>
                </a:ext>
              </a:extLst>
            </p:cNvPr>
            <p:cNvSpPr/>
            <p:nvPr/>
          </p:nvSpPr>
          <p:spPr>
            <a:xfrm>
              <a:off x="3521445" y="3897558"/>
              <a:ext cx="51300" cy="11203"/>
            </a:xfrm>
            <a:custGeom>
              <a:avLst/>
              <a:gdLst>
                <a:gd name="connsiteX0" fmla="*/ 51301 w 51300"/>
                <a:gd name="connsiteY0" fmla="*/ 0 h 11203"/>
                <a:gd name="connsiteX1" fmla="*/ 0 w 51300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00" h="11203">
                  <a:moveTo>
                    <a:pt x="51301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9FEEE3BF-A49D-EBCA-A971-C29C72AF53E9}"/>
                </a:ext>
              </a:extLst>
            </p:cNvPr>
            <p:cNvSpPr/>
            <p:nvPr/>
          </p:nvSpPr>
          <p:spPr>
            <a:xfrm>
              <a:off x="3588723" y="3828210"/>
              <a:ext cx="51409" cy="11203"/>
            </a:xfrm>
            <a:custGeom>
              <a:avLst/>
              <a:gdLst>
                <a:gd name="connsiteX0" fmla="*/ 51410 w 51409"/>
                <a:gd name="connsiteY0" fmla="*/ 0 h 11203"/>
                <a:gd name="connsiteX1" fmla="*/ 0 w 51409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409" h="11203">
                  <a:moveTo>
                    <a:pt x="51410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4FFC2F99-61C7-C1D9-44B4-BC7CBD752627}"/>
                </a:ext>
              </a:extLst>
            </p:cNvPr>
            <p:cNvSpPr/>
            <p:nvPr/>
          </p:nvSpPr>
          <p:spPr>
            <a:xfrm>
              <a:off x="3640133" y="3736230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3FF48F99-B988-7C39-A1C4-2D1810C50468}"/>
                </a:ext>
              </a:extLst>
            </p:cNvPr>
            <p:cNvSpPr/>
            <p:nvPr/>
          </p:nvSpPr>
          <p:spPr>
            <a:xfrm>
              <a:off x="3605135" y="3757180"/>
              <a:ext cx="51409" cy="11203"/>
            </a:xfrm>
            <a:custGeom>
              <a:avLst/>
              <a:gdLst>
                <a:gd name="connsiteX0" fmla="*/ 51410 w 51409"/>
                <a:gd name="connsiteY0" fmla="*/ 0 h 11203"/>
                <a:gd name="connsiteX1" fmla="*/ 0 w 51409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409" h="11203">
                  <a:moveTo>
                    <a:pt x="51410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F6BF018F-7977-83FA-78B6-5EAAFC71690E}"/>
                </a:ext>
              </a:extLst>
            </p:cNvPr>
            <p:cNvSpPr/>
            <p:nvPr/>
          </p:nvSpPr>
          <p:spPr>
            <a:xfrm>
              <a:off x="3778819" y="3736230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AF280459-601E-BD29-BA71-0192B53C9E03}"/>
                </a:ext>
              </a:extLst>
            </p:cNvPr>
            <p:cNvSpPr/>
            <p:nvPr/>
          </p:nvSpPr>
          <p:spPr>
            <a:xfrm>
              <a:off x="3743930" y="3757180"/>
              <a:ext cx="51300" cy="11203"/>
            </a:xfrm>
            <a:custGeom>
              <a:avLst/>
              <a:gdLst>
                <a:gd name="connsiteX0" fmla="*/ 51301 w 51300"/>
                <a:gd name="connsiteY0" fmla="*/ 0 h 11203"/>
                <a:gd name="connsiteX1" fmla="*/ 0 w 51300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00" h="11203">
                  <a:moveTo>
                    <a:pt x="51301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C6D8A713-D5A7-2DD3-EC18-7056557B588D}"/>
                </a:ext>
              </a:extLst>
            </p:cNvPr>
            <p:cNvSpPr/>
            <p:nvPr/>
          </p:nvSpPr>
          <p:spPr>
            <a:xfrm>
              <a:off x="3828272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8D265522-D84F-56EA-3BF3-2D1A626AB85D}"/>
                </a:ext>
              </a:extLst>
            </p:cNvPr>
            <p:cNvSpPr/>
            <p:nvPr/>
          </p:nvSpPr>
          <p:spPr>
            <a:xfrm>
              <a:off x="3855336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8A9671DC-3758-5DD4-8FD8-4909FA557885}"/>
                </a:ext>
              </a:extLst>
            </p:cNvPr>
            <p:cNvSpPr/>
            <p:nvPr/>
          </p:nvSpPr>
          <p:spPr>
            <a:xfrm>
              <a:off x="3896529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83FAAD18-7DF6-692A-281C-EA9D6E1F2DAD}"/>
                </a:ext>
              </a:extLst>
            </p:cNvPr>
            <p:cNvSpPr/>
            <p:nvPr/>
          </p:nvSpPr>
          <p:spPr>
            <a:xfrm>
              <a:off x="3953916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837A9AA0-30CE-1DC6-33D5-EEA24F50B5CE}"/>
                </a:ext>
              </a:extLst>
            </p:cNvPr>
            <p:cNvSpPr/>
            <p:nvPr/>
          </p:nvSpPr>
          <p:spPr>
            <a:xfrm>
              <a:off x="3987175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C75CBB6D-D3F5-6B47-589B-8220B6ED1876}"/>
                </a:ext>
              </a:extLst>
            </p:cNvPr>
            <p:cNvSpPr/>
            <p:nvPr/>
          </p:nvSpPr>
          <p:spPr>
            <a:xfrm>
              <a:off x="4052823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9256B43A-AB27-D52F-9F60-31F8C8D1FCB9}"/>
                </a:ext>
              </a:extLst>
            </p:cNvPr>
            <p:cNvSpPr/>
            <p:nvPr/>
          </p:nvSpPr>
          <p:spPr>
            <a:xfrm>
              <a:off x="4078799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1B2C1FF3-3A64-A82B-2E64-77155C735BC2}"/>
                </a:ext>
              </a:extLst>
            </p:cNvPr>
            <p:cNvSpPr/>
            <p:nvPr/>
          </p:nvSpPr>
          <p:spPr>
            <a:xfrm>
              <a:off x="4146295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7D0C1996-2208-58A8-FB05-03B728CA4D38}"/>
                </a:ext>
              </a:extLst>
            </p:cNvPr>
            <p:cNvSpPr/>
            <p:nvPr/>
          </p:nvSpPr>
          <p:spPr>
            <a:xfrm>
              <a:off x="4169011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3E04C5B6-ABEB-FB2B-1A82-8D8D626A490A}"/>
                </a:ext>
              </a:extLst>
            </p:cNvPr>
            <p:cNvSpPr/>
            <p:nvPr/>
          </p:nvSpPr>
          <p:spPr>
            <a:xfrm>
              <a:off x="4442797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18621329-B940-4986-4149-02B7CB1A7D32}"/>
                </a:ext>
              </a:extLst>
            </p:cNvPr>
            <p:cNvSpPr/>
            <p:nvPr/>
          </p:nvSpPr>
          <p:spPr>
            <a:xfrm>
              <a:off x="4468230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A231141E-7ECC-CF8B-07F7-21FDDD6B9548}"/>
                </a:ext>
              </a:extLst>
            </p:cNvPr>
            <p:cNvSpPr/>
            <p:nvPr/>
          </p:nvSpPr>
          <p:spPr>
            <a:xfrm>
              <a:off x="4504749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ECD4CAFF-02FB-073A-78C6-0C17AAB9C966}"/>
                </a:ext>
              </a:extLst>
            </p:cNvPr>
            <p:cNvSpPr/>
            <p:nvPr/>
          </p:nvSpPr>
          <p:spPr>
            <a:xfrm>
              <a:off x="4572245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1D699F86-C1CE-E72E-CA82-39827BABE686}"/>
                </a:ext>
              </a:extLst>
            </p:cNvPr>
            <p:cNvSpPr/>
            <p:nvPr/>
          </p:nvSpPr>
          <p:spPr>
            <a:xfrm>
              <a:off x="4734625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654BAB76-E117-46A5-B55A-5F2DE93D0A66}"/>
                </a:ext>
              </a:extLst>
            </p:cNvPr>
            <p:cNvSpPr/>
            <p:nvPr/>
          </p:nvSpPr>
          <p:spPr>
            <a:xfrm>
              <a:off x="4747124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F5C7C0E7-B027-8806-914E-6223DCA38B42}"/>
                </a:ext>
              </a:extLst>
            </p:cNvPr>
            <p:cNvSpPr/>
            <p:nvPr/>
          </p:nvSpPr>
          <p:spPr>
            <a:xfrm>
              <a:off x="4776253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C288173A-185D-0D43-74AA-AA68F3C8A7A8}"/>
                </a:ext>
              </a:extLst>
            </p:cNvPr>
            <p:cNvSpPr/>
            <p:nvPr/>
          </p:nvSpPr>
          <p:spPr>
            <a:xfrm>
              <a:off x="4883094" y="3319352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66AA3463-E8CB-475B-3CCA-24445D5C000F}"/>
                </a:ext>
              </a:extLst>
            </p:cNvPr>
            <p:cNvSpPr/>
            <p:nvPr/>
          </p:nvSpPr>
          <p:spPr>
            <a:xfrm>
              <a:off x="5117969" y="2787304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F457EAD8-63EB-3B79-65B8-1183042899B5}"/>
                </a:ext>
              </a:extLst>
            </p:cNvPr>
            <p:cNvSpPr/>
            <p:nvPr/>
          </p:nvSpPr>
          <p:spPr>
            <a:xfrm>
              <a:off x="5093732" y="2816321"/>
              <a:ext cx="48583" cy="11203"/>
            </a:xfrm>
            <a:custGeom>
              <a:avLst/>
              <a:gdLst>
                <a:gd name="connsiteX0" fmla="*/ 48584 w 48583"/>
                <a:gd name="connsiteY0" fmla="*/ 0 h 11203"/>
                <a:gd name="connsiteX1" fmla="*/ 0 w 48583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83" h="11203">
                  <a:moveTo>
                    <a:pt x="48584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F4CA0696-9F67-48CF-E814-521A007C9B74}"/>
                </a:ext>
              </a:extLst>
            </p:cNvPr>
            <p:cNvSpPr/>
            <p:nvPr/>
          </p:nvSpPr>
          <p:spPr>
            <a:xfrm>
              <a:off x="5254482" y="2787304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CC4C174-519C-331A-373E-F8A1446713CB}"/>
                </a:ext>
              </a:extLst>
            </p:cNvPr>
            <p:cNvSpPr/>
            <p:nvPr/>
          </p:nvSpPr>
          <p:spPr>
            <a:xfrm>
              <a:off x="5230136" y="2816321"/>
              <a:ext cx="48583" cy="11203"/>
            </a:xfrm>
            <a:custGeom>
              <a:avLst/>
              <a:gdLst>
                <a:gd name="connsiteX0" fmla="*/ 48584 w 48583"/>
                <a:gd name="connsiteY0" fmla="*/ 0 h 11203"/>
                <a:gd name="connsiteX1" fmla="*/ 0 w 48583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83" h="11203">
                  <a:moveTo>
                    <a:pt x="48584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883B2781-88CD-2FA8-860D-455CEE1FE50B}"/>
                </a:ext>
              </a:extLst>
            </p:cNvPr>
            <p:cNvSpPr/>
            <p:nvPr/>
          </p:nvSpPr>
          <p:spPr>
            <a:xfrm>
              <a:off x="5411754" y="2787304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1A9C34DD-4E71-BC40-3799-792E8AF6500F}"/>
                </a:ext>
              </a:extLst>
            </p:cNvPr>
            <p:cNvSpPr/>
            <p:nvPr/>
          </p:nvSpPr>
          <p:spPr>
            <a:xfrm>
              <a:off x="5387408" y="2816321"/>
              <a:ext cx="48583" cy="11203"/>
            </a:xfrm>
            <a:custGeom>
              <a:avLst/>
              <a:gdLst>
                <a:gd name="connsiteX0" fmla="*/ 48584 w 48583"/>
                <a:gd name="connsiteY0" fmla="*/ 0 h 11203"/>
                <a:gd name="connsiteX1" fmla="*/ 0 w 48583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83" h="11203">
                  <a:moveTo>
                    <a:pt x="48584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1D8C1DF4-BD3D-1746-352C-784C9F5E00BB}"/>
                </a:ext>
              </a:extLst>
            </p:cNvPr>
            <p:cNvSpPr/>
            <p:nvPr/>
          </p:nvSpPr>
          <p:spPr>
            <a:xfrm>
              <a:off x="5810858" y="2787304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CC1384A4-528E-A77F-333E-927E0AE3815F}"/>
                </a:ext>
              </a:extLst>
            </p:cNvPr>
            <p:cNvSpPr/>
            <p:nvPr/>
          </p:nvSpPr>
          <p:spPr>
            <a:xfrm>
              <a:off x="5786620" y="2816321"/>
              <a:ext cx="48475" cy="11203"/>
            </a:xfrm>
            <a:custGeom>
              <a:avLst/>
              <a:gdLst>
                <a:gd name="connsiteX0" fmla="*/ 48475 w 48475"/>
                <a:gd name="connsiteY0" fmla="*/ 0 h 11203"/>
                <a:gd name="connsiteX1" fmla="*/ 0 w 48475"/>
                <a:gd name="connsiteY1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75" h="11203">
                  <a:moveTo>
                    <a:pt x="48475" y="0"/>
                  </a:moveTo>
                  <a:lnTo>
                    <a:pt x="0" y="0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934A45C6-1F04-3E0E-2550-9FB8180B0398}"/>
                </a:ext>
              </a:extLst>
            </p:cNvPr>
            <p:cNvSpPr/>
            <p:nvPr/>
          </p:nvSpPr>
          <p:spPr>
            <a:xfrm>
              <a:off x="4218464" y="3657358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F474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91A2343-0460-310C-B945-684EC77A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0" y="494713"/>
            <a:ext cx="10515600" cy="825274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HRCT’de</a:t>
            </a:r>
            <a:r>
              <a:rPr lang="tr-TR" dirty="0"/>
              <a:t> daha yaygın </a:t>
            </a:r>
            <a:r>
              <a:rPr lang="tr-TR" dirty="0" err="1"/>
              <a:t>fibrozis</a:t>
            </a:r>
            <a:r>
              <a:rPr lang="tr-TR" dirty="0"/>
              <a:t> ve/veya UIP </a:t>
            </a:r>
            <a:r>
              <a:rPr lang="tr-TR" dirty="0" err="1"/>
              <a:t>paterni</a:t>
            </a:r>
            <a:r>
              <a:rPr lang="tr-TR" dirty="0"/>
              <a:t>, daha yüksek HP akut alevlenme riski ile ilişkilidir</a:t>
            </a:r>
            <a:r>
              <a:rPr lang="tr-TR" baseline="30000" dirty="0"/>
              <a:t>1</a:t>
            </a:r>
            <a:br>
              <a:rPr lang="tr-TR" baseline="30000" dirty="0"/>
            </a:br>
            <a:endParaRPr lang="tr-TR" baseline="300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523D50E-4572-CA33-F300-D2B28C5E7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047" y="1838204"/>
            <a:ext cx="4035131" cy="52420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hastalarında (n=91) başlangıç fibrozis skoruna* göre akut alevlenme riski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98C850B-3A48-92E1-1C62-A33957D9C43A}"/>
              </a:ext>
            </a:extLst>
          </p:cNvPr>
          <p:cNvSpPr txBox="1">
            <a:spLocks/>
          </p:cNvSpPr>
          <p:nvPr/>
        </p:nvSpPr>
        <p:spPr>
          <a:xfrm>
            <a:off x="6562140" y="1838204"/>
            <a:ext cx="4035131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hastalarında (n=91) HRCT'deki paterne göre </a:t>
            </a:r>
            <a:b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 alevlenme riski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5CBA996-887C-8781-F682-17D2F9C4393E}"/>
              </a:ext>
            </a:extLst>
          </p:cNvPr>
          <p:cNvCxnSpPr/>
          <p:nvPr/>
        </p:nvCxnSpPr>
        <p:spPr>
          <a:xfrm>
            <a:off x="7340494" y="2618359"/>
            <a:ext cx="0" cy="183388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E8B72B0-914C-B2A8-8DD6-A8985D232379}"/>
              </a:ext>
            </a:extLst>
          </p:cNvPr>
          <p:cNvGrpSpPr/>
          <p:nvPr/>
        </p:nvGrpSpPr>
        <p:grpSpPr>
          <a:xfrm>
            <a:off x="7318269" y="4369689"/>
            <a:ext cx="3425825" cy="82550"/>
            <a:chOff x="7374255" y="4408170"/>
            <a:chExt cx="3425825" cy="82550"/>
          </a:xfrm>
        </p:grpSpPr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EAF7B1FA-7EC9-4498-22D7-9C0D69E6EA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6480" y="4490720"/>
              <a:ext cx="340360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25108F7C-8492-20BA-6ED4-0A73EDD18120}"/>
                </a:ext>
              </a:extLst>
            </p:cNvPr>
            <p:cNvCxnSpPr>
              <a:cxnSpLocks/>
            </p:cNvCxnSpPr>
            <p:nvPr/>
          </p:nvCxnSpPr>
          <p:spPr>
            <a:xfrm>
              <a:off x="7374255" y="4408170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1D3CACDB-A217-F813-BA32-05545D403B34}"/>
              </a:ext>
            </a:extLst>
          </p:cNvPr>
          <p:cNvGrpSpPr/>
          <p:nvPr/>
        </p:nvGrpSpPr>
        <p:grpSpPr>
          <a:xfrm>
            <a:off x="7315157" y="2654190"/>
            <a:ext cx="3436447" cy="1744221"/>
            <a:chOff x="7371143" y="2654190"/>
            <a:chExt cx="3436447" cy="1744221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55217E-3E83-D77A-2FD5-39270374028A}"/>
                </a:ext>
              </a:extLst>
            </p:cNvPr>
            <p:cNvGrpSpPr/>
            <p:nvPr/>
          </p:nvGrpSpPr>
          <p:grpSpPr>
            <a:xfrm>
              <a:off x="7371143" y="2654190"/>
              <a:ext cx="2751436" cy="1706862"/>
              <a:chOff x="7374255" y="2693688"/>
              <a:chExt cx="2751436" cy="1706862"/>
            </a:xfrm>
          </p:grpSpPr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6C5C2853-235A-D9B6-CB5C-B66E858A2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255" y="3800475"/>
                <a:ext cx="2286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0FCC5B0A-9093-032B-9B7B-437CF3F3F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255" y="3202305"/>
                <a:ext cx="2286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D39630BF-E31B-8D10-C329-6A5776DEBF8F}"/>
                  </a:ext>
                </a:extLst>
              </p:cNvPr>
              <p:cNvSpPr/>
              <p:nvPr/>
            </p:nvSpPr>
            <p:spPr>
              <a:xfrm>
                <a:off x="7726680" y="2724150"/>
                <a:ext cx="2373630" cy="1676400"/>
              </a:xfrm>
              <a:custGeom>
                <a:avLst/>
                <a:gdLst>
                  <a:gd name="connsiteX0" fmla="*/ 0 w 2373630"/>
                  <a:gd name="connsiteY0" fmla="*/ 1676400 h 1676400"/>
                  <a:gd name="connsiteX1" fmla="*/ 0 w 2373630"/>
                  <a:gd name="connsiteY1" fmla="*/ 1623060 h 1676400"/>
                  <a:gd name="connsiteX2" fmla="*/ 91440 w 2373630"/>
                  <a:gd name="connsiteY2" fmla="*/ 1623060 h 1676400"/>
                  <a:gd name="connsiteX3" fmla="*/ 95250 w 2373630"/>
                  <a:gd name="connsiteY3" fmla="*/ 1577340 h 1676400"/>
                  <a:gd name="connsiteX4" fmla="*/ 148590 w 2373630"/>
                  <a:gd name="connsiteY4" fmla="*/ 1577340 h 1676400"/>
                  <a:gd name="connsiteX5" fmla="*/ 148590 w 2373630"/>
                  <a:gd name="connsiteY5" fmla="*/ 1531620 h 1676400"/>
                  <a:gd name="connsiteX6" fmla="*/ 335280 w 2373630"/>
                  <a:gd name="connsiteY6" fmla="*/ 1527810 h 1676400"/>
                  <a:gd name="connsiteX7" fmla="*/ 339090 w 2373630"/>
                  <a:gd name="connsiteY7" fmla="*/ 1463040 h 1676400"/>
                  <a:gd name="connsiteX8" fmla="*/ 461010 w 2373630"/>
                  <a:gd name="connsiteY8" fmla="*/ 1466850 h 1676400"/>
                  <a:gd name="connsiteX9" fmla="*/ 464820 w 2373630"/>
                  <a:gd name="connsiteY9" fmla="*/ 1405890 h 1676400"/>
                  <a:gd name="connsiteX10" fmla="*/ 544830 w 2373630"/>
                  <a:gd name="connsiteY10" fmla="*/ 1405890 h 1676400"/>
                  <a:gd name="connsiteX11" fmla="*/ 548640 w 2373630"/>
                  <a:gd name="connsiteY11" fmla="*/ 1329690 h 1676400"/>
                  <a:gd name="connsiteX12" fmla="*/ 746760 w 2373630"/>
                  <a:gd name="connsiteY12" fmla="*/ 1325880 h 1676400"/>
                  <a:gd name="connsiteX13" fmla="*/ 746760 w 2373630"/>
                  <a:gd name="connsiteY13" fmla="*/ 1249680 h 1676400"/>
                  <a:gd name="connsiteX14" fmla="*/ 899160 w 2373630"/>
                  <a:gd name="connsiteY14" fmla="*/ 1249680 h 1676400"/>
                  <a:gd name="connsiteX15" fmla="*/ 899160 w 2373630"/>
                  <a:gd name="connsiteY15" fmla="*/ 1154430 h 1676400"/>
                  <a:gd name="connsiteX16" fmla="*/ 1047750 w 2373630"/>
                  <a:gd name="connsiteY16" fmla="*/ 1150620 h 1676400"/>
                  <a:gd name="connsiteX17" fmla="*/ 1047750 w 2373630"/>
                  <a:gd name="connsiteY17" fmla="*/ 1051560 h 1676400"/>
                  <a:gd name="connsiteX18" fmla="*/ 1550670 w 2373630"/>
                  <a:gd name="connsiteY18" fmla="*/ 1051560 h 1676400"/>
                  <a:gd name="connsiteX19" fmla="*/ 1554480 w 2373630"/>
                  <a:gd name="connsiteY19" fmla="*/ 838200 h 1676400"/>
                  <a:gd name="connsiteX20" fmla="*/ 2164080 w 2373630"/>
                  <a:gd name="connsiteY20" fmla="*/ 830580 h 1676400"/>
                  <a:gd name="connsiteX21" fmla="*/ 2160270 w 2373630"/>
                  <a:gd name="connsiteY21" fmla="*/ 0 h 1676400"/>
                  <a:gd name="connsiteX22" fmla="*/ 2373630 w 2373630"/>
                  <a:gd name="connsiteY22" fmla="*/ 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373630" h="1676400">
                    <a:moveTo>
                      <a:pt x="0" y="1676400"/>
                    </a:moveTo>
                    <a:lnTo>
                      <a:pt x="0" y="1623060"/>
                    </a:lnTo>
                    <a:lnTo>
                      <a:pt x="91440" y="1623060"/>
                    </a:lnTo>
                    <a:lnTo>
                      <a:pt x="95250" y="1577340"/>
                    </a:lnTo>
                    <a:lnTo>
                      <a:pt x="148590" y="1577340"/>
                    </a:lnTo>
                    <a:lnTo>
                      <a:pt x="148590" y="1531620"/>
                    </a:lnTo>
                    <a:lnTo>
                      <a:pt x="335280" y="1527810"/>
                    </a:lnTo>
                    <a:lnTo>
                      <a:pt x="339090" y="1463040"/>
                    </a:lnTo>
                    <a:lnTo>
                      <a:pt x="461010" y="1466850"/>
                    </a:lnTo>
                    <a:lnTo>
                      <a:pt x="464820" y="1405890"/>
                    </a:lnTo>
                    <a:lnTo>
                      <a:pt x="544830" y="1405890"/>
                    </a:lnTo>
                    <a:lnTo>
                      <a:pt x="548640" y="1329690"/>
                    </a:lnTo>
                    <a:lnTo>
                      <a:pt x="746760" y="1325880"/>
                    </a:lnTo>
                    <a:lnTo>
                      <a:pt x="746760" y="1249680"/>
                    </a:lnTo>
                    <a:lnTo>
                      <a:pt x="899160" y="1249680"/>
                    </a:lnTo>
                    <a:lnTo>
                      <a:pt x="899160" y="1154430"/>
                    </a:lnTo>
                    <a:lnTo>
                      <a:pt x="1047750" y="1150620"/>
                    </a:lnTo>
                    <a:lnTo>
                      <a:pt x="1047750" y="1051560"/>
                    </a:lnTo>
                    <a:lnTo>
                      <a:pt x="1550670" y="1051560"/>
                    </a:lnTo>
                    <a:lnTo>
                      <a:pt x="1554480" y="838200"/>
                    </a:lnTo>
                    <a:lnTo>
                      <a:pt x="2164080" y="830580"/>
                    </a:lnTo>
                    <a:lnTo>
                      <a:pt x="2160270" y="0"/>
                    </a:lnTo>
                    <a:lnTo>
                      <a:pt x="2373630" y="0"/>
                    </a:lnTo>
                  </a:path>
                </a:pathLst>
              </a:cu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40AB108D-1345-3EF6-AAD2-B6CB4DF34B9A}"/>
                  </a:ext>
                </a:extLst>
              </p:cNvPr>
              <p:cNvGrpSpPr/>
              <p:nvPr/>
            </p:nvGrpSpPr>
            <p:grpSpPr>
              <a:xfrm>
                <a:off x="9396131" y="3528060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6F5A27A5-5F3F-4096-05F4-8565E6BF2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8B5679F2-BDDE-D129-6CA3-167B489BF9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0FF8E9B0-2F04-9E52-FDC0-938C8C96E8CD}"/>
                  </a:ext>
                </a:extLst>
              </p:cNvPr>
              <p:cNvGrpSpPr/>
              <p:nvPr/>
            </p:nvGrpSpPr>
            <p:grpSpPr>
              <a:xfrm>
                <a:off x="9697121" y="3528060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178FD4E0-44B7-EBFC-3E44-C9A8431E4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7203DA55-D8E5-38DC-C00E-AE95177D5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E4912F22-0448-41AB-1D70-0AB1E9A431AC}"/>
                  </a:ext>
                </a:extLst>
              </p:cNvPr>
              <p:cNvGrpSpPr/>
              <p:nvPr/>
            </p:nvGrpSpPr>
            <p:grpSpPr>
              <a:xfrm>
                <a:off x="9731411" y="3528060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C6D8752C-EFFC-B8F3-F595-A91A0098C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B1929EA5-4427-6B59-99CC-8C5F814301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65220B27-2F6A-18B9-292F-754B1FFADDBE}"/>
                  </a:ext>
                </a:extLst>
              </p:cNvPr>
              <p:cNvGrpSpPr/>
              <p:nvPr/>
            </p:nvGrpSpPr>
            <p:grpSpPr>
              <a:xfrm>
                <a:off x="10067308" y="2693688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0C40A754-6DA6-D309-C74F-0943BE4F42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AE22BAF3-CBB4-6B0F-2246-CDE705B6D3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3224D21F-EAA3-6D93-03E3-3456707DE83E}"/>
                  </a:ext>
                </a:extLst>
              </p:cNvPr>
              <p:cNvGrpSpPr/>
              <p:nvPr/>
            </p:nvGrpSpPr>
            <p:grpSpPr>
              <a:xfrm>
                <a:off x="9169436" y="3747135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76361581-5370-7744-81AC-728C77B752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A47A7E66-CF8B-6E96-C04E-1056353DF1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57278DF3-03BC-378D-FF6A-61F80B52EF01}"/>
                  </a:ext>
                </a:extLst>
              </p:cNvPr>
              <p:cNvGrpSpPr/>
              <p:nvPr/>
            </p:nvGrpSpPr>
            <p:grpSpPr>
              <a:xfrm>
                <a:off x="9097046" y="3747135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02C31085-708A-8346-986B-32172B4F64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93263E8A-3476-F51C-39D8-67E88CA508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7C548023-407C-6CAB-38D4-E6AEBF0937B9}"/>
                  </a:ext>
                </a:extLst>
              </p:cNvPr>
              <p:cNvGrpSpPr/>
              <p:nvPr/>
            </p:nvGrpSpPr>
            <p:grpSpPr>
              <a:xfrm>
                <a:off x="8959886" y="3747135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48490E88-F792-B2A4-4D9F-EF6652E152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A498EBE4-A722-748F-D1F7-7825D58A9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50D65193-6432-A957-DFD2-E23C55F8E1CC}"/>
                  </a:ext>
                </a:extLst>
              </p:cNvPr>
              <p:cNvGrpSpPr/>
              <p:nvPr/>
            </p:nvGrpSpPr>
            <p:grpSpPr>
              <a:xfrm>
                <a:off x="8942741" y="3747135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E44DC1A-1DB1-8693-B435-76A7F68ACF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3DB3C99E-8920-D521-71C2-1124DE242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7F4E8A0A-C731-30A8-0CE9-802B6A7BB060}"/>
                  </a:ext>
                </a:extLst>
              </p:cNvPr>
              <p:cNvGrpSpPr/>
              <p:nvPr/>
            </p:nvGrpSpPr>
            <p:grpSpPr>
              <a:xfrm>
                <a:off x="8780816" y="3747135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E735EE23-B899-2A91-6971-C70E34A4C4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705740CB-4D2B-574D-548A-0BC430FAB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1831DA60-BFEF-7BAB-3118-9563E9D16A09}"/>
                  </a:ext>
                </a:extLst>
              </p:cNvPr>
              <p:cNvGrpSpPr/>
              <p:nvPr/>
            </p:nvGrpSpPr>
            <p:grpSpPr>
              <a:xfrm>
                <a:off x="8569361" y="3943916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6CFD5913-BEA1-3F79-55C7-43B10AF987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DC087FC5-BE06-A449-FF9D-BD0E75AB3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05C3B4CD-7D5E-3160-D53D-4A91D7C87AF4}"/>
                  </a:ext>
                </a:extLst>
              </p:cNvPr>
              <p:cNvGrpSpPr/>
              <p:nvPr/>
            </p:nvGrpSpPr>
            <p:grpSpPr>
              <a:xfrm>
                <a:off x="8464586" y="3943916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0D329051-42F6-E60E-861B-079A5B9582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FED8EEE6-690C-2F9F-6586-42E58C71B7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DEA89305-7396-F4B2-AFC3-088ECDC7F5CB}"/>
                  </a:ext>
                </a:extLst>
              </p:cNvPr>
              <p:cNvGrpSpPr/>
              <p:nvPr/>
            </p:nvGrpSpPr>
            <p:grpSpPr>
              <a:xfrm>
                <a:off x="8207411" y="4102031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42ADF830-895C-D321-1A3B-67A00AAE67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3F90EAC0-FF17-E81C-F339-5831746D5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A090828E-5245-8DB2-FE12-F639560402F6}"/>
                  </a:ext>
                </a:extLst>
              </p:cNvPr>
              <p:cNvGrpSpPr/>
              <p:nvPr/>
            </p:nvGrpSpPr>
            <p:grpSpPr>
              <a:xfrm>
                <a:off x="7994077" y="4224831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8B7A808F-FDEC-142E-92AA-14DF46AB5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514C0775-C8A4-01B3-1DF2-221DFDB15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84FDD7AF-2B51-25E3-38DC-0D8D21C7706E}"/>
                  </a:ext>
                </a:extLst>
              </p:cNvPr>
              <p:cNvGrpSpPr/>
              <p:nvPr/>
            </p:nvGrpSpPr>
            <p:grpSpPr>
              <a:xfrm>
                <a:off x="7984552" y="4224831"/>
                <a:ext cx="58383" cy="58383"/>
                <a:chOff x="9728835" y="3526155"/>
                <a:chExt cx="60960" cy="60960"/>
              </a:xfrm>
            </p:grpSpPr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A865246B-68BF-D740-DA49-9A9EDA293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76E343A1-E460-83A7-2087-FB701BC450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315" y="3526155"/>
                  <a:ext cx="0" cy="6096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F412A9A6-5FF1-C552-65B8-B8D51F346B3B}"/>
                </a:ext>
              </a:extLst>
            </p:cNvPr>
            <p:cNvGrpSpPr/>
            <p:nvPr/>
          </p:nvGrpSpPr>
          <p:grpSpPr>
            <a:xfrm>
              <a:off x="7819726" y="3991413"/>
              <a:ext cx="2941853" cy="406998"/>
              <a:chOff x="7830743" y="4031337"/>
              <a:chExt cx="2941853" cy="406998"/>
            </a:xfrm>
          </p:grpSpPr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AF8A50FC-292A-B0DF-ECD5-61BC0CF3CE99}"/>
                  </a:ext>
                </a:extLst>
              </p:cNvPr>
              <p:cNvSpPr/>
              <p:nvPr/>
            </p:nvSpPr>
            <p:spPr>
              <a:xfrm>
                <a:off x="7830743" y="4062434"/>
                <a:ext cx="2914650" cy="346710"/>
              </a:xfrm>
              <a:custGeom>
                <a:avLst/>
                <a:gdLst>
                  <a:gd name="connsiteX0" fmla="*/ 0 w 2914650"/>
                  <a:gd name="connsiteY0" fmla="*/ 346710 h 346710"/>
                  <a:gd name="connsiteX1" fmla="*/ 1428750 w 2914650"/>
                  <a:gd name="connsiteY1" fmla="*/ 342900 h 346710"/>
                  <a:gd name="connsiteX2" fmla="*/ 1428750 w 2914650"/>
                  <a:gd name="connsiteY2" fmla="*/ 0 h 346710"/>
                  <a:gd name="connsiteX3" fmla="*/ 2914650 w 2914650"/>
                  <a:gd name="connsiteY3" fmla="*/ 0 h 34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4650" h="346710">
                    <a:moveTo>
                      <a:pt x="0" y="346710"/>
                    </a:moveTo>
                    <a:lnTo>
                      <a:pt x="1428750" y="342900"/>
                    </a:lnTo>
                    <a:lnTo>
                      <a:pt x="1428750" y="0"/>
                    </a:lnTo>
                    <a:lnTo>
                      <a:pt x="2914650" y="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8189367F-638F-DD26-0BD7-040928377765}"/>
                  </a:ext>
                </a:extLst>
              </p:cNvPr>
              <p:cNvGrpSpPr/>
              <p:nvPr/>
            </p:nvGrpSpPr>
            <p:grpSpPr>
              <a:xfrm>
                <a:off x="10714213" y="4031337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481599ED-D0EA-2E42-B155-027EFEAC8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6B6F545F-DC92-508B-16CA-23093D318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C348008-72C6-9826-360A-9D5A5AE960B0}"/>
                  </a:ext>
                </a:extLst>
              </p:cNvPr>
              <p:cNvGrpSpPr/>
              <p:nvPr/>
            </p:nvGrpSpPr>
            <p:grpSpPr>
              <a:xfrm>
                <a:off x="10100803" y="4031337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0B8138A3-904A-1E8F-AC5D-13D4689AB1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995758B9-D6F0-A7EE-CDED-44283D2C7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6A218AD5-3D46-0386-F2FE-C8F176617C1E}"/>
                  </a:ext>
                </a:extLst>
              </p:cNvPr>
              <p:cNvGrpSpPr/>
              <p:nvPr/>
            </p:nvGrpSpPr>
            <p:grpSpPr>
              <a:xfrm>
                <a:off x="9748378" y="4031337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DFFE74F7-C705-0B5E-CEF0-358473865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C0177A18-A571-FDDC-307B-2D95D76EFC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4D6AF5E1-A1F5-8B6B-582F-5F05C18205DE}"/>
                  </a:ext>
                </a:extLst>
              </p:cNvPr>
              <p:cNvGrpSpPr/>
              <p:nvPr/>
            </p:nvGrpSpPr>
            <p:grpSpPr>
              <a:xfrm>
                <a:off x="9049243" y="4379952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63557E70-5AE9-617D-A2E5-F825E4B98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06CB5C8D-6EAF-4A63-C98D-1F2605872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A1EA69B8-98B4-8C5D-803F-638B400218DC}"/>
                  </a:ext>
                </a:extLst>
              </p:cNvPr>
              <p:cNvGrpSpPr/>
              <p:nvPr/>
            </p:nvGrpSpPr>
            <p:grpSpPr>
              <a:xfrm>
                <a:off x="8593948" y="4379952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AD28FC2C-B446-F29A-F130-BAE51C6D25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90186576-6B3F-84B4-E1EA-971A1D63CC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8DC136D9-2461-1877-8F33-1EAB3927D94C}"/>
                  </a:ext>
                </a:extLst>
              </p:cNvPr>
              <p:cNvGrpSpPr/>
              <p:nvPr/>
            </p:nvGrpSpPr>
            <p:grpSpPr>
              <a:xfrm>
                <a:off x="8416783" y="4379952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68809D81-55E6-40D7-8272-836657C5D8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95B5D8D9-202B-42F1-10C6-3C690E95B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D5D91A30-1026-0539-B190-1FC07C9A1BDF}"/>
                  </a:ext>
                </a:extLst>
              </p:cNvPr>
              <p:cNvGrpSpPr/>
              <p:nvPr/>
            </p:nvGrpSpPr>
            <p:grpSpPr>
              <a:xfrm>
                <a:off x="7854808" y="4379952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5DC9CAFF-82D9-D9CB-DB55-D08E4591E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1AA2B70B-C9BC-A25C-A1AF-CBF868D61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A82B54D-37F1-0F61-9E81-DE5A2B820307}"/>
                </a:ext>
              </a:extLst>
            </p:cNvPr>
            <p:cNvGrpSpPr/>
            <p:nvPr/>
          </p:nvGrpSpPr>
          <p:grpSpPr>
            <a:xfrm>
              <a:off x="7551867" y="4303386"/>
              <a:ext cx="3255723" cy="68562"/>
              <a:chOff x="7546262" y="4332843"/>
              <a:chExt cx="3255723" cy="68562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72A6060-D622-7CAD-0DB3-761941F4C031}"/>
                  </a:ext>
                </a:extLst>
              </p:cNvPr>
              <p:cNvSpPr/>
              <p:nvPr/>
            </p:nvSpPr>
            <p:spPr>
              <a:xfrm>
                <a:off x="7546262" y="4363305"/>
                <a:ext cx="3242310" cy="38100"/>
              </a:xfrm>
              <a:custGeom>
                <a:avLst/>
                <a:gdLst>
                  <a:gd name="connsiteX0" fmla="*/ 0 w 3242310"/>
                  <a:gd name="connsiteY0" fmla="*/ 38100 h 38100"/>
                  <a:gd name="connsiteX1" fmla="*/ 281940 w 3242310"/>
                  <a:gd name="connsiteY1" fmla="*/ 38100 h 38100"/>
                  <a:gd name="connsiteX2" fmla="*/ 281940 w 3242310"/>
                  <a:gd name="connsiteY2" fmla="*/ 0 h 38100"/>
                  <a:gd name="connsiteX3" fmla="*/ 3242310 w 3242310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2310" h="38100">
                    <a:moveTo>
                      <a:pt x="0" y="38100"/>
                    </a:moveTo>
                    <a:lnTo>
                      <a:pt x="281940" y="38100"/>
                    </a:lnTo>
                    <a:lnTo>
                      <a:pt x="281940" y="0"/>
                    </a:lnTo>
                    <a:lnTo>
                      <a:pt x="324231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BADA232C-FEAB-62F0-2819-12307748A9FD}"/>
                  </a:ext>
                </a:extLst>
              </p:cNvPr>
              <p:cNvGrpSpPr/>
              <p:nvPr/>
            </p:nvGrpSpPr>
            <p:grpSpPr>
              <a:xfrm>
                <a:off x="1074360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23B1DE07-D17C-20F8-3A17-3726E07C2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B729B43C-B14D-2D1E-925F-3FDEE03D6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840C0B9A-8740-0E35-9EDB-0C3781076858}"/>
                  </a:ext>
                </a:extLst>
              </p:cNvPr>
              <p:cNvGrpSpPr/>
              <p:nvPr/>
            </p:nvGrpSpPr>
            <p:grpSpPr>
              <a:xfrm>
                <a:off x="1068645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48D9ACC3-5941-1835-2B1C-9FFE24E2F5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9AFF1035-6F97-5B81-BF8B-6DB95E182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EB139931-687F-24BF-ACE4-770921475633}"/>
                  </a:ext>
                </a:extLst>
              </p:cNvPr>
              <p:cNvGrpSpPr/>
              <p:nvPr/>
            </p:nvGrpSpPr>
            <p:grpSpPr>
              <a:xfrm>
                <a:off x="1035498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25BB029D-CE5A-63CF-10C0-5627D1F5B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3EC7425D-F46F-7E73-0D8F-9516AC99B6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E6666013-C77B-7179-641B-7D88D2F0798B}"/>
                  </a:ext>
                </a:extLst>
              </p:cNvPr>
              <p:cNvGrpSpPr/>
              <p:nvPr/>
            </p:nvGrpSpPr>
            <p:grpSpPr>
              <a:xfrm>
                <a:off x="1025973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779C78EB-50E9-812C-B61A-10B2B1B1DD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356E0C8B-7E0D-2A5C-37DD-5A802D039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F520A826-B810-10B6-12A0-DBD61380A877}"/>
                  </a:ext>
                </a:extLst>
              </p:cNvPr>
              <p:cNvGrpSpPr/>
              <p:nvPr/>
            </p:nvGrpSpPr>
            <p:grpSpPr>
              <a:xfrm>
                <a:off x="967870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0E3EE19-EBFE-CAB3-B19F-A9F41FFEB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49929242-3BA7-BCCD-7FC3-ABCFA5F8E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2BC3B5-9E40-A77D-E6D3-47B31A848FE9}"/>
                  </a:ext>
                </a:extLst>
              </p:cNvPr>
              <p:cNvGrpSpPr/>
              <p:nvPr/>
            </p:nvGrpSpPr>
            <p:grpSpPr>
              <a:xfrm>
                <a:off x="952059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BE8C8E3C-5C34-7D2D-921B-A113F24E27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51560532-DEF8-D005-B109-A846327D5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CAD8F4CE-2983-8C15-8FC8-C886321E1778}"/>
                  </a:ext>
                </a:extLst>
              </p:cNvPr>
              <p:cNvGrpSpPr/>
              <p:nvPr/>
            </p:nvGrpSpPr>
            <p:grpSpPr>
              <a:xfrm>
                <a:off x="950344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155714C8-4DC1-C717-E16B-80B8DD12D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B1766B05-ED89-F920-2850-5A2FED3DA3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13B70D5D-2510-25E6-76C9-796DF340DEB2}"/>
                  </a:ext>
                </a:extLst>
              </p:cNvPr>
              <p:cNvGrpSpPr/>
              <p:nvPr/>
            </p:nvGrpSpPr>
            <p:grpSpPr>
              <a:xfrm>
                <a:off x="945201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4B8D61B0-A59B-D972-3830-F81E4558DC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B30C3DA5-9602-2185-8C89-9C9C1EC2B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CF548ACD-EA90-B5AD-DAA6-6E28A1B9F8F1}"/>
                  </a:ext>
                </a:extLst>
              </p:cNvPr>
              <p:cNvGrpSpPr/>
              <p:nvPr/>
            </p:nvGrpSpPr>
            <p:grpSpPr>
              <a:xfrm>
                <a:off x="900052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28E35F78-C1A7-6E40-3F49-04B3F196A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6C3F5DBE-10B4-E504-126A-137C4744CE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D9C4ACC2-B3BF-5DA3-D54D-D89BED019858}"/>
                  </a:ext>
                </a:extLst>
              </p:cNvPr>
              <p:cNvGrpSpPr/>
              <p:nvPr/>
            </p:nvGrpSpPr>
            <p:grpSpPr>
              <a:xfrm>
                <a:off x="890527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766180E8-BA70-1A46-34FA-767E6364A9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AC7A0EC9-48A1-2543-64D1-3EEF41C34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FC388BEF-29D9-7596-6461-63D1A497CB4F}"/>
                  </a:ext>
                </a:extLst>
              </p:cNvPr>
              <p:cNvGrpSpPr/>
              <p:nvPr/>
            </p:nvGrpSpPr>
            <p:grpSpPr>
              <a:xfrm>
                <a:off x="880431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2AC0BDB5-3892-CD3F-E05E-975AB0592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2579A1AC-7268-541B-1FBA-134A20AAB7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DD1730B2-DB3E-6345-CA54-68CBFF0450D1}"/>
                  </a:ext>
                </a:extLst>
              </p:cNvPr>
              <p:cNvGrpSpPr/>
              <p:nvPr/>
            </p:nvGrpSpPr>
            <p:grpSpPr>
              <a:xfrm>
                <a:off x="873001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ED20ADD8-7063-BC5C-4D64-7B7D976637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F0800505-65D9-78D7-4EAE-FEA9CBC9E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BDF358FC-7A61-061C-90B2-7155AED4DC51}"/>
                  </a:ext>
                </a:extLst>
              </p:cNvPr>
              <p:cNvGrpSpPr/>
              <p:nvPr/>
            </p:nvGrpSpPr>
            <p:grpSpPr>
              <a:xfrm>
                <a:off x="850141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C4D4FC64-7091-2AA4-DFDC-EE97406E9B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E7A78864-C9ED-5EB0-11AA-400563B4F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C3C332BD-C289-5FD2-BF85-A6720C791440}"/>
                  </a:ext>
                </a:extLst>
              </p:cNvPr>
              <p:cNvGrpSpPr/>
              <p:nvPr/>
            </p:nvGrpSpPr>
            <p:grpSpPr>
              <a:xfrm>
                <a:off x="846141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34A43B04-1BA8-1F62-9362-0CC7EB80B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152634C-9B44-3EAB-1CF3-7D94A85714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2BFCB84C-F02E-D7A3-AE76-AD9DFB426755}"/>
                  </a:ext>
                </a:extLst>
              </p:cNvPr>
              <p:cNvGrpSpPr/>
              <p:nvPr/>
            </p:nvGrpSpPr>
            <p:grpSpPr>
              <a:xfrm>
                <a:off x="840235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665B9713-3500-3061-4C8E-5DE63D442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7A42829D-40BC-4C13-981C-CDFF51AB4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E00F4BAC-6FA4-D2C6-EE24-611E09D9A1D9}"/>
                  </a:ext>
                </a:extLst>
              </p:cNvPr>
              <p:cNvGrpSpPr/>
              <p:nvPr/>
            </p:nvGrpSpPr>
            <p:grpSpPr>
              <a:xfrm>
                <a:off x="834139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A2182280-8989-4FA0-7123-1DD3E6D668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73388A91-BD78-B54C-0306-427ECA8A4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678E50A4-1994-EF86-93D9-1982FCC1C00F}"/>
                  </a:ext>
                </a:extLst>
              </p:cNvPr>
              <p:cNvGrpSpPr/>
              <p:nvPr/>
            </p:nvGrpSpPr>
            <p:grpSpPr>
              <a:xfrm>
                <a:off x="832234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819AE326-8BC6-B0C5-9BAA-2BD50A135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CEE75852-1F96-2189-B3F0-5D4D3262F4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1982CC4E-87A5-976D-B23A-61CAA92D08F0}"/>
                  </a:ext>
                </a:extLst>
              </p:cNvPr>
              <p:cNvGrpSpPr/>
              <p:nvPr/>
            </p:nvGrpSpPr>
            <p:grpSpPr>
              <a:xfrm>
                <a:off x="826138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3C3EC03E-69A2-400D-90E5-A8E649D76E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6AC08B40-B37C-8CF3-0BA6-0CB5541608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DF7F3586-4285-38CE-BFDD-76D50733FD95}"/>
                  </a:ext>
                </a:extLst>
              </p:cNvPr>
              <p:cNvGrpSpPr/>
              <p:nvPr/>
            </p:nvGrpSpPr>
            <p:grpSpPr>
              <a:xfrm>
                <a:off x="823662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4463654E-1B9B-17CD-A521-5A77E275BE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F8BA0630-29FC-B5A1-1F4A-567299276A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B1A973C-75E4-5485-9F0D-1645A7BD40D6}"/>
                  </a:ext>
                </a:extLst>
              </p:cNvPr>
              <p:cNvGrpSpPr/>
              <p:nvPr/>
            </p:nvGrpSpPr>
            <p:grpSpPr>
              <a:xfrm>
                <a:off x="811279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88EF12EB-0785-0E04-830C-E769FDBF7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3BBA1C9B-F3D0-7FCA-5826-2512BC16C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04BFFE53-1BFA-35BA-BF1A-01F085E1E5E7}"/>
                  </a:ext>
                </a:extLst>
              </p:cNvPr>
              <p:cNvGrpSpPr/>
              <p:nvPr/>
            </p:nvGrpSpPr>
            <p:grpSpPr>
              <a:xfrm>
                <a:off x="8089937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22B3655D-3CDA-7906-3791-3ED95C6393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F3586BD6-BB2B-64A3-C1C8-A2B857AF6C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4C8ADA9-3E84-AA7F-20AC-CCFB598D1B1D}"/>
                  </a:ext>
                </a:extLst>
              </p:cNvPr>
              <p:cNvGrpSpPr/>
              <p:nvPr/>
            </p:nvGrpSpPr>
            <p:grpSpPr>
              <a:xfrm>
                <a:off x="803469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152C8B70-A601-EB1D-DB6E-5AB6159905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659788CD-2B1C-DE9A-EAE5-EE11936A8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9D27C3F-736D-1AD9-5693-739540C2B060}"/>
                  </a:ext>
                </a:extLst>
              </p:cNvPr>
              <p:cNvGrpSpPr/>
              <p:nvPr/>
            </p:nvGrpSpPr>
            <p:grpSpPr>
              <a:xfrm>
                <a:off x="796611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E5666FBE-3FC5-4AF2-75F4-7EDFE9A74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93B8E1A0-5A50-EE40-A835-5B2070812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698FF950-A595-65BA-FE2C-9FEE372148CF}"/>
                  </a:ext>
                </a:extLst>
              </p:cNvPr>
              <p:cNvGrpSpPr/>
              <p:nvPr/>
            </p:nvGrpSpPr>
            <p:grpSpPr>
              <a:xfrm>
                <a:off x="7821332" y="4332843"/>
                <a:ext cx="58383" cy="58383"/>
                <a:chOff x="10457438" y="3151197"/>
                <a:chExt cx="58383" cy="58383"/>
              </a:xfrm>
            </p:grpSpPr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0B287837-1F84-F4B1-3DBA-AF03FCDCC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AC0DB589-AA2E-2A0B-4687-F6322E8BC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86630" y="3151197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36313CCA-B28C-9EF7-0EB5-966E6B523165}"/>
                </a:ext>
              </a:extLst>
            </p:cNvPr>
            <p:cNvGrpSpPr/>
            <p:nvPr/>
          </p:nvGrpSpPr>
          <p:grpSpPr>
            <a:xfrm>
              <a:off x="7819726" y="3760613"/>
              <a:ext cx="2683474" cy="637798"/>
              <a:chOff x="7819256" y="3806190"/>
              <a:chExt cx="2683474" cy="637798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BE0C3B0-6C6A-AA90-C362-9349811D62D4}"/>
                  </a:ext>
                </a:extLst>
              </p:cNvPr>
              <p:cNvSpPr/>
              <p:nvPr/>
            </p:nvSpPr>
            <p:spPr>
              <a:xfrm>
                <a:off x="7857339" y="3825819"/>
                <a:ext cx="2609850" cy="586740"/>
              </a:xfrm>
              <a:custGeom>
                <a:avLst/>
                <a:gdLst>
                  <a:gd name="connsiteX0" fmla="*/ 0 w 2609850"/>
                  <a:gd name="connsiteY0" fmla="*/ 586740 h 586740"/>
                  <a:gd name="connsiteX1" fmla="*/ 331470 w 2609850"/>
                  <a:gd name="connsiteY1" fmla="*/ 586740 h 586740"/>
                  <a:gd name="connsiteX2" fmla="*/ 331470 w 2609850"/>
                  <a:gd name="connsiteY2" fmla="*/ 537210 h 586740"/>
                  <a:gd name="connsiteX3" fmla="*/ 373380 w 2609850"/>
                  <a:gd name="connsiteY3" fmla="*/ 533400 h 586740"/>
                  <a:gd name="connsiteX4" fmla="*/ 373380 w 2609850"/>
                  <a:gd name="connsiteY4" fmla="*/ 480060 h 586740"/>
                  <a:gd name="connsiteX5" fmla="*/ 525780 w 2609850"/>
                  <a:gd name="connsiteY5" fmla="*/ 480060 h 586740"/>
                  <a:gd name="connsiteX6" fmla="*/ 525780 w 2609850"/>
                  <a:gd name="connsiteY6" fmla="*/ 407670 h 586740"/>
                  <a:gd name="connsiteX7" fmla="*/ 590550 w 2609850"/>
                  <a:gd name="connsiteY7" fmla="*/ 403860 h 586740"/>
                  <a:gd name="connsiteX8" fmla="*/ 590550 w 2609850"/>
                  <a:gd name="connsiteY8" fmla="*/ 346710 h 586740"/>
                  <a:gd name="connsiteX9" fmla="*/ 662940 w 2609850"/>
                  <a:gd name="connsiteY9" fmla="*/ 339090 h 586740"/>
                  <a:gd name="connsiteX10" fmla="*/ 662940 w 2609850"/>
                  <a:gd name="connsiteY10" fmla="*/ 270510 h 586740"/>
                  <a:gd name="connsiteX11" fmla="*/ 681990 w 2609850"/>
                  <a:gd name="connsiteY11" fmla="*/ 270510 h 586740"/>
                  <a:gd name="connsiteX12" fmla="*/ 681990 w 2609850"/>
                  <a:gd name="connsiteY12" fmla="*/ 198120 h 586740"/>
                  <a:gd name="connsiteX13" fmla="*/ 1478280 w 2609850"/>
                  <a:gd name="connsiteY13" fmla="*/ 194310 h 586740"/>
                  <a:gd name="connsiteX14" fmla="*/ 1482090 w 2609850"/>
                  <a:gd name="connsiteY14" fmla="*/ 0 h 586740"/>
                  <a:gd name="connsiteX15" fmla="*/ 2609850 w 2609850"/>
                  <a:gd name="connsiteY15" fmla="*/ 7620 h 586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09850" h="586740">
                    <a:moveTo>
                      <a:pt x="0" y="586740"/>
                    </a:moveTo>
                    <a:lnTo>
                      <a:pt x="331470" y="586740"/>
                    </a:lnTo>
                    <a:lnTo>
                      <a:pt x="331470" y="537210"/>
                    </a:lnTo>
                    <a:lnTo>
                      <a:pt x="373380" y="533400"/>
                    </a:lnTo>
                    <a:lnTo>
                      <a:pt x="373380" y="480060"/>
                    </a:lnTo>
                    <a:lnTo>
                      <a:pt x="525780" y="480060"/>
                    </a:lnTo>
                    <a:lnTo>
                      <a:pt x="525780" y="407670"/>
                    </a:lnTo>
                    <a:lnTo>
                      <a:pt x="590550" y="403860"/>
                    </a:lnTo>
                    <a:lnTo>
                      <a:pt x="590550" y="346710"/>
                    </a:lnTo>
                    <a:lnTo>
                      <a:pt x="662940" y="339090"/>
                    </a:lnTo>
                    <a:lnTo>
                      <a:pt x="662940" y="270510"/>
                    </a:lnTo>
                    <a:lnTo>
                      <a:pt x="681990" y="270510"/>
                    </a:lnTo>
                    <a:lnTo>
                      <a:pt x="681990" y="198120"/>
                    </a:lnTo>
                    <a:lnTo>
                      <a:pt x="1478280" y="194310"/>
                    </a:lnTo>
                    <a:lnTo>
                      <a:pt x="1482090" y="0"/>
                    </a:lnTo>
                    <a:lnTo>
                      <a:pt x="2609850" y="7620"/>
                    </a:lnTo>
                  </a:path>
                </a:pathLst>
              </a:custGeom>
              <a:noFill/>
              <a:ln w="19050">
                <a:solidFill>
                  <a:srgbClr val="7899A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C2CFAB1C-1B81-D03D-ED5D-E8E5495C7B3F}"/>
                  </a:ext>
                </a:extLst>
              </p:cNvPr>
              <p:cNvGrpSpPr/>
              <p:nvPr/>
            </p:nvGrpSpPr>
            <p:grpSpPr>
              <a:xfrm>
                <a:off x="10444347" y="380619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4825DD84-C533-5EA0-8B10-1B875D6D0F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DB6E80F6-5371-FCC8-1D56-9D45A1F09A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210F72D7-0E57-4FC2-9DAF-6037C59F255A}"/>
                  </a:ext>
                </a:extLst>
              </p:cNvPr>
              <p:cNvGrpSpPr/>
              <p:nvPr/>
            </p:nvGrpSpPr>
            <p:grpSpPr>
              <a:xfrm>
                <a:off x="10193522" y="380619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3154853-073A-F755-BEC3-6BAFAAC192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4553707D-1356-DA47-BBD8-C25837F138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87D5A337-34EA-2BDD-97AE-C9B9E8AE085A}"/>
                  </a:ext>
                </a:extLst>
              </p:cNvPr>
              <p:cNvGrpSpPr/>
              <p:nvPr/>
            </p:nvGrpSpPr>
            <p:grpSpPr>
              <a:xfrm>
                <a:off x="9881102" y="380619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6A237E84-32A4-CAE0-14ED-2EF1EAC43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3E6C3284-AEAB-2C0E-C0E3-9374373736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D365F215-3F4F-2E90-A458-932E7BCECC31}"/>
                  </a:ext>
                </a:extLst>
              </p:cNvPr>
              <p:cNvGrpSpPr/>
              <p:nvPr/>
            </p:nvGrpSpPr>
            <p:grpSpPr>
              <a:xfrm>
                <a:off x="9827762" y="380619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0B192DED-76D3-F969-BB23-EFAEA2B0F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0C52DFE-C66B-A7A2-9D26-7A8A0AE05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248AA303-A376-5F54-8B5B-D6622E387480}"/>
                  </a:ext>
                </a:extLst>
              </p:cNvPr>
              <p:cNvGrpSpPr/>
              <p:nvPr/>
            </p:nvGrpSpPr>
            <p:grpSpPr>
              <a:xfrm>
                <a:off x="9595352" y="380619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B6088FC3-6ECE-A08F-C3C7-E2A4A2E60C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14F4C847-DBB2-D1FE-ABDD-29818FB2CD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7D347E5-521A-63EF-3CB7-FD2C84E4E41B}"/>
                  </a:ext>
                </a:extLst>
              </p:cNvPr>
              <p:cNvGrpSpPr/>
              <p:nvPr/>
            </p:nvGrpSpPr>
            <p:grpSpPr>
              <a:xfrm>
                <a:off x="9418187" y="380619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0F9CC567-9543-523C-B6F0-483008BBD8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860722FB-1B08-3079-AC63-BC009DC9D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79A58D3C-3D44-4965-4807-88D1F833B15F}"/>
                  </a:ext>
                </a:extLst>
              </p:cNvPr>
              <p:cNvGrpSpPr/>
              <p:nvPr/>
            </p:nvGrpSpPr>
            <p:grpSpPr>
              <a:xfrm>
                <a:off x="9116097" y="3989742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31368481-E6FA-7EC5-B31B-E41624EFED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6DEF888-4ACE-1D94-6B6B-B6260CBA25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DC73A096-3BFB-16D4-AFB0-4376A2AC7029}"/>
                  </a:ext>
                </a:extLst>
              </p:cNvPr>
              <p:cNvGrpSpPr/>
              <p:nvPr/>
            </p:nvGrpSpPr>
            <p:grpSpPr>
              <a:xfrm>
                <a:off x="9034182" y="3989742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98E35788-FA46-A025-0628-AD49483D4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CCA35093-0EB9-7137-78C5-601E88939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F0504B20-4685-DB17-B5A4-D8CBBA410E5C}"/>
                  </a:ext>
                </a:extLst>
              </p:cNvPr>
              <p:cNvGrpSpPr/>
              <p:nvPr/>
            </p:nvGrpSpPr>
            <p:grpSpPr>
              <a:xfrm>
                <a:off x="9028467" y="3989742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B9F3AD36-CF59-EC5E-3B72-D4EAEC2CF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CC51CDB3-24F5-CFE9-BA96-351210875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69346BAA-A6A8-F77A-0C09-07E8573C8078}"/>
                  </a:ext>
                </a:extLst>
              </p:cNvPr>
              <p:cNvGrpSpPr/>
              <p:nvPr/>
            </p:nvGrpSpPr>
            <p:grpSpPr>
              <a:xfrm>
                <a:off x="8849397" y="3989742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0F3FD7D7-BD46-2522-67B2-0C2FFEE2D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B56D4C9B-E247-E425-4BF1-4D3587FA9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93AF7060-687E-97D2-A88E-B3D1E8F04F55}"/>
                  </a:ext>
                </a:extLst>
              </p:cNvPr>
              <p:cNvGrpSpPr/>
              <p:nvPr/>
            </p:nvGrpSpPr>
            <p:grpSpPr>
              <a:xfrm>
                <a:off x="8780817" y="3989742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89B9EFE0-6704-54EC-DE8E-CF5A79BB9A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E05AA40C-40CC-ADFE-7E1D-7E83B743F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8706834E-7EAA-FA32-6017-D903895CE815}"/>
                  </a:ext>
                </a:extLst>
              </p:cNvPr>
              <p:cNvGrpSpPr/>
              <p:nvPr/>
            </p:nvGrpSpPr>
            <p:grpSpPr>
              <a:xfrm>
                <a:off x="8590317" y="3989742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CEE411CB-64FE-B921-0F17-008F1BF62C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57DBA886-38B6-34A4-745E-69C0BB601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44FAD08-5AED-52D3-646B-0591CCF96C57}"/>
                  </a:ext>
                </a:extLst>
              </p:cNvPr>
              <p:cNvGrpSpPr/>
              <p:nvPr/>
            </p:nvGrpSpPr>
            <p:grpSpPr>
              <a:xfrm>
                <a:off x="8363012" y="4212627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0B4DF2AA-AB6C-8B51-11C5-B78C2F86D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114E4CB-EB98-624E-E614-19D47F507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2A4B22A1-0AA5-F255-EF3B-3D629723E318}"/>
                  </a:ext>
                </a:extLst>
              </p:cNvPr>
              <p:cNvGrpSpPr/>
              <p:nvPr/>
            </p:nvGrpSpPr>
            <p:grpSpPr>
              <a:xfrm>
                <a:off x="8234152" y="4271010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3FFD0EE-1D7C-544A-25BD-0731F73F53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9DD88C71-AE15-3A39-92F0-DD41A8FACB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1A90063D-66AF-FE3B-59D9-7DE122237C79}"/>
                  </a:ext>
                </a:extLst>
              </p:cNvPr>
              <p:cNvGrpSpPr/>
              <p:nvPr/>
            </p:nvGrpSpPr>
            <p:grpSpPr>
              <a:xfrm>
                <a:off x="8141201" y="4385605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18BE917-135D-3B67-18E6-A75DB449D3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5A52334C-64C9-F386-AA21-28F322C49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E72520FF-B52A-53AB-17A1-4ABA752EDFBF}"/>
                  </a:ext>
                </a:extLst>
              </p:cNvPr>
              <p:cNvGrpSpPr/>
              <p:nvPr/>
            </p:nvGrpSpPr>
            <p:grpSpPr>
              <a:xfrm>
                <a:off x="8059286" y="4385605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6691922D-0E7E-65DF-D9FE-F446D05D3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E5103B29-3AEC-131A-8CF2-F241304ED2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31DB5EE-6EC1-5997-0C6E-C73CB867FDF5}"/>
                  </a:ext>
                </a:extLst>
              </p:cNvPr>
              <p:cNvGrpSpPr/>
              <p:nvPr/>
            </p:nvGrpSpPr>
            <p:grpSpPr>
              <a:xfrm>
                <a:off x="7958321" y="4385605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CAEC6BEE-39BA-9C06-311B-32223C335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81192B21-D947-2CA7-D0DC-64A834D897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CD67B33-E4DE-471E-1C36-8C362725B1B2}"/>
                  </a:ext>
                </a:extLst>
              </p:cNvPr>
              <p:cNvGrpSpPr/>
              <p:nvPr/>
            </p:nvGrpSpPr>
            <p:grpSpPr>
              <a:xfrm>
                <a:off x="7819256" y="4385605"/>
                <a:ext cx="58383" cy="58383"/>
                <a:chOff x="10219708" y="2846088"/>
                <a:chExt cx="58383" cy="58383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CA4A8539-E72F-A19A-FA94-C397ADDDB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F9FEE5F4-BAD6-E26C-390B-5C78DB788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48900" y="2846088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5B922BB-9257-9D99-1D32-00AAB7CA5283}"/>
              </a:ext>
            </a:extLst>
          </p:cNvPr>
          <p:cNvGrpSpPr/>
          <p:nvPr/>
        </p:nvGrpSpPr>
        <p:grpSpPr>
          <a:xfrm>
            <a:off x="7493529" y="4457224"/>
            <a:ext cx="3097373" cy="22861"/>
            <a:chOff x="7549515" y="4488179"/>
            <a:chExt cx="3097373" cy="22861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3714F92-A889-A0A6-1849-355C519BC62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538085" y="4499610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E6A66FD-5152-EA52-DE7A-D781778B6F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847822" y="4499610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3208C3E-EB2E-1D52-703C-A908AEC7632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57559" y="4499610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97B223F-E82C-17FE-749A-E552E7A675E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67296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86B60F0-E6B7-34BA-A131-DF24F61756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77033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65AAA33-8F7D-5D0A-45F1-AD9633592F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086770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8D39EB7-F092-6D6D-736B-D883D40C715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396507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7616B586-C7CC-0ABF-6BDB-6CC8DE0EE37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706244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9679549-9875-45E1-6238-395CE20E2FD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015981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98D39F7-0E00-7E2E-9A86-00B4DD66DE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325718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058E137-637C-3943-07F0-26E51659729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635458" y="4499609"/>
              <a:ext cx="228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C8BAC99C-1DD2-4B36-B9D4-D6023078B37D}"/>
              </a:ext>
            </a:extLst>
          </p:cNvPr>
          <p:cNvSpPr txBox="1"/>
          <p:nvPr/>
        </p:nvSpPr>
        <p:spPr>
          <a:xfrm>
            <a:off x="7365335" y="3644527"/>
            <a:ext cx="7715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p=0,0052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695B640-64D9-CEDC-110B-26EA6DBA86F6}"/>
              </a:ext>
            </a:extLst>
          </p:cNvPr>
          <p:cNvSpPr txBox="1"/>
          <p:nvPr/>
        </p:nvSpPr>
        <p:spPr>
          <a:xfrm>
            <a:off x="6977362" y="4248986"/>
            <a:ext cx="4494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5167C2B-5D27-714D-5553-543566FC3683}"/>
              </a:ext>
            </a:extLst>
          </p:cNvPr>
          <p:cNvSpPr txBox="1"/>
          <p:nvPr/>
        </p:nvSpPr>
        <p:spPr>
          <a:xfrm>
            <a:off x="6977362" y="3642243"/>
            <a:ext cx="4494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9377AFB-5169-791C-0D8E-F49C5770DBAF}"/>
              </a:ext>
            </a:extLst>
          </p:cNvPr>
          <p:cNvSpPr txBox="1"/>
          <p:nvPr/>
        </p:nvSpPr>
        <p:spPr>
          <a:xfrm>
            <a:off x="6977362" y="3035501"/>
            <a:ext cx="4494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900F8A1-3237-C169-4BBF-E5B90EDE48D5}"/>
              </a:ext>
            </a:extLst>
          </p:cNvPr>
          <p:cNvGrpSpPr/>
          <p:nvPr/>
        </p:nvGrpSpPr>
        <p:grpSpPr>
          <a:xfrm>
            <a:off x="7271177" y="4425686"/>
            <a:ext cx="3545032" cy="246221"/>
            <a:chOff x="7327163" y="4464167"/>
            <a:chExt cx="3545032" cy="246221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24F23BE-48B2-984A-1FD1-6BC6D880FB5D}"/>
                </a:ext>
              </a:extLst>
            </p:cNvPr>
            <p:cNvSpPr txBox="1"/>
            <p:nvPr/>
          </p:nvSpPr>
          <p:spPr>
            <a:xfrm>
              <a:off x="7327163" y="4464167"/>
              <a:ext cx="4494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0793355-F361-100D-5815-9381DB43440E}"/>
                </a:ext>
              </a:extLst>
            </p:cNvPr>
            <p:cNvSpPr txBox="1"/>
            <p:nvPr/>
          </p:nvSpPr>
          <p:spPr>
            <a:xfrm>
              <a:off x="7946288" y="4464167"/>
              <a:ext cx="4494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1E9B4E0-E660-5EBA-A128-7A4B85848F95}"/>
                </a:ext>
              </a:extLst>
            </p:cNvPr>
            <p:cNvSpPr txBox="1"/>
            <p:nvPr/>
          </p:nvSpPr>
          <p:spPr>
            <a:xfrm>
              <a:off x="8565413" y="4464167"/>
              <a:ext cx="4494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E8F6D4A-C324-7BEB-83F0-8EF1C4B6EFC4}"/>
                </a:ext>
              </a:extLst>
            </p:cNvPr>
            <p:cNvSpPr txBox="1"/>
            <p:nvPr/>
          </p:nvSpPr>
          <p:spPr>
            <a:xfrm>
              <a:off x="9184538" y="4464167"/>
              <a:ext cx="4494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98D2638-DBC7-6DEC-0379-74BB094D334E}"/>
                </a:ext>
              </a:extLst>
            </p:cNvPr>
            <p:cNvSpPr txBox="1"/>
            <p:nvPr/>
          </p:nvSpPr>
          <p:spPr>
            <a:xfrm>
              <a:off x="9803663" y="4464167"/>
              <a:ext cx="4494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486F3BC-B88B-0A2F-F7CA-EACDAC781CC6}"/>
                </a:ext>
              </a:extLst>
            </p:cNvPr>
            <p:cNvSpPr txBox="1"/>
            <p:nvPr/>
          </p:nvSpPr>
          <p:spPr>
            <a:xfrm>
              <a:off x="10422788" y="4464167"/>
              <a:ext cx="4494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D73B53B8-F2FA-52D4-5C24-6831D57DF36B}"/>
              </a:ext>
            </a:extLst>
          </p:cNvPr>
          <p:cNvSpPr txBox="1"/>
          <p:nvPr/>
        </p:nvSpPr>
        <p:spPr>
          <a:xfrm>
            <a:off x="8632868" y="4610688"/>
            <a:ext cx="1031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 (yıl)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D66D7FA-D2FA-ACC9-E1AE-B843079A608E}"/>
              </a:ext>
            </a:extLst>
          </p:cNvPr>
          <p:cNvSpPr txBox="1"/>
          <p:nvPr/>
        </p:nvSpPr>
        <p:spPr>
          <a:xfrm rot="16200000">
            <a:off x="5998211" y="3401619"/>
            <a:ext cx="1812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Kümülatif tehlike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89D18D-FC44-9D87-6696-3913EA6D29EA}"/>
              </a:ext>
            </a:extLst>
          </p:cNvPr>
          <p:cNvSpPr txBox="1"/>
          <p:nvPr/>
        </p:nvSpPr>
        <p:spPr>
          <a:xfrm>
            <a:off x="6602750" y="4689772"/>
            <a:ext cx="18990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altındaki hasta sayısı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14BEDA-5CC2-C987-A9A6-5D8D6EC8B558}"/>
              </a:ext>
            </a:extLst>
          </p:cNvPr>
          <p:cNvCxnSpPr>
            <a:cxnSpLocks/>
          </p:cNvCxnSpPr>
          <p:nvPr/>
        </p:nvCxnSpPr>
        <p:spPr>
          <a:xfrm flipH="1">
            <a:off x="7360966" y="5374709"/>
            <a:ext cx="340360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E656B72-13E4-5F5B-1F97-2F4997DF8184}"/>
              </a:ext>
            </a:extLst>
          </p:cNvPr>
          <p:cNvCxnSpPr>
            <a:cxnSpLocks/>
          </p:cNvCxnSpPr>
          <p:nvPr/>
        </p:nvCxnSpPr>
        <p:spPr>
          <a:xfrm>
            <a:off x="7365819" y="4940541"/>
            <a:ext cx="0" cy="434167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ABBB30B-2168-7068-3D7B-ECAB8ECD30FD}"/>
              </a:ext>
            </a:extLst>
          </p:cNvPr>
          <p:cNvGrpSpPr/>
          <p:nvPr/>
        </p:nvGrpSpPr>
        <p:grpSpPr>
          <a:xfrm>
            <a:off x="7343238" y="4978644"/>
            <a:ext cx="17181" cy="325625"/>
            <a:chOff x="7374953" y="4980621"/>
            <a:chExt cx="17181" cy="268605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A788213-1D6F-19A8-7834-F59A0A378483}"/>
                </a:ext>
              </a:extLst>
            </p:cNvPr>
            <p:cNvCxnSpPr>
              <a:cxnSpLocks/>
            </p:cNvCxnSpPr>
            <p:nvPr/>
          </p:nvCxnSpPr>
          <p:spPr>
            <a:xfrm>
              <a:off x="7374953" y="4980621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570B022-2C90-F561-A2D3-47708DD744EE}"/>
                </a:ext>
              </a:extLst>
            </p:cNvPr>
            <p:cNvCxnSpPr>
              <a:cxnSpLocks/>
            </p:cNvCxnSpPr>
            <p:nvPr/>
          </p:nvCxnSpPr>
          <p:spPr>
            <a:xfrm>
              <a:off x="7374953" y="5070156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33A0CA-A8B9-763C-B2F7-3273D386EB6F}"/>
                </a:ext>
              </a:extLst>
            </p:cNvPr>
            <p:cNvCxnSpPr>
              <a:cxnSpLocks/>
            </p:cNvCxnSpPr>
            <p:nvPr/>
          </p:nvCxnSpPr>
          <p:spPr>
            <a:xfrm>
              <a:off x="7374953" y="5159691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A86A749-3881-B028-6366-B39252280432}"/>
                </a:ext>
              </a:extLst>
            </p:cNvPr>
            <p:cNvCxnSpPr>
              <a:cxnSpLocks/>
            </p:cNvCxnSpPr>
            <p:nvPr/>
          </p:nvCxnSpPr>
          <p:spPr>
            <a:xfrm>
              <a:off x="7374953" y="5249226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1DC9F4-D314-BE02-7136-7F43719A0C78}"/>
              </a:ext>
            </a:extLst>
          </p:cNvPr>
          <p:cNvGrpSpPr/>
          <p:nvPr/>
        </p:nvGrpSpPr>
        <p:grpSpPr>
          <a:xfrm>
            <a:off x="7510728" y="5376180"/>
            <a:ext cx="3097372" cy="20828"/>
            <a:chOff x="7549516" y="5304531"/>
            <a:chExt cx="3097372" cy="171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12ECAA9-FA16-6080-9407-41243541E1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70136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C7468A3-31D7-9D46-7316-C1CD50BEEA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60399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7EE071B-DCF2-5767-E6B3-10DAE3AB65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50662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BC0A0F9-FEB9-5577-CC26-685E11BBCE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40925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14BEDA3-96A6-20C0-82C6-94F9BFB549D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09084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3D61FC7-B55F-026A-39FA-669D8083E1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99347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ED62739-8BCC-0C24-338A-DFC46F4C86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89610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8C4D446-6E87-DC7D-8EC5-2B33F553F3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9873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AF70DCD-64A2-B295-0A14-E9F974C6B4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38297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9599A27-09A0-7CEB-3D6F-763B4D1463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328558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BDD0052-5AF8-6922-00F3-46EF470F82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8821" y="5313122"/>
              <a:ext cx="1718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24925E-5A18-EC0A-62E3-6BC62D4CBDAF}"/>
              </a:ext>
            </a:extLst>
          </p:cNvPr>
          <p:cNvGrpSpPr/>
          <p:nvPr/>
        </p:nvGrpSpPr>
        <p:grpSpPr>
          <a:xfrm>
            <a:off x="7284565" y="5357642"/>
            <a:ext cx="3545032" cy="261179"/>
            <a:chOff x="7327163" y="4496962"/>
            <a:chExt cx="3545032" cy="215444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4F48828-9B47-285C-E407-EA1B26A3F0F0}"/>
                </a:ext>
              </a:extLst>
            </p:cNvPr>
            <p:cNvSpPr txBox="1"/>
            <p:nvPr/>
          </p:nvSpPr>
          <p:spPr>
            <a:xfrm>
              <a:off x="7327163" y="4496962"/>
              <a:ext cx="44940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8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AF2989-49E4-5994-D6A1-C69C07AD3646}"/>
                </a:ext>
              </a:extLst>
            </p:cNvPr>
            <p:cNvSpPr txBox="1"/>
            <p:nvPr/>
          </p:nvSpPr>
          <p:spPr>
            <a:xfrm>
              <a:off x="7946288" y="4496962"/>
              <a:ext cx="44940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8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B21780-DFC3-F130-5018-A660CBA1614E}"/>
                </a:ext>
              </a:extLst>
            </p:cNvPr>
            <p:cNvSpPr txBox="1"/>
            <p:nvPr/>
          </p:nvSpPr>
          <p:spPr>
            <a:xfrm>
              <a:off x="8565413" y="4496962"/>
              <a:ext cx="44940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8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6DA6009-6A17-EB79-2A6F-832C663D8CB1}"/>
                </a:ext>
              </a:extLst>
            </p:cNvPr>
            <p:cNvSpPr txBox="1"/>
            <p:nvPr/>
          </p:nvSpPr>
          <p:spPr>
            <a:xfrm>
              <a:off x="9184538" y="4496962"/>
              <a:ext cx="44940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8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CD6E611-A0E5-DC61-CDE6-D8BE1CB28D86}"/>
                </a:ext>
              </a:extLst>
            </p:cNvPr>
            <p:cNvSpPr txBox="1"/>
            <p:nvPr/>
          </p:nvSpPr>
          <p:spPr>
            <a:xfrm>
              <a:off x="9803663" y="4496962"/>
              <a:ext cx="44940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8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8F49D2F-086A-0C71-177E-A4BF051A0014}"/>
                </a:ext>
              </a:extLst>
            </p:cNvPr>
            <p:cNvSpPr txBox="1"/>
            <p:nvPr/>
          </p:nvSpPr>
          <p:spPr>
            <a:xfrm>
              <a:off x="10422788" y="4496962"/>
              <a:ext cx="44940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8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DAAF98-6D30-209D-ABBA-2F4210B66263}"/>
              </a:ext>
            </a:extLst>
          </p:cNvPr>
          <p:cNvGrpSpPr/>
          <p:nvPr/>
        </p:nvGrpSpPr>
        <p:grpSpPr>
          <a:xfrm>
            <a:off x="7288652" y="4870189"/>
            <a:ext cx="3544427" cy="577337"/>
            <a:chOff x="6664940" y="6248229"/>
            <a:chExt cx="3544427" cy="47623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9DE84-5734-F58C-FBE1-647BEFF58E74}"/>
                </a:ext>
              </a:extLst>
            </p:cNvPr>
            <p:cNvGrpSpPr/>
            <p:nvPr/>
          </p:nvGrpSpPr>
          <p:grpSpPr>
            <a:xfrm>
              <a:off x="6664940" y="6509020"/>
              <a:ext cx="3544427" cy="215448"/>
              <a:chOff x="7327163" y="5128255"/>
              <a:chExt cx="3544427" cy="32169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BE51D7C-9076-C89C-9D0C-FD1C8A82D065}"/>
                  </a:ext>
                </a:extLst>
              </p:cNvPr>
              <p:cNvSpPr txBox="1"/>
              <p:nvPr/>
            </p:nvSpPr>
            <p:spPr>
              <a:xfrm>
                <a:off x="7327163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DC54611-2165-9029-07AB-EB3511293336}"/>
                  </a:ext>
                </a:extLst>
              </p:cNvPr>
              <p:cNvSpPr txBox="1"/>
              <p:nvPr/>
            </p:nvSpPr>
            <p:spPr>
              <a:xfrm>
                <a:off x="7636665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82F7149-5412-B927-DCD8-F2B3BE9035C3}"/>
                  </a:ext>
                </a:extLst>
              </p:cNvPr>
              <p:cNvSpPr txBox="1"/>
              <p:nvPr/>
            </p:nvSpPr>
            <p:spPr>
              <a:xfrm>
                <a:off x="7946167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36037A2-FB83-19E8-6F0A-0862A7099CD4}"/>
                  </a:ext>
                </a:extLst>
              </p:cNvPr>
              <p:cNvSpPr txBox="1"/>
              <p:nvPr/>
            </p:nvSpPr>
            <p:spPr>
              <a:xfrm>
                <a:off x="8255669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324A08E-EC82-437F-0F66-7B04D9A5F992}"/>
                  </a:ext>
                </a:extLst>
              </p:cNvPr>
              <p:cNvSpPr txBox="1"/>
              <p:nvPr/>
            </p:nvSpPr>
            <p:spPr>
              <a:xfrm>
                <a:off x="8565171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1B65533-66AF-AB8E-57A5-D0E6A3C8A9FD}"/>
                  </a:ext>
                </a:extLst>
              </p:cNvPr>
              <p:cNvSpPr txBox="1"/>
              <p:nvPr/>
            </p:nvSpPr>
            <p:spPr>
              <a:xfrm>
                <a:off x="8874673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90E07F1-8916-EBE5-91C4-DF000B21F2DF}"/>
                  </a:ext>
                </a:extLst>
              </p:cNvPr>
              <p:cNvSpPr txBox="1"/>
              <p:nvPr/>
            </p:nvSpPr>
            <p:spPr>
              <a:xfrm>
                <a:off x="9184175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39CE017-EEB0-3800-E9D5-F359EB63012F}"/>
                  </a:ext>
                </a:extLst>
              </p:cNvPr>
              <p:cNvSpPr txBox="1"/>
              <p:nvPr/>
            </p:nvSpPr>
            <p:spPr>
              <a:xfrm>
                <a:off x="9493677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263DEEE-28DC-9AEA-C72A-BA4B65A02A4A}"/>
                  </a:ext>
                </a:extLst>
              </p:cNvPr>
              <p:cNvSpPr txBox="1"/>
              <p:nvPr/>
            </p:nvSpPr>
            <p:spPr>
              <a:xfrm>
                <a:off x="9803179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AFAFFFC-87AA-420F-AD76-FDBC78D40785}"/>
                  </a:ext>
                </a:extLst>
              </p:cNvPr>
              <p:cNvSpPr txBox="1"/>
              <p:nvPr/>
            </p:nvSpPr>
            <p:spPr>
              <a:xfrm>
                <a:off x="10112681" y="5128260"/>
                <a:ext cx="449407" cy="32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ACEA43A-BBC2-F740-A52A-BD7F801408B2}"/>
                  </a:ext>
                </a:extLst>
              </p:cNvPr>
              <p:cNvSpPr txBox="1"/>
              <p:nvPr/>
            </p:nvSpPr>
            <p:spPr>
              <a:xfrm>
                <a:off x="10422183" y="5128255"/>
                <a:ext cx="449407" cy="321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EA221F0-3597-30D3-3C37-68E374C5147D}"/>
                </a:ext>
              </a:extLst>
            </p:cNvPr>
            <p:cNvGrpSpPr/>
            <p:nvPr/>
          </p:nvGrpSpPr>
          <p:grpSpPr>
            <a:xfrm>
              <a:off x="6664940" y="6425035"/>
              <a:ext cx="3544427" cy="215444"/>
              <a:chOff x="7327163" y="5128260"/>
              <a:chExt cx="3544427" cy="297336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C448A82-86AD-FE8D-C1BE-53DCDAFBC818}"/>
                  </a:ext>
                </a:extLst>
              </p:cNvPr>
              <p:cNvSpPr txBox="1"/>
              <p:nvPr/>
            </p:nvSpPr>
            <p:spPr>
              <a:xfrm>
                <a:off x="7327163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5C6370F-6A04-597A-3B05-A411D8C8A05D}"/>
                  </a:ext>
                </a:extLst>
              </p:cNvPr>
              <p:cNvSpPr txBox="1"/>
              <p:nvPr/>
            </p:nvSpPr>
            <p:spPr>
              <a:xfrm>
                <a:off x="7636665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717A08C-BD1F-5B14-5B69-461D04338A16}"/>
                  </a:ext>
                </a:extLst>
              </p:cNvPr>
              <p:cNvSpPr txBox="1"/>
              <p:nvPr/>
            </p:nvSpPr>
            <p:spPr>
              <a:xfrm>
                <a:off x="7946167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6AAE910-201A-FA89-0C3D-70D3243DC23C}"/>
                  </a:ext>
                </a:extLst>
              </p:cNvPr>
              <p:cNvSpPr txBox="1"/>
              <p:nvPr/>
            </p:nvSpPr>
            <p:spPr>
              <a:xfrm>
                <a:off x="8255669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CA5F6DC-6F65-C4C3-062B-F8B5DB65A275}"/>
                  </a:ext>
                </a:extLst>
              </p:cNvPr>
              <p:cNvSpPr txBox="1"/>
              <p:nvPr/>
            </p:nvSpPr>
            <p:spPr>
              <a:xfrm>
                <a:off x="8565171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1920CF1-1EE2-0AA2-AF93-2380623ACAB1}"/>
                  </a:ext>
                </a:extLst>
              </p:cNvPr>
              <p:cNvSpPr txBox="1"/>
              <p:nvPr/>
            </p:nvSpPr>
            <p:spPr>
              <a:xfrm>
                <a:off x="8874673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F02A972-ACFE-9A51-5820-FA0A6EC9F25B}"/>
                  </a:ext>
                </a:extLst>
              </p:cNvPr>
              <p:cNvSpPr txBox="1"/>
              <p:nvPr/>
            </p:nvSpPr>
            <p:spPr>
              <a:xfrm>
                <a:off x="9184175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C5086E1-6FB7-EABE-8F41-B18634C99AC7}"/>
                  </a:ext>
                </a:extLst>
              </p:cNvPr>
              <p:cNvSpPr txBox="1"/>
              <p:nvPr/>
            </p:nvSpPr>
            <p:spPr>
              <a:xfrm>
                <a:off x="9493677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DF2489B-F913-F5C8-8434-FB919F3B5F16}"/>
                  </a:ext>
                </a:extLst>
              </p:cNvPr>
              <p:cNvSpPr txBox="1"/>
              <p:nvPr/>
            </p:nvSpPr>
            <p:spPr>
              <a:xfrm>
                <a:off x="9803179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A8A779C-20B7-8D3F-E4D1-EEFEDBCFF704}"/>
                  </a:ext>
                </a:extLst>
              </p:cNvPr>
              <p:cNvSpPr txBox="1"/>
              <p:nvPr/>
            </p:nvSpPr>
            <p:spPr>
              <a:xfrm>
                <a:off x="10112681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390B0B7-377F-0717-0463-836CFCF92E1A}"/>
                  </a:ext>
                </a:extLst>
              </p:cNvPr>
              <p:cNvSpPr txBox="1"/>
              <p:nvPr/>
            </p:nvSpPr>
            <p:spPr>
              <a:xfrm>
                <a:off x="10422183" y="5128260"/>
                <a:ext cx="449407" cy="29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B87230-B01E-4ADE-9229-9297AA644AE6}"/>
                </a:ext>
              </a:extLst>
            </p:cNvPr>
            <p:cNvGrpSpPr/>
            <p:nvPr/>
          </p:nvGrpSpPr>
          <p:grpSpPr>
            <a:xfrm>
              <a:off x="6664940" y="6337858"/>
              <a:ext cx="3544427" cy="215444"/>
              <a:chOff x="7327163" y="5128260"/>
              <a:chExt cx="3544427" cy="290920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FAB01DB-F85B-4288-F6B4-2C35FBF64113}"/>
                  </a:ext>
                </a:extLst>
              </p:cNvPr>
              <p:cNvSpPr txBox="1"/>
              <p:nvPr/>
            </p:nvSpPr>
            <p:spPr>
              <a:xfrm>
                <a:off x="7327163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C1DE116-637A-9142-9DF9-308ED2FFE3B1}"/>
                  </a:ext>
                </a:extLst>
              </p:cNvPr>
              <p:cNvSpPr txBox="1"/>
              <p:nvPr/>
            </p:nvSpPr>
            <p:spPr>
              <a:xfrm>
                <a:off x="7636665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2D8A500-82BE-F588-1556-F5403ED8E564}"/>
                  </a:ext>
                </a:extLst>
              </p:cNvPr>
              <p:cNvSpPr txBox="1"/>
              <p:nvPr/>
            </p:nvSpPr>
            <p:spPr>
              <a:xfrm>
                <a:off x="7946167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EE70463-48B4-8C6F-2F97-4F4728DBA5E7}"/>
                  </a:ext>
                </a:extLst>
              </p:cNvPr>
              <p:cNvSpPr txBox="1"/>
              <p:nvPr/>
            </p:nvSpPr>
            <p:spPr>
              <a:xfrm>
                <a:off x="8255669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9C23F09-D207-2C48-5478-254E44AD2FDB}"/>
                  </a:ext>
                </a:extLst>
              </p:cNvPr>
              <p:cNvSpPr txBox="1"/>
              <p:nvPr/>
            </p:nvSpPr>
            <p:spPr>
              <a:xfrm>
                <a:off x="8565171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D78341-CE90-7136-733A-D9D03F7F955E}"/>
                  </a:ext>
                </a:extLst>
              </p:cNvPr>
              <p:cNvSpPr txBox="1"/>
              <p:nvPr/>
            </p:nvSpPr>
            <p:spPr>
              <a:xfrm>
                <a:off x="8874673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B750CF7-2EF9-B140-9985-590ECFC0F748}"/>
                  </a:ext>
                </a:extLst>
              </p:cNvPr>
              <p:cNvSpPr txBox="1"/>
              <p:nvPr/>
            </p:nvSpPr>
            <p:spPr>
              <a:xfrm>
                <a:off x="9184175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B31FDCC-48BF-B2F1-6583-5C43DD1C6811}"/>
                  </a:ext>
                </a:extLst>
              </p:cNvPr>
              <p:cNvSpPr txBox="1"/>
              <p:nvPr/>
            </p:nvSpPr>
            <p:spPr>
              <a:xfrm>
                <a:off x="9493677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6EAF790-93DF-22B6-2EF5-03C5BCF20C11}"/>
                  </a:ext>
                </a:extLst>
              </p:cNvPr>
              <p:cNvSpPr txBox="1"/>
              <p:nvPr/>
            </p:nvSpPr>
            <p:spPr>
              <a:xfrm>
                <a:off x="9803179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29F1FF-0979-9F19-EDC2-CF2926784EFC}"/>
                  </a:ext>
                </a:extLst>
              </p:cNvPr>
              <p:cNvSpPr txBox="1"/>
              <p:nvPr/>
            </p:nvSpPr>
            <p:spPr>
              <a:xfrm>
                <a:off x="10112681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807D1D2-5174-CB38-C5E5-CEEE55CFC8BF}"/>
                  </a:ext>
                </a:extLst>
              </p:cNvPr>
              <p:cNvSpPr txBox="1"/>
              <p:nvPr/>
            </p:nvSpPr>
            <p:spPr>
              <a:xfrm>
                <a:off x="10422183" y="5128260"/>
                <a:ext cx="449407" cy="29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rgbClr val="7899A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AB12E00-4A4C-0D18-E4A4-252F371D453D}"/>
                </a:ext>
              </a:extLst>
            </p:cNvPr>
            <p:cNvGrpSpPr/>
            <p:nvPr/>
          </p:nvGrpSpPr>
          <p:grpSpPr>
            <a:xfrm>
              <a:off x="6664940" y="6248229"/>
              <a:ext cx="3544427" cy="215444"/>
              <a:chOff x="7327163" y="5128260"/>
              <a:chExt cx="3544427" cy="286164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DED09A1-5A81-DC31-576E-4ED6BA2AC911}"/>
                  </a:ext>
                </a:extLst>
              </p:cNvPr>
              <p:cNvSpPr txBox="1"/>
              <p:nvPr/>
            </p:nvSpPr>
            <p:spPr>
              <a:xfrm>
                <a:off x="7327163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0E59683-D4B2-E8EE-F042-60379EE4D25A}"/>
                  </a:ext>
                </a:extLst>
              </p:cNvPr>
              <p:cNvSpPr txBox="1"/>
              <p:nvPr/>
            </p:nvSpPr>
            <p:spPr>
              <a:xfrm>
                <a:off x="7636665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04112D-3D99-AEC4-C1D5-F021BE7F8BF7}"/>
                  </a:ext>
                </a:extLst>
              </p:cNvPr>
              <p:cNvSpPr txBox="1"/>
              <p:nvPr/>
            </p:nvSpPr>
            <p:spPr>
              <a:xfrm>
                <a:off x="7946167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D91D9E6-B89E-9661-4CFD-91FB0CAB24CC}"/>
                  </a:ext>
                </a:extLst>
              </p:cNvPr>
              <p:cNvSpPr txBox="1"/>
              <p:nvPr/>
            </p:nvSpPr>
            <p:spPr>
              <a:xfrm>
                <a:off x="8255669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5C519AD-BBAE-A0BC-53C0-78F3E0DCCDAE}"/>
                  </a:ext>
                </a:extLst>
              </p:cNvPr>
              <p:cNvSpPr txBox="1"/>
              <p:nvPr/>
            </p:nvSpPr>
            <p:spPr>
              <a:xfrm>
                <a:off x="8565171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503EE8B-475C-8230-17FF-99CD6C7A4DCB}"/>
                  </a:ext>
                </a:extLst>
              </p:cNvPr>
              <p:cNvSpPr txBox="1"/>
              <p:nvPr/>
            </p:nvSpPr>
            <p:spPr>
              <a:xfrm>
                <a:off x="8874673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C81812B-0402-0CBB-2E1F-BF762A5752B9}"/>
                  </a:ext>
                </a:extLst>
              </p:cNvPr>
              <p:cNvSpPr txBox="1"/>
              <p:nvPr/>
            </p:nvSpPr>
            <p:spPr>
              <a:xfrm>
                <a:off x="9184175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94BB5EE-CF63-66BF-F4D7-8F1EFDB822BE}"/>
                  </a:ext>
                </a:extLst>
              </p:cNvPr>
              <p:cNvSpPr txBox="1"/>
              <p:nvPr/>
            </p:nvSpPr>
            <p:spPr>
              <a:xfrm>
                <a:off x="9493677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F9CD6C3-6BAF-048A-3343-33947BF773E4}"/>
                  </a:ext>
                </a:extLst>
              </p:cNvPr>
              <p:cNvSpPr txBox="1"/>
              <p:nvPr/>
            </p:nvSpPr>
            <p:spPr>
              <a:xfrm>
                <a:off x="9803179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D6356B-B6B4-E71D-18BE-098595991C0A}"/>
                  </a:ext>
                </a:extLst>
              </p:cNvPr>
              <p:cNvSpPr txBox="1"/>
              <p:nvPr/>
            </p:nvSpPr>
            <p:spPr>
              <a:xfrm>
                <a:off x="10112681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5EB2DAE-DDDF-814C-4425-89DA1B2EBB30}"/>
                  </a:ext>
                </a:extLst>
              </p:cNvPr>
              <p:cNvSpPr txBox="1"/>
              <p:nvPr/>
            </p:nvSpPr>
            <p:spPr>
              <a:xfrm>
                <a:off x="10422183" y="5128260"/>
                <a:ext cx="449407" cy="28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5744C6-5B6E-1564-5C8C-DD6D5B0F28BD}"/>
              </a:ext>
            </a:extLst>
          </p:cNvPr>
          <p:cNvGrpSpPr/>
          <p:nvPr/>
        </p:nvGrpSpPr>
        <p:grpSpPr>
          <a:xfrm>
            <a:off x="6088443" y="4856291"/>
            <a:ext cx="1322042" cy="601774"/>
            <a:chOff x="6185435" y="4864453"/>
            <a:chExt cx="1322042" cy="49639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444CD8-2529-A146-A964-6DB2ED176706}"/>
                </a:ext>
              </a:extLst>
            </p:cNvPr>
            <p:cNvSpPr txBox="1"/>
            <p:nvPr/>
          </p:nvSpPr>
          <p:spPr>
            <a:xfrm>
              <a:off x="7058070" y="4864453"/>
              <a:ext cx="449407" cy="1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tr-TR" sz="8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55ED6D-1237-846D-48F6-FFA0109177C1}"/>
                </a:ext>
              </a:extLst>
            </p:cNvPr>
            <p:cNvSpPr txBox="1"/>
            <p:nvPr/>
          </p:nvSpPr>
          <p:spPr>
            <a:xfrm>
              <a:off x="6683822" y="4967381"/>
              <a:ext cx="823655" cy="1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tr-TR" sz="800" dirty="0">
                  <a:solidFill>
                    <a:srgbClr val="7899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Olası UIP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1073F34-E981-4648-3745-D493B3E0A04A}"/>
                </a:ext>
              </a:extLst>
            </p:cNvPr>
            <p:cNvSpPr txBox="1"/>
            <p:nvPr/>
          </p:nvSpPr>
          <p:spPr>
            <a:xfrm>
              <a:off x="6185435" y="5061286"/>
              <a:ext cx="1322042" cy="1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tr-TR" sz="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UIP için belirsiz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E37C9D-B3E2-E366-725A-84C845ACB8EB}"/>
                </a:ext>
              </a:extLst>
            </p:cNvPr>
            <p:cNvSpPr txBox="1"/>
            <p:nvPr/>
          </p:nvSpPr>
          <p:spPr>
            <a:xfrm>
              <a:off x="6326407" y="5145406"/>
              <a:ext cx="118107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tr-TR" sz="8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Alternatif tanı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7E50DF4-56EE-DA49-B1A7-949D13B346BA}"/>
              </a:ext>
            </a:extLst>
          </p:cNvPr>
          <p:cNvSpPr txBox="1"/>
          <p:nvPr/>
        </p:nvSpPr>
        <p:spPr>
          <a:xfrm>
            <a:off x="8649671" y="5480825"/>
            <a:ext cx="1031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 (yıl)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52B291-1EB7-83CB-E4FE-41E1757AFB3A}"/>
              </a:ext>
            </a:extLst>
          </p:cNvPr>
          <p:cNvSpPr txBox="1"/>
          <p:nvPr/>
        </p:nvSpPr>
        <p:spPr>
          <a:xfrm>
            <a:off x="7132151" y="2327392"/>
            <a:ext cx="3662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C54C37-1995-848C-E1CA-6B208315DC5E}"/>
              </a:ext>
            </a:extLst>
          </p:cNvPr>
          <p:cNvGrpSpPr/>
          <p:nvPr/>
        </p:nvGrpSpPr>
        <p:grpSpPr>
          <a:xfrm>
            <a:off x="6240079" y="2327392"/>
            <a:ext cx="5032995" cy="215444"/>
            <a:chOff x="6240079" y="2327392"/>
            <a:chExt cx="5032995" cy="2154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0F3C6C-DE41-B932-E7B6-67108AF2ABD5}"/>
                </a:ext>
              </a:extLst>
            </p:cNvPr>
            <p:cNvSpPr txBox="1"/>
            <p:nvPr/>
          </p:nvSpPr>
          <p:spPr>
            <a:xfrm>
              <a:off x="6240079" y="2327392"/>
              <a:ext cx="696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BT paterni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27D22DE-677D-5381-F27F-15A4FC99A216}"/>
                </a:ext>
              </a:extLst>
            </p:cNvPr>
            <p:cNvGrpSpPr/>
            <p:nvPr/>
          </p:nvGrpSpPr>
          <p:grpSpPr>
            <a:xfrm>
              <a:off x="6912070" y="2412203"/>
              <a:ext cx="222060" cy="58386"/>
              <a:chOff x="7654140" y="3172561"/>
              <a:chExt cx="189651" cy="5838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BF74DCD-009F-2F59-C876-502EA5E72519}"/>
                  </a:ext>
                </a:extLst>
              </p:cNvPr>
              <p:cNvGrpSpPr/>
              <p:nvPr/>
            </p:nvGrpSpPr>
            <p:grpSpPr>
              <a:xfrm>
                <a:off x="7719772" y="3172561"/>
                <a:ext cx="58386" cy="58386"/>
                <a:chOff x="10597217" y="3663813"/>
                <a:chExt cx="58383" cy="58383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7625BC3-3C9B-5F32-4037-6042A3C7D0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D20E9E7-60D4-F552-6AF1-B54BBF501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EDCCA0-E971-A76E-C27B-17E476B32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140" y="3201754"/>
                <a:ext cx="1896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509DB2F-1B81-3B34-87A4-4F02F45B43D4}"/>
                </a:ext>
              </a:extLst>
            </p:cNvPr>
            <p:cNvGrpSpPr/>
            <p:nvPr/>
          </p:nvGrpSpPr>
          <p:grpSpPr>
            <a:xfrm>
              <a:off x="7459334" y="2412203"/>
              <a:ext cx="222060" cy="58386"/>
              <a:chOff x="7654140" y="3172561"/>
              <a:chExt cx="189651" cy="5838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3A8A267-8F4B-CA2A-35DD-5F1D0DB4B2DD}"/>
                  </a:ext>
                </a:extLst>
              </p:cNvPr>
              <p:cNvGrpSpPr/>
              <p:nvPr/>
            </p:nvGrpSpPr>
            <p:grpSpPr>
              <a:xfrm>
                <a:off x="7719772" y="3172561"/>
                <a:ext cx="58386" cy="58386"/>
                <a:chOff x="10597217" y="3663813"/>
                <a:chExt cx="58383" cy="58383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22A99B3-A4FF-9E30-E8C1-940114BAB5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28BE2E1-7E36-5350-199C-30894B3E9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rgbClr val="7899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0A40E9A-B075-E7DD-6765-DCB96C8CF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140" y="3201754"/>
                <a:ext cx="189651" cy="0"/>
              </a:xfrm>
              <a:prstGeom prst="line">
                <a:avLst/>
              </a:prstGeom>
              <a:ln w="12700">
                <a:solidFill>
                  <a:srgbClr val="7899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8BD5C5-465A-ACBA-5DFA-742E1E665403}"/>
                </a:ext>
              </a:extLst>
            </p:cNvPr>
            <p:cNvSpPr txBox="1"/>
            <p:nvPr/>
          </p:nvSpPr>
          <p:spPr>
            <a:xfrm>
              <a:off x="7663518" y="2327392"/>
              <a:ext cx="81901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Olası UIP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96ED29B-4AB4-B7CE-F52A-2C318331BF4E}"/>
                </a:ext>
              </a:extLst>
            </p:cNvPr>
            <p:cNvGrpSpPr/>
            <p:nvPr/>
          </p:nvGrpSpPr>
          <p:grpSpPr>
            <a:xfrm>
              <a:off x="8459606" y="2412203"/>
              <a:ext cx="222060" cy="58386"/>
              <a:chOff x="7654140" y="3172561"/>
              <a:chExt cx="189651" cy="5838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9D798E-58B2-31CC-CA1B-3D1B86757E21}"/>
                  </a:ext>
                </a:extLst>
              </p:cNvPr>
              <p:cNvGrpSpPr/>
              <p:nvPr/>
            </p:nvGrpSpPr>
            <p:grpSpPr>
              <a:xfrm>
                <a:off x="7719772" y="3172561"/>
                <a:ext cx="58386" cy="58386"/>
                <a:chOff x="10597217" y="3663813"/>
                <a:chExt cx="58383" cy="58383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CE2E126-1FB7-A053-EFB0-4EF8C353D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614E3B3-2100-F183-672C-70B847E7C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18B9D34-E569-235B-EE60-80E796C6A1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140" y="3201754"/>
                <a:ext cx="18965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541592-C772-E334-736C-17F6685C5C7F}"/>
                </a:ext>
              </a:extLst>
            </p:cNvPr>
            <p:cNvSpPr txBox="1"/>
            <p:nvPr/>
          </p:nvSpPr>
          <p:spPr>
            <a:xfrm>
              <a:off x="8692911" y="2327392"/>
              <a:ext cx="122000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UIP için belirsiz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B9BF61-52B0-F0CF-7FC7-29910B83F3B7}"/>
                </a:ext>
              </a:extLst>
            </p:cNvPr>
            <p:cNvGrpSpPr/>
            <p:nvPr/>
          </p:nvGrpSpPr>
          <p:grpSpPr>
            <a:xfrm>
              <a:off x="9917475" y="2412203"/>
              <a:ext cx="173883" cy="45719"/>
              <a:chOff x="7654140" y="3172561"/>
              <a:chExt cx="189651" cy="5838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06BC7A2-9F12-B4F2-EA81-728EA3004BCD}"/>
                  </a:ext>
                </a:extLst>
              </p:cNvPr>
              <p:cNvGrpSpPr/>
              <p:nvPr/>
            </p:nvGrpSpPr>
            <p:grpSpPr>
              <a:xfrm>
                <a:off x="7719772" y="3172561"/>
                <a:ext cx="58386" cy="58386"/>
                <a:chOff x="10597217" y="3663813"/>
                <a:chExt cx="58383" cy="58383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F96B9CB-721F-500C-A967-F96BE4582C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541F9B1-369A-E4BC-F4C2-2CEFB4A5A3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26409" y="3663813"/>
                  <a:ext cx="0" cy="58383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E62F3A2-4CF4-E63B-AD8B-D9429DC25C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140" y="3201754"/>
                <a:ext cx="189651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B48B90-4700-10F9-60A9-0D62E631607D}"/>
                </a:ext>
              </a:extLst>
            </p:cNvPr>
            <p:cNvSpPr txBox="1"/>
            <p:nvPr/>
          </p:nvSpPr>
          <p:spPr>
            <a:xfrm>
              <a:off x="10053072" y="2327392"/>
              <a:ext cx="122000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Alternatif tanı</a:t>
              </a:r>
            </a:p>
          </p:txBody>
        </p:sp>
      </p:grpSp>
      <p:sp>
        <p:nvSpPr>
          <p:cNvPr id="374" name="TextBox 373">
            <a:extLst>
              <a:ext uri="{FF2B5EF4-FFF2-40B4-BE49-F238E27FC236}">
                <a16:creationId xmlns:a16="http://schemas.microsoft.com/office/drawing/2014/main" id="{56E05CA1-F6B6-6557-4FB3-8A60284A6470}"/>
              </a:ext>
            </a:extLst>
          </p:cNvPr>
          <p:cNvSpPr txBox="1"/>
          <p:nvPr/>
        </p:nvSpPr>
        <p:spPr>
          <a:xfrm>
            <a:off x="2590204" y="2321111"/>
            <a:ext cx="9882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 skoru</a:t>
            </a:r>
          </a:p>
        </p:txBody>
      </p: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062C32FB-0B08-FB5F-694F-F3DA4572D95B}"/>
              </a:ext>
            </a:extLst>
          </p:cNvPr>
          <p:cNvGrpSpPr/>
          <p:nvPr/>
        </p:nvGrpSpPr>
        <p:grpSpPr>
          <a:xfrm>
            <a:off x="3524833" y="2415028"/>
            <a:ext cx="189651" cy="58386"/>
            <a:chOff x="7654140" y="3172561"/>
            <a:chExt cx="189651" cy="58386"/>
          </a:xfrm>
        </p:grpSpPr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79B34CFD-9937-3E7C-5400-01FC4E225130}"/>
                </a:ext>
              </a:extLst>
            </p:cNvPr>
            <p:cNvGrpSpPr/>
            <p:nvPr/>
          </p:nvGrpSpPr>
          <p:grpSpPr>
            <a:xfrm>
              <a:off x="7719772" y="3172561"/>
              <a:ext cx="58386" cy="58386"/>
              <a:chOff x="10597217" y="3663813"/>
              <a:chExt cx="58383" cy="58383"/>
            </a:xfrm>
          </p:grpSpPr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0F538D44-BBFA-D613-3BAE-82981F78AA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0626409" y="3663813"/>
                <a:ext cx="0" cy="58383"/>
              </a:xfrm>
              <a:prstGeom prst="line">
                <a:avLst/>
              </a:prstGeom>
              <a:ln w="12700">
                <a:solidFill>
                  <a:srgbClr val="F474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38C9CDDB-75FC-8DC6-6557-86617471A3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26409" y="3663813"/>
                <a:ext cx="0" cy="58383"/>
              </a:xfrm>
              <a:prstGeom prst="line">
                <a:avLst/>
              </a:prstGeom>
              <a:ln w="12700">
                <a:solidFill>
                  <a:srgbClr val="F474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F6DFEC41-1D50-631F-C476-E9FD1AD51EF6}"/>
                </a:ext>
              </a:extLst>
            </p:cNvPr>
            <p:cNvCxnSpPr>
              <a:cxnSpLocks/>
            </p:cNvCxnSpPr>
            <p:nvPr/>
          </p:nvCxnSpPr>
          <p:spPr>
            <a:xfrm>
              <a:off x="7654140" y="3201754"/>
              <a:ext cx="189651" cy="0"/>
            </a:xfrm>
            <a:prstGeom prst="line">
              <a:avLst/>
            </a:prstGeom>
            <a:ln w="12700">
              <a:solidFill>
                <a:srgbClr val="F474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" name="TextBox 367">
            <a:extLst>
              <a:ext uri="{FF2B5EF4-FFF2-40B4-BE49-F238E27FC236}">
                <a16:creationId xmlns:a16="http://schemas.microsoft.com/office/drawing/2014/main" id="{C45F0158-795E-D54F-4905-45D31384B7F3}"/>
              </a:ext>
            </a:extLst>
          </p:cNvPr>
          <p:cNvSpPr txBox="1"/>
          <p:nvPr/>
        </p:nvSpPr>
        <p:spPr>
          <a:xfrm>
            <a:off x="3790205" y="2321111"/>
            <a:ext cx="1084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risk, </a:t>
            </a:r>
          </a:p>
          <a:p>
            <a:r>
              <a:rPr lang="tr-TR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%10</a:t>
            </a:r>
          </a:p>
        </p:txBody>
      </p: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8FB561FE-2571-3337-00FA-4261628F42C5}"/>
              </a:ext>
            </a:extLst>
          </p:cNvPr>
          <p:cNvGrpSpPr/>
          <p:nvPr/>
        </p:nvGrpSpPr>
        <p:grpSpPr>
          <a:xfrm>
            <a:off x="4803293" y="2415028"/>
            <a:ext cx="189651" cy="58386"/>
            <a:chOff x="7654140" y="3172561"/>
            <a:chExt cx="189651" cy="58386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287B538E-64E7-B1DC-2669-A7ECAC8DEC4F}"/>
                </a:ext>
              </a:extLst>
            </p:cNvPr>
            <p:cNvGrpSpPr/>
            <p:nvPr/>
          </p:nvGrpSpPr>
          <p:grpSpPr>
            <a:xfrm>
              <a:off x="7719772" y="3172561"/>
              <a:ext cx="58386" cy="58386"/>
              <a:chOff x="10597217" y="3663813"/>
              <a:chExt cx="58383" cy="58383"/>
            </a:xfrm>
          </p:grpSpPr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69B3CDC8-2C0E-FED0-9F7A-4E98FE78B9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0626409" y="3663813"/>
                <a:ext cx="0" cy="58383"/>
              </a:xfrm>
              <a:prstGeom prst="line">
                <a:avLst/>
              </a:prstGeom>
              <a:ln w="12700">
                <a:solidFill>
                  <a:srgbClr val="8496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221F1D2D-BA22-31C0-E4F5-D032C5F48B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26409" y="3663813"/>
                <a:ext cx="0" cy="58383"/>
              </a:xfrm>
              <a:prstGeom prst="line">
                <a:avLst/>
              </a:prstGeom>
              <a:ln w="12700">
                <a:solidFill>
                  <a:srgbClr val="8496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72BBB1B3-0112-61D1-5DCD-B6714E9E5E93}"/>
                </a:ext>
              </a:extLst>
            </p:cNvPr>
            <p:cNvCxnSpPr>
              <a:cxnSpLocks/>
            </p:cNvCxnSpPr>
            <p:nvPr/>
          </p:nvCxnSpPr>
          <p:spPr>
            <a:xfrm>
              <a:off x="7654140" y="3201754"/>
              <a:ext cx="189651" cy="0"/>
            </a:xfrm>
            <a:prstGeom prst="line">
              <a:avLst/>
            </a:prstGeom>
            <a:ln w="12700">
              <a:solidFill>
                <a:srgbClr val="849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TextBox 361">
            <a:extLst>
              <a:ext uri="{FF2B5EF4-FFF2-40B4-BE49-F238E27FC236}">
                <a16:creationId xmlns:a16="http://schemas.microsoft.com/office/drawing/2014/main" id="{0A42B39D-39EB-9D0A-D6AD-E2CD320CF37A}"/>
              </a:ext>
            </a:extLst>
          </p:cNvPr>
          <p:cNvSpPr txBox="1"/>
          <p:nvPr/>
        </p:nvSpPr>
        <p:spPr>
          <a:xfrm>
            <a:off x="5069229" y="2321111"/>
            <a:ext cx="10403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Düşük risk, </a:t>
            </a:r>
          </a:p>
          <a:p>
            <a:r>
              <a:rPr lang="tr-TR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%10</a:t>
            </a:r>
          </a:p>
        </p:txBody>
      </p:sp>
      <p:sp>
        <p:nvSpPr>
          <p:cNvPr id="702" name="Freeform: Shape 701">
            <a:extLst>
              <a:ext uri="{FF2B5EF4-FFF2-40B4-BE49-F238E27FC236}">
                <a16:creationId xmlns:a16="http://schemas.microsoft.com/office/drawing/2014/main" id="{1C905547-3D6E-ECDE-267A-B2DBF6E1C641}"/>
              </a:ext>
            </a:extLst>
          </p:cNvPr>
          <p:cNvSpPr/>
          <p:nvPr/>
        </p:nvSpPr>
        <p:spPr>
          <a:xfrm>
            <a:off x="2407715" y="2611123"/>
            <a:ext cx="3418903" cy="1819203"/>
          </a:xfrm>
          <a:custGeom>
            <a:avLst/>
            <a:gdLst>
              <a:gd name="connsiteX0" fmla="*/ 0 w 3418903"/>
              <a:gd name="connsiteY0" fmla="*/ 0 h 1819203"/>
              <a:gd name="connsiteX1" fmla="*/ 0 w 3418903"/>
              <a:gd name="connsiteY1" fmla="*/ 1819204 h 1819203"/>
              <a:gd name="connsiteX2" fmla="*/ 3418903 w 3418903"/>
              <a:gd name="connsiteY2" fmla="*/ 1819204 h 181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8903" h="1819203">
                <a:moveTo>
                  <a:pt x="0" y="0"/>
                </a:moveTo>
                <a:lnTo>
                  <a:pt x="0" y="1819204"/>
                </a:lnTo>
                <a:lnTo>
                  <a:pt x="3418903" y="1819204"/>
                </a:lnTo>
              </a:path>
            </a:pathLst>
          </a:custGeom>
          <a:noFill/>
          <a:ln w="127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703" name="Freeform: Shape 702">
            <a:extLst>
              <a:ext uri="{FF2B5EF4-FFF2-40B4-BE49-F238E27FC236}">
                <a16:creationId xmlns:a16="http://schemas.microsoft.com/office/drawing/2014/main" id="{364D2FCC-03D3-BD4F-47F6-0FD9CDCAD5D9}"/>
              </a:ext>
            </a:extLst>
          </p:cNvPr>
          <p:cNvSpPr/>
          <p:nvPr/>
        </p:nvSpPr>
        <p:spPr>
          <a:xfrm>
            <a:off x="2369782" y="2931091"/>
            <a:ext cx="37932" cy="11203"/>
          </a:xfrm>
          <a:custGeom>
            <a:avLst/>
            <a:gdLst>
              <a:gd name="connsiteX0" fmla="*/ 0 w 37932"/>
              <a:gd name="connsiteY0" fmla="*/ 0 h 11203"/>
              <a:gd name="connsiteX1" fmla="*/ 37932 w 37932"/>
              <a:gd name="connsiteY1" fmla="*/ 0 h 1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932" h="11203">
                <a:moveTo>
                  <a:pt x="0" y="0"/>
                </a:moveTo>
                <a:lnTo>
                  <a:pt x="37932" y="0"/>
                </a:lnTo>
              </a:path>
            </a:pathLst>
          </a:custGeom>
          <a:ln w="10853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704" name="Freeform: Shape 703">
            <a:extLst>
              <a:ext uri="{FF2B5EF4-FFF2-40B4-BE49-F238E27FC236}">
                <a16:creationId xmlns:a16="http://schemas.microsoft.com/office/drawing/2014/main" id="{DF15A0E8-B9AF-84E9-09AE-4D395E5ECCB3}"/>
              </a:ext>
            </a:extLst>
          </p:cNvPr>
          <p:cNvSpPr/>
          <p:nvPr/>
        </p:nvSpPr>
        <p:spPr>
          <a:xfrm>
            <a:off x="2369782" y="3402529"/>
            <a:ext cx="37932" cy="11203"/>
          </a:xfrm>
          <a:custGeom>
            <a:avLst/>
            <a:gdLst>
              <a:gd name="connsiteX0" fmla="*/ 0 w 37932"/>
              <a:gd name="connsiteY0" fmla="*/ 0 h 11203"/>
              <a:gd name="connsiteX1" fmla="*/ 37932 w 37932"/>
              <a:gd name="connsiteY1" fmla="*/ 0 h 1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932" h="11203">
                <a:moveTo>
                  <a:pt x="0" y="0"/>
                </a:moveTo>
                <a:lnTo>
                  <a:pt x="37932" y="0"/>
                </a:lnTo>
              </a:path>
            </a:pathLst>
          </a:custGeom>
          <a:ln w="10853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705" name="Freeform: Shape 704">
            <a:extLst>
              <a:ext uri="{FF2B5EF4-FFF2-40B4-BE49-F238E27FC236}">
                <a16:creationId xmlns:a16="http://schemas.microsoft.com/office/drawing/2014/main" id="{3B98F1B3-4F78-B8AA-A055-FE15B4976479}"/>
              </a:ext>
            </a:extLst>
          </p:cNvPr>
          <p:cNvSpPr/>
          <p:nvPr/>
        </p:nvSpPr>
        <p:spPr>
          <a:xfrm>
            <a:off x="2369782" y="3871614"/>
            <a:ext cx="37932" cy="11203"/>
          </a:xfrm>
          <a:custGeom>
            <a:avLst/>
            <a:gdLst>
              <a:gd name="connsiteX0" fmla="*/ 0 w 37932"/>
              <a:gd name="connsiteY0" fmla="*/ 0 h 11203"/>
              <a:gd name="connsiteX1" fmla="*/ 37932 w 37932"/>
              <a:gd name="connsiteY1" fmla="*/ 0 h 1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932" h="11203">
                <a:moveTo>
                  <a:pt x="0" y="0"/>
                </a:moveTo>
                <a:lnTo>
                  <a:pt x="37932" y="0"/>
                </a:lnTo>
              </a:path>
            </a:pathLst>
          </a:custGeom>
          <a:ln w="10853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706" name="Freeform: Shape 705">
            <a:extLst>
              <a:ext uri="{FF2B5EF4-FFF2-40B4-BE49-F238E27FC236}">
                <a16:creationId xmlns:a16="http://schemas.microsoft.com/office/drawing/2014/main" id="{AEF52366-C39F-65C8-AA03-A83F96EA4515}"/>
              </a:ext>
            </a:extLst>
          </p:cNvPr>
          <p:cNvSpPr/>
          <p:nvPr/>
        </p:nvSpPr>
        <p:spPr>
          <a:xfrm>
            <a:off x="2369782" y="4343612"/>
            <a:ext cx="37932" cy="11203"/>
          </a:xfrm>
          <a:custGeom>
            <a:avLst/>
            <a:gdLst>
              <a:gd name="connsiteX0" fmla="*/ 0 w 37932"/>
              <a:gd name="connsiteY0" fmla="*/ 0 h 11203"/>
              <a:gd name="connsiteX1" fmla="*/ 37932 w 37932"/>
              <a:gd name="connsiteY1" fmla="*/ 0 h 1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932" h="11203">
                <a:moveTo>
                  <a:pt x="0" y="0"/>
                </a:moveTo>
                <a:lnTo>
                  <a:pt x="37932" y="0"/>
                </a:lnTo>
              </a:path>
            </a:pathLst>
          </a:custGeom>
          <a:ln w="10853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C5ABB668-97BD-24F3-F96A-2D5DB2FEE99F}"/>
              </a:ext>
            </a:extLst>
          </p:cNvPr>
          <p:cNvSpPr txBox="1"/>
          <p:nvPr/>
        </p:nvSpPr>
        <p:spPr>
          <a:xfrm>
            <a:off x="2073221" y="2807033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000" b="1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0,6</a:t>
            </a: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1ADB0934-56B8-0333-7E96-4CEF53A0F56B}"/>
              </a:ext>
            </a:extLst>
          </p:cNvPr>
          <p:cNvSpPr txBox="1"/>
          <p:nvPr/>
        </p:nvSpPr>
        <p:spPr>
          <a:xfrm>
            <a:off x="2073221" y="3272310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000" b="1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0,4</a:t>
            </a:r>
          </a:p>
        </p:txBody>
      </p:sp>
      <p:sp>
        <p:nvSpPr>
          <p:cNvPr id="709" name="TextBox 708">
            <a:extLst>
              <a:ext uri="{FF2B5EF4-FFF2-40B4-BE49-F238E27FC236}">
                <a16:creationId xmlns:a16="http://schemas.microsoft.com/office/drawing/2014/main" id="{5DC2FFEF-EF52-D4C5-7336-588DE88191D1}"/>
              </a:ext>
            </a:extLst>
          </p:cNvPr>
          <p:cNvSpPr txBox="1"/>
          <p:nvPr/>
        </p:nvSpPr>
        <p:spPr>
          <a:xfrm>
            <a:off x="2073221" y="3750918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000" b="1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0,2</a:t>
            </a:r>
          </a:p>
        </p:txBody>
      </p:sp>
      <p:sp>
        <p:nvSpPr>
          <p:cNvPr id="710" name="TextBox 709">
            <a:extLst>
              <a:ext uri="{FF2B5EF4-FFF2-40B4-BE49-F238E27FC236}">
                <a16:creationId xmlns:a16="http://schemas.microsoft.com/office/drawing/2014/main" id="{D9B45D86-8F73-B88F-F42C-9151298BD421}"/>
              </a:ext>
            </a:extLst>
          </p:cNvPr>
          <p:cNvSpPr txBox="1"/>
          <p:nvPr/>
        </p:nvSpPr>
        <p:spPr>
          <a:xfrm>
            <a:off x="2073221" y="4225493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000" b="1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0,0</a:t>
            </a:r>
          </a:p>
        </p:txBody>
      </p:sp>
      <p:sp>
        <p:nvSpPr>
          <p:cNvPr id="711" name="TextBox 710">
            <a:extLst>
              <a:ext uri="{FF2B5EF4-FFF2-40B4-BE49-F238E27FC236}">
                <a16:creationId xmlns:a16="http://schemas.microsoft.com/office/drawing/2014/main" id="{1E8EB51D-8F8E-B77F-2F0F-E54D70EFDC2A}"/>
              </a:ext>
            </a:extLst>
          </p:cNvPr>
          <p:cNvSpPr txBox="1"/>
          <p:nvPr/>
        </p:nvSpPr>
        <p:spPr>
          <a:xfrm>
            <a:off x="2496154" y="3757181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000" b="1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p=0,036</a:t>
            </a:r>
          </a:p>
        </p:txBody>
      </p:sp>
      <p:grpSp>
        <p:nvGrpSpPr>
          <p:cNvPr id="712" name="Graphic 699">
            <a:extLst>
              <a:ext uri="{FF2B5EF4-FFF2-40B4-BE49-F238E27FC236}">
                <a16:creationId xmlns:a16="http://schemas.microsoft.com/office/drawing/2014/main" id="{6877AB38-E005-7F4B-FB3B-4B32B4A0CE3A}"/>
              </a:ext>
            </a:extLst>
          </p:cNvPr>
          <p:cNvGrpSpPr/>
          <p:nvPr/>
        </p:nvGrpSpPr>
        <p:grpSpPr>
          <a:xfrm>
            <a:off x="2429854" y="4416824"/>
            <a:ext cx="3410634" cy="246221"/>
            <a:chOff x="2429854" y="4528138"/>
            <a:chExt cx="3410634" cy="246221"/>
          </a:xfrm>
          <a:solidFill>
            <a:srgbClr val="231F20"/>
          </a:solidFill>
        </p:grpSpPr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BE6909C-98F7-3744-44E3-A2C0D0EC50C2}"/>
                </a:ext>
              </a:extLst>
            </p:cNvPr>
            <p:cNvSpPr/>
            <p:nvPr/>
          </p:nvSpPr>
          <p:spPr>
            <a:xfrm>
              <a:off x="2564117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D8F6FE15-A7C9-6ECA-8ED8-CB64B1E585E2}"/>
                </a:ext>
              </a:extLst>
            </p:cNvPr>
            <p:cNvSpPr/>
            <p:nvPr/>
          </p:nvSpPr>
          <p:spPr>
            <a:xfrm>
              <a:off x="3185706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7CA1DCD5-758A-B797-CBAF-801EDDFC1A74}"/>
                </a:ext>
              </a:extLst>
            </p:cNvPr>
            <p:cNvSpPr/>
            <p:nvPr/>
          </p:nvSpPr>
          <p:spPr>
            <a:xfrm>
              <a:off x="3500142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8AC8BAFA-4463-5113-F046-320F74C34F9D}"/>
                </a:ext>
              </a:extLst>
            </p:cNvPr>
            <p:cNvSpPr/>
            <p:nvPr/>
          </p:nvSpPr>
          <p:spPr>
            <a:xfrm>
              <a:off x="3809143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3C888A2B-70D0-BF4F-117E-14960A359F64}"/>
                </a:ext>
              </a:extLst>
            </p:cNvPr>
            <p:cNvSpPr/>
            <p:nvPr/>
          </p:nvSpPr>
          <p:spPr>
            <a:xfrm>
              <a:off x="4125535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6BC29C6A-0AA6-429F-2AC6-09AF0B5A9D70}"/>
                </a:ext>
              </a:extLst>
            </p:cNvPr>
            <p:cNvSpPr/>
            <p:nvPr/>
          </p:nvSpPr>
          <p:spPr>
            <a:xfrm>
              <a:off x="4430732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27A25DE7-2C67-0E5C-893E-7A815E77ED65}"/>
                </a:ext>
              </a:extLst>
            </p:cNvPr>
            <p:cNvSpPr/>
            <p:nvPr/>
          </p:nvSpPr>
          <p:spPr>
            <a:xfrm>
              <a:off x="4747124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34FF3B4-3162-4678-E143-F99E28ADB64E}"/>
                </a:ext>
              </a:extLst>
            </p:cNvPr>
            <p:cNvSpPr/>
            <p:nvPr/>
          </p:nvSpPr>
          <p:spPr>
            <a:xfrm>
              <a:off x="5053300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FE5FFA9A-9F67-1FC1-303F-F9C73602624F}"/>
                </a:ext>
              </a:extLst>
            </p:cNvPr>
            <p:cNvSpPr/>
            <p:nvPr/>
          </p:nvSpPr>
          <p:spPr>
            <a:xfrm>
              <a:off x="5366866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311072B-066E-F6A4-9B9B-F69E5B261577}"/>
                </a:ext>
              </a:extLst>
            </p:cNvPr>
            <p:cNvSpPr/>
            <p:nvPr/>
          </p:nvSpPr>
          <p:spPr>
            <a:xfrm>
              <a:off x="5677606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663D708B-0DDB-ACEE-2DB8-CB321FF445D2}"/>
                </a:ext>
              </a:extLst>
            </p:cNvPr>
            <p:cNvSpPr/>
            <p:nvPr/>
          </p:nvSpPr>
          <p:spPr>
            <a:xfrm>
              <a:off x="2870293" y="4541640"/>
              <a:ext cx="10868" cy="34618"/>
            </a:xfrm>
            <a:custGeom>
              <a:avLst/>
              <a:gdLst>
                <a:gd name="connsiteX0" fmla="*/ 0 w 10868"/>
                <a:gd name="connsiteY0" fmla="*/ 0 h 34618"/>
                <a:gd name="connsiteX1" fmla="*/ 0 w 10868"/>
                <a:gd name="connsiteY1" fmla="*/ 34618 h 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34618">
                  <a:moveTo>
                    <a:pt x="0" y="0"/>
                  </a:moveTo>
                  <a:lnTo>
                    <a:pt x="0" y="34618"/>
                  </a:lnTo>
                </a:path>
              </a:pathLst>
            </a:custGeom>
            <a:ln w="10853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00" b="1"/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391C7B92-76E0-543B-4FAD-5188475D78E2}"/>
                </a:ext>
              </a:extLst>
            </p:cNvPr>
            <p:cNvSpPr txBox="1"/>
            <p:nvPr/>
          </p:nvSpPr>
          <p:spPr>
            <a:xfrm>
              <a:off x="2429854" y="452813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="1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118C9176-40A9-BA32-5FB1-84A48859F082}"/>
                </a:ext>
              </a:extLst>
            </p:cNvPr>
            <p:cNvSpPr txBox="1"/>
            <p:nvPr/>
          </p:nvSpPr>
          <p:spPr>
            <a:xfrm>
              <a:off x="3053182" y="452813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="1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BBA33796-0819-F162-F6C5-9184EF227250}"/>
                </a:ext>
              </a:extLst>
            </p:cNvPr>
            <p:cNvSpPr txBox="1"/>
            <p:nvPr/>
          </p:nvSpPr>
          <p:spPr>
            <a:xfrm>
              <a:off x="3677597" y="452813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="1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E89D9E69-9428-49C7-4835-BA10AECA16C2}"/>
                </a:ext>
              </a:extLst>
            </p:cNvPr>
            <p:cNvSpPr txBox="1"/>
            <p:nvPr/>
          </p:nvSpPr>
          <p:spPr>
            <a:xfrm>
              <a:off x="4297121" y="452813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="1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9BD914A6-761D-1D4D-A49F-07A2B62A1194}"/>
                </a:ext>
              </a:extLst>
            </p:cNvPr>
            <p:cNvSpPr txBox="1"/>
            <p:nvPr/>
          </p:nvSpPr>
          <p:spPr>
            <a:xfrm>
              <a:off x="4925123" y="452813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="1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8</a:t>
              </a:r>
            </a:p>
          </p:txBody>
        </p:sp>
        <p:sp>
          <p:nvSpPr>
            <p:cNvPr id="729" name="TextBox 728">
              <a:extLst>
                <a:ext uri="{FF2B5EF4-FFF2-40B4-BE49-F238E27FC236}">
                  <a16:creationId xmlns:a16="http://schemas.microsoft.com/office/drawing/2014/main" id="{12DDB66E-8E50-3B7F-2AA5-FE27F4BFCF77}"/>
                </a:ext>
              </a:extLst>
            </p:cNvPr>
            <p:cNvSpPr txBox="1"/>
            <p:nvPr/>
          </p:nvSpPr>
          <p:spPr>
            <a:xfrm>
              <a:off x="5514758" y="452813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1000" b="1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10</a:t>
              </a:r>
            </a:p>
          </p:txBody>
        </p:sp>
      </p:grpSp>
      <p:grpSp>
        <p:nvGrpSpPr>
          <p:cNvPr id="799" name="Group 798">
            <a:extLst>
              <a:ext uri="{FF2B5EF4-FFF2-40B4-BE49-F238E27FC236}">
                <a16:creationId xmlns:a16="http://schemas.microsoft.com/office/drawing/2014/main" id="{4D408F76-4308-988E-B46A-430EC016FE18}"/>
              </a:ext>
            </a:extLst>
          </p:cNvPr>
          <p:cNvGrpSpPr/>
          <p:nvPr/>
        </p:nvGrpSpPr>
        <p:grpSpPr>
          <a:xfrm>
            <a:off x="2564117" y="4001573"/>
            <a:ext cx="3262500" cy="847385"/>
            <a:chOff x="2564117" y="4112887"/>
            <a:chExt cx="3262500" cy="847385"/>
          </a:xfrm>
        </p:grpSpPr>
        <p:sp>
          <p:nvSpPr>
            <p:cNvPr id="474" name="TextBox 473">
              <a:extLst>
                <a:ext uri="{FF2B5EF4-FFF2-40B4-BE49-F238E27FC236}">
                  <a16:creationId xmlns:a16="http://schemas.microsoft.com/office/drawing/2014/main" id="{514C56A7-AD8E-2DE8-124E-B6289EC440E3}"/>
                </a:ext>
              </a:extLst>
            </p:cNvPr>
            <p:cNvSpPr txBox="1"/>
            <p:nvPr/>
          </p:nvSpPr>
          <p:spPr>
            <a:xfrm>
              <a:off x="3708289" y="4714051"/>
              <a:ext cx="103170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Süre (yıl)</a:t>
              </a: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78DF22DB-1409-B0E1-D762-2E3757604871}"/>
                </a:ext>
              </a:extLst>
            </p:cNvPr>
            <p:cNvSpPr/>
            <p:nvPr/>
          </p:nvSpPr>
          <p:spPr>
            <a:xfrm>
              <a:off x="2564117" y="4137423"/>
              <a:ext cx="3262500" cy="328706"/>
            </a:xfrm>
            <a:custGeom>
              <a:avLst/>
              <a:gdLst>
                <a:gd name="connsiteX0" fmla="*/ 0 w 3262500"/>
                <a:gd name="connsiteY0" fmla="*/ 328707 h 328706"/>
                <a:gd name="connsiteX1" fmla="*/ 283025 w 3262500"/>
                <a:gd name="connsiteY1" fmla="*/ 328707 h 328706"/>
                <a:gd name="connsiteX2" fmla="*/ 283025 w 3262500"/>
                <a:gd name="connsiteY2" fmla="*/ 225972 h 328706"/>
                <a:gd name="connsiteX3" fmla="*/ 1714886 w 3262500"/>
                <a:gd name="connsiteY3" fmla="*/ 225972 h 328706"/>
                <a:gd name="connsiteX4" fmla="*/ 1714886 w 3262500"/>
                <a:gd name="connsiteY4" fmla="*/ 0 h 328706"/>
                <a:gd name="connsiteX5" fmla="*/ 3262501 w 3262500"/>
                <a:gd name="connsiteY5" fmla="*/ 0 h 32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62500" h="328706">
                  <a:moveTo>
                    <a:pt x="0" y="328707"/>
                  </a:moveTo>
                  <a:lnTo>
                    <a:pt x="283025" y="328707"/>
                  </a:lnTo>
                  <a:lnTo>
                    <a:pt x="283025" y="225972"/>
                  </a:lnTo>
                  <a:lnTo>
                    <a:pt x="1714886" y="225972"/>
                  </a:lnTo>
                  <a:lnTo>
                    <a:pt x="1714886" y="0"/>
                  </a:lnTo>
                  <a:lnTo>
                    <a:pt x="3262501" y="0"/>
                  </a:lnTo>
                </a:path>
              </a:pathLst>
            </a:custGeom>
            <a:noFill/>
            <a:ln w="19050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6AE5257A-E71C-0B36-D223-DC3FA6143872}"/>
                </a:ext>
              </a:extLst>
            </p:cNvPr>
            <p:cNvSpPr/>
            <p:nvPr/>
          </p:nvSpPr>
          <p:spPr>
            <a:xfrm>
              <a:off x="2888770" y="4329000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BCAD75D5-A27B-1235-759B-EB11C14E6C7A}"/>
                </a:ext>
              </a:extLst>
            </p:cNvPr>
            <p:cNvSpPr/>
            <p:nvPr/>
          </p:nvSpPr>
          <p:spPr>
            <a:xfrm>
              <a:off x="3003871" y="4329000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82230F97-93D4-FDB4-1934-985FB883182C}"/>
                </a:ext>
              </a:extLst>
            </p:cNvPr>
            <p:cNvSpPr/>
            <p:nvPr/>
          </p:nvSpPr>
          <p:spPr>
            <a:xfrm>
              <a:off x="3030282" y="4329000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882EA495-7581-9B4E-615F-129C42F5994E}"/>
                </a:ext>
              </a:extLst>
            </p:cNvPr>
            <p:cNvSpPr/>
            <p:nvPr/>
          </p:nvSpPr>
          <p:spPr>
            <a:xfrm>
              <a:off x="3082996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D57BB108-CEB3-E7C8-1706-539B6AAE3A45}"/>
                </a:ext>
              </a:extLst>
            </p:cNvPr>
            <p:cNvSpPr/>
            <p:nvPr/>
          </p:nvSpPr>
          <p:spPr>
            <a:xfrm>
              <a:off x="3163425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8016C41B-7150-36D9-9C36-09A57E8CA2B0}"/>
                </a:ext>
              </a:extLst>
            </p:cNvPr>
            <p:cNvSpPr/>
            <p:nvPr/>
          </p:nvSpPr>
          <p:spPr>
            <a:xfrm>
              <a:off x="3305046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6049940A-F36F-B3D3-A270-92F5B86CEC7D}"/>
                </a:ext>
              </a:extLst>
            </p:cNvPr>
            <p:cNvSpPr/>
            <p:nvPr/>
          </p:nvSpPr>
          <p:spPr>
            <a:xfrm>
              <a:off x="3368846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83046459-4A45-EE28-51B7-9DE36337E6AC}"/>
                </a:ext>
              </a:extLst>
            </p:cNvPr>
            <p:cNvSpPr/>
            <p:nvPr/>
          </p:nvSpPr>
          <p:spPr>
            <a:xfrm>
              <a:off x="3389606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C88C68CB-24C1-867D-0C7E-F70F8B128489}"/>
                </a:ext>
              </a:extLst>
            </p:cNvPr>
            <p:cNvSpPr/>
            <p:nvPr/>
          </p:nvSpPr>
          <p:spPr>
            <a:xfrm>
              <a:off x="3468731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2F8061C5-DAD5-2F3C-BE3B-1758CF0C5319}"/>
                </a:ext>
              </a:extLst>
            </p:cNvPr>
            <p:cNvSpPr/>
            <p:nvPr/>
          </p:nvSpPr>
          <p:spPr>
            <a:xfrm>
              <a:off x="3640785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20B5F076-7814-EB51-54A1-0B1FBCA24303}"/>
                </a:ext>
              </a:extLst>
            </p:cNvPr>
            <p:cNvSpPr/>
            <p:nvPr/>
          </p:nvSpPr>
          <p:spPr>
            <a:xfrm>
              <a:off x="4007065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F9116361-91B8-CC48-8F90-36BF5646F0D7}"/>
                </a:ext>
              </a:extLst>
            </p:cNvPr>
            <p:cNvSpPr/>
            <p:nvPr/>
          </p:nvSpPr>
          <p:spPr>
            <a:xfrm>
              <a:off x="4082060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CC17D252-9E67-B499-9A39-EFAC9F653240}"/>
                </a:ext>
              </a:extLst>
            </p:cNvPr>
            <p:cNvSpPr/>
            <p:nvPr/>
          </p:nvSpPr>
          <p:spPr>
            <a:xfrm>
              <a:off x="4104232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B41A2F6A-C18C-AA40-2BFA-2EBFAB932C24}"/>
                </a:ext>
              </a:extLst>
            </p:cNvPr>
            <p:cNvSpPr/>
            <p:nvPr/>
          </p:nvSpPr>
          <p:spPr>
            <a:xfrm>
              <a:off x="4557898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96FB60B6-C189-433F-CC77-198233562500}"/>
                </a:ext>
              </a:extLst>
            </p:cNvPr>
            <p:cNvSpPr/>
            <p:nvPr/>
          </p:nvSpPr>
          <p:spPr>
            <a:xfrm>
              <a:off x="4653652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D9AE16B7-180A-DDB8-FC22-FCAFB1D5302E}"/>
                </a:ext>
              </a:extLst>
            </p:cNvPr>
            <p:cNvSpPr/>
            <p:nvPr/>
          </p:nvSpPr>
          <p:spPr>
            <a:xfrm>
              <a:off x="4796578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988E5635-E341-95E4-0D82-C80DC819A6A4}"/>
                </a:ext>
              </a:extLst>
            </p:cNvPr>
            <p:cNvSpPr/>
            <p:nvPr/>
          </p:nvSpPr>
          <p:spPr>
            <a:xfrm>
              <a:off x="4938090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037D7B99-7580-6B1F-057E-2FCBE96FB4A0}"/>
                </a:ext>
              </a:extLst>
            </p:cNvPr>
            <p:cNvSpPr/>
            <p:nvPr/>
          </p:nvSpPr>
          <p:spPr>
            <a:xfrm>
              <a:off x="5155902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02C7D04E-206F-2844-DADD-81C8DE3F02E4}"/>
                </a:ext>
              </a:extLst>
            </p:cNvPr>
            <p:cNvSpPr/>
            <p:nvPr/>
          </p:nvSpPr>
          <p:spPr>
            <a:xfrm>
              <a:off x="5326651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CB3B028D-381E-325E-029A-CC849F56C481}"/>
                </a:ext>
              </a:extLst>
            </p:cNvPr>
            <p:cNvSpPr/>
            <p:nvPr/>
          </p:nvSpPr>
          <p:spPr>
            <a:xfrm>
              <a:off x="5511095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C5B1C4BB-4CE0-145E-B589-C010082DC3E1}"/>
                </a:ext>
              </a:extLst>
            </p:cNvPr>
            <p:cNvSpPr/>
            <p:nvPr/>
          </p:nvSpPr>
          <p:spPr>
            <a:xfrm>
              <a:off x="5749775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D9A92AAC-660B-B580-410E-9B7EABF08E00}"/>
                </a:ext>
              </a:extLst>
            </p:cNvPr>
            <p:cNvSpPr/>
            <p:nvPr/>
          </p:nvSpPr>
          <p:spPr>
            <a:xfrm>
              <a:off x="5777599" y="4112887"/>
              <a:ext cx="10868" cy="49967"/>
            </a:xfrm>
            <a:custGeom>
              <a:avLst/>
              <a:gdLst>
                <a:gd name="connsiteX0" fmla="*/ 0 w 10868"/>
                <a:gd name="connsiteY0" fmla="*/ 0 h 49967"/>
                <a:gd name="connsiteX1" fmla="*/ 0 w 10868"/>
                <a:gd name="connsiteY1" fmla="*/ 49967 h 4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49967">
                  <a:moveTo>
                    <a:pt x="0" y="0"/>
                  </a:moveTo>
                  <a:lnTo>
                    <a:pt x="0" y="49967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0B23620-E8F1-1D19-76F5-5D0B4AE038D5}"/>
                </a:ext>
              </a:extLst>
            </p:cNvPr>
            <p:cNvSpPr/>
            <p:nvPr/>
          </p:nvSpPr>
          <p:spPr>
            <a:xfrm>
              <a:off x="2863771" y="4340204"/>
              <a:ext cx="10868" cy="50079"/>
            </a:xfrm>
            <a:custGeom>
              <a:avLst/>
              <a:gdLst>
                <a:gd name="connsiteX0" fmla="*/ 0 w 10868"/>
                <a:gd name="connsiteY0" fmla="*/ 0 h 50079"/>
                <a:gd name="connsiteX1" fmla="*/ 0 w 10868"/>
                <a:gd name="connsiteY1" fmla="*/ 50079 h 5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8" h="50079">
                  <a:moveTo>
                    <a:pt x="0" y="0"/>
                  </a:moveTo>
                  <a:lnTo>
                    <a:pt x="0" y="50079"/>
                  </a:lnTo>
                </a:path>
              </a:pathLst>
            </a:custGeom>
            <a:ln w="10853" cap="flat">
              <a:solidFill>
                <a:srgbClr val="7899A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806" name="TextBox 805">
            <a:extLst>
              <a:ext uri="{FF2B5EF4-FFF2-40B4-BE49-F238E27FC236}">
                <a16:creationId xmlns:a16="http://schemas.microsoft.com/office/drawing/2014/main" id="{590AE739-003E-4689-41DF-B15602E23638}"/>
              </a:ext>
            </a:extLst>
          </p:cNvPr>
          <p:cNvSpPr txBox="1"/>
          <p:nvPr/>
        </p:nvSpPr>
        <p:spPr>
          <a:xfrm>
            <a:off x="3903764" y="5427141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1000" b="1" baseline="0">
                <a:ln/>
                <a:solidFill>
                  <a:srgbClr val="231F20"/>
                </a:solidFill>
                <a:latin typeface="Arial"/>
                <a:cs typeface="Arial"/>
                <a:sym typeface="Arial"/>
                <a:rtl val="0"/>
              </a:rPr>
              <a:t>Süre (yıl)</a:t>
            </a:r>
          </a:p>
        </p:txBody>
      </p:sp>
      <p:grpSp>
        <p:nvGrpSpPr>
          <p:cNvPr id="807" name="Graphic 802">
            <a:extLst>
              <a:ext uri="{FF2B5EF4-FFF2-40B4-BE49-F238E27FC236}">
                <a16:creationId xmlns:a16="http://schemas.microsoft.com/office/drawing/2014/main" id="{11183F1B-2887-03B7-5B5C-149C91EFE6A2}"/>
              </a:ext>
            </a:extLst>
          </p:cNvPr>
          <p:cNvGrpSpPr/>
          <p:nvPr/>
        </p:nvGrpSpPr>
        <p:grpSpPr>
          <a:xfrm>
            <a:off x="1394607" y="4887434"/>
            <a:ext cx="4438651" cy="356949"/>
            <a:chOff x="1394607" y="4818988"/>
            <a:chExt cx="4438651" cy="356949"/>
          </a:xfrm>
          <a:solidFill>
            <a:srgbClr val="231F20"/>
          </a:solidFill>
        </p:grpSpPr>
        <p:sp>
          <p:nvSpPr>
            <p:cNvPr id="808" name="TextBox 807">
              <a:extLst>
                <a:ext uri="{FF2B5EF4-FFF2-40B4-BE49-F238E27FC236}">
                  <a16:creationId xmlns:a16="http://schemas.microsoft.com/office/drawing/2014/main" id="{A3CE0CC7-1785-A378-D165-10CF84FA3752}"/>
                </a:ext>
              </a:extLst>
            </p:cNvPr>
            <p:cNvSpPr txBox="1"/>
            <p:nvPr/>
          </p:nvSpPr>
          <p:spPr>
            <a:xfrm>
              <a:off x="1394607" y="4818988"/>
              <a:ext cx="6415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F47411"/>
                  </a:solidFill>
                  <a:latin typeface="Arial"/>
                  <a:cs typeface="Arial"/>
                  <a:sym typeface="Arial"/>
                  <a:rtl val="0"/>
                </a:rPr>
                <a:t>Yüksek risk, </a:t>
              </a:r>
            </a:p>
          </p:txBody>
        </p:sp>
        <p:sp>
          <p:nvSpPr>
            <p:cNvPr id="809" name="TextBox 808">
              <a:extLst>
                <a:ext uri="{FF2B5EF4-FFF2-40B4-BE49-F238E27FC236}">
                  <a16:creationId xmlns:a16="http://schemas.microsoft.com/office/drawing/2014/main" id="{DF9C07AC-C62B-C241-4A1C-773D6AA37C53}"/>
                </a:ext>
              </a:extLst>
            </p:cNvPr>
            <p:cNvSpPr txBox="1"/>
            <p:nvPr/>
          </p:nvSpPr>
          <p:spPr>
            <a:xfrm>
              <a:off x="1880925" y="4818988"/>
              <a:ext cx="5052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 dirty="0">
                  <a:ln/>
                  <a:solidFill>
                    <a:srgbClr val="F47411"/>
                  </a:solidFill>
                  <a:latin typeface="Arial"/>
                  <a:cs typeface="Arial"/>
                  <a:sym typeface="Arial"/>
                  <a:rtl val="0"/>
                </a:rPr>
                <a:t> ≥ %10</a:t>
              </a:r>
            </a:p>
          </p:txBody>
        </p:sp>
        <p:sp>
          <p:nvSpPr>
            <p:cNvPr id="810" name="TextBox 809">
              <a:extLst>
                <a:ext uri="{FF2B5EF4-FFF2-40B4-BE49-F238E27FC236}">
                  <a16:creationId xmlns:a16="http://schemas.microsoft.com/office/drawing/2014/main" id="{383EEDCA-7009-14A9-BA4A-0436B33D2DC9}"/>
                </a:ext>
              </a:extLst>
            </p:cNvPr>
            <p:cNvSpPr txBox="1"/>
            <p:nvPr/>
          </p:nvSpPr>
          <p:spPr>
            <a:xfrm>
              <a:off x="1418895" y="4960493"/>
              <a:ext cx="6190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7899AC"/>
                  </a:solidFill>
                  <a:latin typeface="Arial"/>
                  <a:cs typeface="Arial"/>
                  <a:sym typeface="Arial"/>
                  <a:rtl val="0"/>
                </a:rPr>
                <a:t>Düşük risk, </a:t>
              </a:r>
            </a:p>
          </p:txBody>
        </p:sp>
        <p:sp>
          <p:nvSpPr>
            <p:cNvPr id="811" name="TextBox 810">
              <a:extLst>
                <a:ext uri="{FF2B5EF4-FFF2-40B4-BE49-F238E27FC236}">
                  <a16:creationId xmlns:a16="http://schemas.microsoft.com/office/drawing/2014/main" id="{BC379326-66D5-25D8-F118-0347865BFCEB}"/>
                </a:ext>
              </a:extLst>
            </p:cNvPr>
            <p:cNvSpPr txBox="1"/>
            <p:nvPr/>
          </p:nvSpPr>
          <p:spPr>
            <a:xfrm>
              <a:off x="1880925" y="4960493"/>
              <a:ext cx="5084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ln/>
                  <a:solidFill>
                    <a:srgbClr val="7899AC"/>
                  </a:solidFill>
                  <a:latin typeface="Arial"/>
                  <a:cs typeface="Arial"/>
                  <a:sym typeface="Arial"/>
                  <a:rtl val="0"/>
                </a:rPr>
                <a:t> &lt;</a:t>
              </a:r>
              <a:r>
                <a:rPr lang="tr-TR" sz="800" baseline="0" dirty="0">
                  <a:ln/>
                  <a:solidFill>
                    <a:srgbClr val="7899AC"/>
                  </a:solidFill>
                  <a:latin typeface="Arial"/>
                  <a:cs typeface="Arial"/>
                  <a:sym typeface="Arial"/>
                  <a:rtl val="0"/>
                </a:rPr>
                <a:t> %10</a:t>
              </a:r>
            </a:p>
          </p:txBody>
        </p:sp>
        <p:grpSp>
          <p:nvGrpSpPr>
            <p:cNvPr id="812" name="Graphic 802">
              <a:extLst>
                <a:ext uri="{FF2B5EF4-FFF2-40B4-BE49-F238E27FC236}">
                  <a16:creationId xmlns:a16="http://schemas.microsoft.com/office/drawing/2014/main" id="{BB20787C-2B78-E38B-C741-B8316B99F3FC}"/>
                </a:ext>
              </a:extLst>
            </p:cNvPr>
            <p:cNvGrpSpPr/>
            <p:nvPr/>
          </p:nvGrpSpPr>
          <p:grpSpPr>
            <a:xfrm>
              <a:off x="2374903" y="4827805"/>
              <a:ext cx="3458355" cy="346734"/>
              <a:chOff x="2374903" y="4827805"/>
              <a:chExt cx="3458355" cy="346734"/>
            </a:xfrm>
            <a:solidFill>
              <a:srgbClr val="231F20"/>
            </a:solidFill>
          </p:grpSpPr>
          <p:sp>
            <p:nvSpPr>
              <p:cNvPr id="813" name="TextBox 812">
                <a:extLst>
                  <a:ext uri="{FF2B5EF4-FFF2-40B4-BE49-F238E27FC236}">
                    <a16:creationId xmlns:a16="http://schemas.microsoft.com/office/drawing/2014/main" id="{392582E6-DD2A-2A10-4C96-BE54FDE4D14C}"/>
                  </a:ext>
                </a:extLst>
              </p:cNvPr>
              <p:cNvSpPr txBox="1"/>
              <p:nvPr/>
            </p:nvSpPr>
            <p:spPr>
              <a:xfrm>
                <a:off x="2405318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66</a:t>
                </a:r>
              </a:p>
            </p:txBody>
          </p:sp>
          <p:sp>
            <p:nvSpPr>
              <p:cNvPr id="814" name="TextBox 813">
                <a:extLst>
                  <a:ext uri="{FF2B5EF4-FFF2-40B4-BE49-F238E27FC236}">
                    <a16:creationId xmlns:a16="http://schemas.microsoft.com/office/drawing/2014/main" id="{FD11E7BE-D212-316F-62A6-9C4D2D2AF1F6}"/>
                  </a:ext>
                </a:extLst>
              </p:cNvPr>
              <p:cNvSpPr txBox="1"/>
              <p:nvPr/>
            </p:nvSpPr>
            <p:spPr>
              <a:xfrm>
                <a:off x="2374903" y="4959095"/>
                <a:ext cx="334972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 25</a:t>
                </a:r>
              </a:p>
            </p:txBody>
          </p:sp>
          <p:sp>
            <p:nvSpPr>
              <p:cNvPr id="815" name="TextBox 814">
                <a:extLst>
                  <a:ext uri="{FF2B5EF4-FFF2-40B4-BE49-F238E27FC236}">
                    <a16:creationId xmlns:a16="http://schemas.microsoft.com/office/drawing/2014/main" id="{8A03AFCD-4265-1AB0-C0AE-BAF13FE1B90A}"/>
                  </a:ext>
                </a:extLst>
              </p:cNvPr>
              <p:cNvSpPr txBox="1"/>
              <p:nvPr/>
            </p:nvSpPr>
            <p:spPr>
              <a:xfrm>
                <a:off x="2699735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64</a:t>
                </a:r>
              </a:p>
            </p:txBody>
          </p:sp>
          <p:sp>
            <p:nvSpPr>
              <p:cNvPr id="816" name="TextBox 815">
                <a:extLst>
                  <a:ext uri="{FF2B5EF4-FFF2-40B4-BE49-F238E27FC236}">
                    <a16:creationId xmlns:a16="http://schemas.microsoft.com/office/drawing/2014/main" id="{7C11276B-F543-4E09-F133-437E5838F6B1}"/>
                  </a:ext>
                </a:extLst>
              </p:cNvPr>
              <p:cNvSpPr txBox="1"/>
              <p:nvPr/>
            </p:nvSpPr>
            <p:spPr>
              <a:xfrm>
                <a:off x="2669320" y="4959095"/>
                <a:ext cx="334972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 23</a:t>
                </a:r>
              </a:p>
            </p:txBody>
          </p:sp>
          <p:sp>
            <p:nvSpPr>
              <p:cNvPr id="817" name="TextBox 816">
                <a:extLst>
                  <a:ext uri="{FF2B5EF4-FFF2-40B4-BE49-F238E27FC236}">
                    <a16:creationId xmlns:a16="http://schemas.microsoft.com/office/drawing/2014/main" id="{A18E0C85-9049-E065-EFFD-5FB0CD2C002C}"/>
                  </a:ext>
                </a:extLst>
              </p:cNvPr>
              <p:cNvSpPr txBox="1"/>
              <p:nvPr/>
            </p:nvSpPr>
            <p:spPr>
              <a:xfrm>
                <a:off x="3017456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DAEC27A3-C571-1F18-2B3D-249ED4EB2048}"/>
                  </a:ext>
                </a:extLst>
              </p:cNvPr>
              <p:cNvSpPr txBox="1"/>
              <p:nvPr/>
            </p:nvSpPr>
            <p:spPr>
              <a:xfrm>
                <a:off x="2987041" y="4959095"/>
                <a:ext cx="334972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 20</a:t>
                </a:r>
              </a:p>
            </p:txBody>
          </p:sp>
          <p:sp>
            <p:nvSpPr>
              <p:cNvPr id="819" name="TextBox 818">
                <a:extLst>
                  <a:ext uri="{FF2B5EF4-FFF2-40B4-BE49-F238E27FC236}">
                    <a16:creationId xmlns:a16="http://schemas.microsoft.com/office/drawing/2014/main" id="{0318E9B7-1319-ED7D-00D7-1C59D893D98E}"/>
                  </a:ext>
                </a:extLst>
              </p:cNvPr>
              <p:cNvSpPr txBox="1"/>
              <p:nvPr/>
            </p:nvSpPr>
            <p:spPr>
              <a:xfrm>
                <a:off x="3344805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41</a:t>
                </a:r>
              </a:p>
            </p:txBody>
          </p:sp>
          <p:sp>
            <p:nvSpPr>
              <p:cNvPr id="820" name="TextBox 819">
                <a:extLst>
                  <a:ext uri="{FF2B5EF4-FFF2-40B4-BE49-F238E27FC236}">
                    <a16:creationId xmlns:a16="http://schemas.microsoft.com/office/drawing/2014/main" id="{798B2CC6-C12A-FEAF-5694-9BD3B3401D1C}"/>
                  </a:ext>
                </a:extLst>
              </p:cNvPr>
              <p:cNvSpPr txBox="1"/>
              <p:nvPr/>
            </p:nvSpPr>
            <p:spPr>
              <a:xfrm>
                <a:off x="3344805" y="495909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15</a:t>
                </a:r>
              </a:p>
            </p:txBody>
          </p:sp>
          <p:sp>
            <p:nvSpPr>
              <p:cNvPr id="821" name="TextBox 820">
                <a:extLst>
                  <a:ext uri="{FF2B5EF4-FFF2-40B4-BE49-F238E27FC236}">
                    <a16:creationId xmlns:a16="http://schemas.microsoft.com/office/drawing/2014/main" id="{6E1B95A0-8543-436C-D5AF-7F2C07A811C2}"/>
                  </a:ext>
                </a:extLst>
              </p:cNvPr>
              <p:cNvSpPr txBox="1"/>
              <p:nvPr/>
            </p:nvSpPr>
            <p:spPr>
              <a:xfrm>
                <a:off x="3647756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29</a:t>
                </a:r>
              </a:p>
            </p:txBody>
          </p:sp>
          <p:sp>
            <p:nvSpPr>
              <p:cNvPr id="822" name="TextBox 821">
                <a:extLst>
                  <a:ext uri="{FF2B5EF4-FFF2-40B4-BE49-F238E27FC236}">
                    <a16:creationId xmlns:a16="http://schemas.microsoft.com/office/drawing/2014/main" id="{8F2B855A-C803-2052-284C-2C8D71A7F0A5}"/>
                  </a:ext>
                </a:extLst>
              </p:cNvPr>
              <p:cNvSpPr txBox="1"/>
              <p:nvPr/>
            </p:nvSpPr>
            <p:spPr>
              <a:xfrm>
                <a:off x="3647756" y="495909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14</a:t>
                </a:r>
              </a:p>
            </p:txBody>
          </p:sp>
          <p:sp>
            <p:nvSpPr>
              <p:cNvPr id="823" name="TextBox 822">
                <a:extLst>
                  <a:ext uri="{FF2B5EF4-FFF2-40B4-BE49-F238E27FC236}">
                    <a16:creationId xmlns:a16="http://schemas.microsoft.com/office/drawing/2014/main" id="{321238C4-1C82-23C7-4D56-F0AF5E4A1D13}"/>
                  </a:ext>
                </a:extLst>
              </p:cNvPr>
              <p:cNvSpPr txBox="1"/>
              <p:nvPr/>
            </p:nvSpPr>
            <p:spPr>
              <a:xfrm>
                <a:off x="3987359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825" name="TextBox 824">
                <a:extLst>
                  <a:ext uri="{FF2B5EF4-FFF2-40B4-BE49-F238E27FC236}">
                    <a16:creationId xmlns:a16="http://schemas.microsoft.com/office/drawing/2014/main" id="{60E9E396-0CB2-7EE6-B2C6-B874629F3A2C}"/>
                  </a:ext>
                </a:extLst>
              </p:cNvPr>
              <p:cNvSpPr txBox="1"/>
              <p:nvPr/>
            </p:nvSpPr>
            <p:spPr>
              <a:xfrm>
                <a:off x="3989521" y="4959095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11</a:t>
                </a:r>
              </a:p>
            </p:txBody>
          </p:sp>
          <p:sp>
            <p:nvSpPr>
              <p:cNvPr id="826" name="TextBox 825">
                <a:extLst>
                  <a:ext uri="{FF2B5EF4-FFF2-40B4-BE49-F238E27FC236}">
                    <a16:creationId xmlns:a16="http://schemas.microsoft.com/office/drawing/2014/main" id="{44FBDB9B-20DA-50AD-1BC8-D828EE24D981}"/>
                  </a:ext>
                </a:extLst>
              </p:cNvPr>
              <p:cNvSpPr txBox="1"/>
              <p:nvPr/>
            </p:nvSpPr>
            <p:spPr>
              <a:xfrm>
                <a:off x="4280025" y="482780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13</a:t>
                </a:r>
              </a:p>
            </p:txBody>
          </p:sp>
          <p:sp>
            <p:nvSpPr>
              <p:cNvPr id="827" name="TextBox 826">
                <a:extLst>
                  <a:ext uri="{FF2B5EF4-FFF2-40B4-BE49-F238E27FC236}">
                    <a16:creationId xmlns:a16="http://schemas.microsoft.com/office/drawing/2014/main" id="{B03D6DA0-D278-7CBC-4F33-7606508A2287}"/>
                  </a:ext>
                </a:extLst>
              </p:cNvPr>
              <p:cNvSpPr txBox="1"/>
              <p:nvPr/>
            </p:nvSpPr>
            <p:spPr>
              <a:xfrm>
                <a:off x="4280025" y="4959095"/>
                <a:ext cx="304575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10</a:t>
                </a:r>
              </a:p>
            </p:txBody>
          </p:sp>
          <p:sp>
            <p:nvSpPr>
              <p:cNvPr id="828" name="TextBox 827">
                <a:extLst>
                  <a:ext uri="{FF2B5EF4-FFF2-40B4-BE49-F238E27FC236}">
                    <a16:creationId xmlns:a16="http://schemas.microsoft.com/office/drawing/2014/main" id="{6A55A3D9-83F8-6D24-AB7C-F9EFEF00C10B}"/>
                  </a:ext>
                </a:extLst>
              </p:cNvPr>
              <p:cNvSpPr txBox="1"/>
              <p:nvPr/>
            </p:nvSpPr>
            <p:spPr>
              <a:xfrm>
                <a:off x="4618753" y="482780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8</a:t>
                </a:r>
              </a:p>
            </p:txBody>
          </p:sp>
          <p:sp>
            <p:nvSpPr>
              <p:cNvPr id="829" name="TextBox 828">
                <a:extLst>
                  <a:ext uri="{FF2B5EF4-FFF2-40B4-BE49-F238E27FC236}">
                    <a16:creationId xmlns:a16="http://schemas.microsoft.com/office/drawing/2014/main" id="{837A86DA-FB22-2D21-9792-DFB1F40C5D52}"/>
                  </a:ext>
                </a:extLst>
              </p:cNvPr>
              <p:cNvSpPr txBox="1"/>
              <p:nvPr/>
            </p:nvSpPr>
            <p:spPr>
              <a:xfrm>
                <a:off x="4618753" y="495909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8</a:t>
                </a:r>
              </a:p>
            </p:txBody>
          </p:sp>
          <p:sp>
            <p:nvSpPr>
              <p:cNvPr id="830" name="TextBox 829">
                <a:extLst>
                  <a:ext uri="{FF2B5EF4-FFF2-40B4-BE49-F238E27FC236}">
                    <a16:creationId xmlns:a16="http://schemas.microsoft.com/office/drawing/2014/main" id="{9B5FC5E9-1375-BCBF-2079-2544DDF124A2}"/>
                  </a:ext>
                </a:extLst>
              </p:cNvPr>
              <p:cNvSpPr txBox="1"/>
              <p:nvPr/>
            </p:nvSpPr>
            <p:spPr>
              <a:xfrm>
                <a:off x="4952119" y="482780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831" name="TextBox 830">
                <a:extLst>
                  <a:ext uri="{FF2B5EF4-FFF2-40B4-BE49-F238E27FC236}">
                    <a16:creationId xmlns:a16="http://schemas.microsoft.com/office/drawing/2014/main" id="{DF33CFA5-757E-0AA7-4C3D-FA5DD4BF31EC}"/>
                  </a:ext>
                </a:extLst>
              </p:cNvPr>
              <p:cNvSpPr txBox="1"/>
              <p:nvPr/>
            </p:nvSpPr>
            <p:spPr>
              <a:xfrm>
                <a:off x="4952119" y="495909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832" name="TextBox 831">
                <a:extLst>
                  <a:ext uri="{FF2B5EF4-FFF2-40B4-BE49-F238E27FC236}">
                    <a16:creationId xmlns:a16="http://schemas.microsoft.com/office/drawing/2014/main" id="{776A07BD-1624-A36F-17AA-79ED3D6237E9}"/>
                  </a:ext>
                </a:extLst>
              </p:cNvPr>
              <p:cNvSpPr txBox="1"/>
              <p:nvPr/>
            </p:nvSpPr>
            <p:spPr>
              <a:xfrm>
                <a:off x="5257039" y="482780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833" name="TextBox 832">
                <a:extLst>
                  <a:ext uri="{FF2B5EF4-FFF2-40B4-BE49-F238E27FC236}">
                    <a16:creationId xmlns:a16="http://schemas.microsoft.com/office/drawing/2014/main" id="{9E8CEFFE-8E7E-FC65-7BC4-CBDED9B66F4D}"/>
                  </a:ext>
                </a:extLst>
              </p:cNvPr>
              <p:cNvSpPr txBox="1"/>
              <p:nvPr/>
            </p:nvSpPr>
            <p:spPr>
              <a:xfrm>
                <a:off x="5257039" y="495909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2097F024-243D-1606-BB20-A4A278B02042}"/>
                  </a:ext>
                </a:extLst>
              </p:cNvPr>
              <p:cNvSpPr txBox="1"/>
              <p:nvPr/>
            </p:nvSpPr>
            <p:spPr>
              <a:xfrm>
                <a:off x="5589531" y="482780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F47411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37ECC17A-7B1E-813F-E5A2-A004732B748C}"/>
                  </a:ext>
                </a:extLst>
              </p:cNvPr>
              <p:cNvSpPr txBox="1"/>
              <p:nvPr/>
            </p:nvSpPr>
            <p:spPr>
              <a:xfrm>
                <a:off x="5589531" y="4959095"/>
                <a:ext cx="243727" cy="213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tr-TR" sz="800" baseline="0">
                    <a:ln/>
                    <a:solidFill>
                      <a:srgbClr val="7899AC"/>
                    </a:solidFill>
                    <a:latin typeface="Arial"/>
                    <a:cs typeface="Arial"/>
                    <a:sym typeface="Arial"/>
                    <a:rtl val="0"/>
                  </a:rPr>
                  <a:t>3</a:t>
                </a:r>
              </a:p>
            </p:txBody>
          </p:sp>
        </p:grpSp>
      </p:grpSp>
      <p:grpSp>
        <p:nvGrpSpPr>
          <p:cNvPr id="836" name="Graphic 802">
            <a:extLst>
              <a:ext uri="{FF2B5EF4-FFF2-40B4-BE49-F238E27FC236}">
                <a16:creationId xmlns:a16="http://schemas.microsoft.com/office/drawing/2014/main" id="{B1CBA40E-6C2B-C241-D17D-D15C364F485D}"/>
              </a:ext>
            </a:extLst>
          </p:cNvPr>
          <p:cNvGrpSpPr/>
          <p:nvPr/>
        </p:nvGrpSpPr>
        <p:grpSpPr>
          <a:xfrm>
            <a:off x="2434372" y="5188364"/>
            <a:ext cx="3405301" cy="215444"/>
            <a:chOff x="2434372" y="5119918"/>
            <a:chExt cx="3405301" cy="215444"/>
          </a:xfrm>
          <a:solidFill>
            <a:srgbClr val="231F20"/>
          </a:solidFill>
        </p:grpSpPr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76F42420-DF84-842A-AF03-6E5033847A63}"/>
                </a:ext>
              </a:extLst>
            </p:cNvPr>
            <p:cNvSpPr/>
            <p:nvPr/>
          </p:nvSpPr>
          <p:spPr>
            <a:xfrm>
              <a:off x="2557589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64E77DA-D70D-2B29-EB94-8876DC017EA6}"/>
                </a:ext>
              </a:extLst>
            </p:cNvPr>
            <p:cNvSpPr/>
            <p:nvPr/>
          </p:nvSpPr>
          <p:spPr>
            <a:xfrm>
              <a:off x="3183294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0D6F17-B102-E9D2-C41E-515B76306C6D}"/>
                </a:ext>
              </a:extLst>
            </p:cNvPr>
            <p:cNvSpPr/>
            <p:nvPr/>
          </p:nvSpPr>
          <p:spPr>
            <a:xfrm>
              <a:off x="3499921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D50AB90B-2944-5DEE-74F6-8D890B493A73}"/>
                </a:ext>
              </a:extLst>
            </p:cNvPr>
            <p:cNvSpPr/>
            <p:nvPr/>
          </p:nvSpPr>
          <p:spPr>
            <a:xfrm>
              <a:off x="3810858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778341B6-0F37-1B71-3397-EE5CFE8E2199}"/>
                </a:ext>
              </a:extLst>
            </p:cNvPr>
            <p:cNvSpPr/>
            <p:nvPr/>
          </p:nvSpPr>
          <p:spPr>
            <a:xfrm>
              <a:off x="4129345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010C28C5-7D22-50DC-66CA-E027AFEAF0B9}"/>
                </a:ext>
              </a:extLst>
            </p:cNvPr>
            <p:cNvSpPr/>
            <p:nvPr/>
          </p:nvSpPr>
          <p:spPr>
            <a:xfrm>
              <a:off x="4436673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A576C4D5-D481-E87B-FD0A-A72AC8B159E2}"/>
                </a:ext>
              </a:extLst>
            </p:cNvPr>
            <p:cNvSpPr/>
            <p:nvPr/>
          </p:nvSpPr>
          <p:spPr>
            <a:xfrm>
              <a:off x="4755050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2BCBA071-CAE3-4438-65D9-593E0F7CEB59}"/>
                </a:ext>
              </a:extLst>
            </p:cNvPr>
            <p:cNvSpPr/>
            <p:nvPr/>
          </p:nvSpPr>
          <p:spPr>
            <a:xfrm>
              <a:off x="5063253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BF8E18D2-527C-F93E-8382-D87782987D6F}"/>
                </a:ext>
              </a:extLst>
            </p:cNvPr>
            <p:cNvSpPr/>
            <p:nvPr/>
          </p:nvSpPr>
          <p:spPr>
            <a:xfrm>
              <a:off x="5378895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CD702E54-38D5-21B8-9F8B-296160ECA632}"/>
                </a:ext>
              </a:extLst>
            </p:cNvPr>
            <p:cNvSpPr/>
            <p:nvPr/>
          </p:nvSpPr>
          <p:spPr>
            <a:xfrm>
              <a:off x="5691802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023D497C-C672-0E8A-73FF-CC9B9241575A}"/>
                </a:ext>
              </a:extLst>
            </p:cNvPr>
            <p:cNvSpPr/>
            <p:nvPr/>
          </p:nvSpPr>
          <p:spPr>
            <a:xfrm>
              <a:off x="2865792" y="5140292"/>
              <a:ext cx="10940" cy="33807"/>
            </a:xfrm>
            <a:custGeom>
              <a:avLst/>
              <a:gdLst>
                <a:gd name="connsiteX0" fmla="*/ 0 w 10940"/>
                <a:gd name="connsiteY0" fmla="*/ 0 h 33807"/>
                <a:gd name="connsiteX1" fmla="*/ 0 w 10940"/>
                <a:gd name="connsiteY1" fmla="*/ 33807 h 3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40" h="33807">
                  <a:moveTo>
                    <a:pt x="0" y="0"/>
                  </a:moveTo>
                  <a:lnTo>
                    <a:pt x="0" y="33807"/>
                  </a:lnTo>
                </a:path>
              </a:pathLst>
            </a:custGeom>
            <a:ln w="1093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800"/>
            </a:p>
          </p:txBody>
        </p:sp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D7129586-9DE1-D9CE-2DA4-AD0EC202B373}"/>
                </a:ext>
              </a:extLst>
            </p:cNvPr>
            <p:cNvSpPr txBox="1"/>
            <p:nvPr/>
          </p:nvSpPr>
          <p:spPr>
            <a:xfrm>
              <a:off x="2434372" y="511991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849" name="TextBox 848">
              <a:extLst>
                <a:ext uri="{FF2B5EF4-FFF2-40B4-BE49-F238E27FC236}">
                  <a16:creationId xmlns:a16="http://schemas.microsoft.com/office/drawing/2014/main" id="{9E8ED74D-B4CE-4EA6-C54D-DC8EF1A5171D}"/>
                </a:ext>
              </a:extLst>
            </p:cNvPr>
            <p:cNvSpPr txBox="1"/>
            <p:nvPr/>
          </p:nvSpPr>
          <p:spPr>
            <a:xfrm>
              <a:off x="3061718" y="511991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850" name="TextBox 849">
              <a:extLst>
                <a:ext uri="{FF2B5EF4-FFF2-40B4-BE49-F238E27FC236}">
                  <a16:creationId xmlns:a16="http://schemas.microsoft.com/office/drawing/2014/main" id="{694CC38A-52D0-83B1-5500-A57E240E98CD}"/>
                </a:ext>
              </a:extLst>
            </p:cNvPr>
            <p:cNvSpPr txBox="1"/>
            <p:nvPr/>
          </p:nvSpPr>
          <p:spPr>
            <a:xfrm>
              <a:off x="3684766" y="511991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851" name="TextBox 850">
              <a:extLst>
                <a:ext uri="{FF2B5EF4-FFF2-40B4-BE49-F238E27FC236}">
                  <a16:creationId xmlns:a16="http://schemas.microsoft.com/office/drawing/2014/main" id="{1B22CC35-5938-4D1D-2155-E32816BD3CDD}"/>
                </a:ext>
              </a:extLst>
            </p:cNvPr>
            <p:cNvSpPr txBox="1"/>
            <p:nvPr/>
          </p:nvSpPr>
          <p:spPr>
            <a:xfrm>
              <a:off x="4314002" y="511991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852" name="TextBox 851">
              <a:extLst>
                <a:ext uri="{FF2B5EF4-FFF2-40B4-BE49-F238E27FC236}">
                  <a16:creationId xmlns:a16="http://schemas.microsoft.com/office/drawing/2014/main" id="{AAF16B09-9167-B0F5-05C7-E3B551AEABD6}"/>
                </a:ext>
              </a:extLst>
            </p:cNvPr>
            <p:cNvSpPr txBox="1"/>
            <p:nvPr/>
          </p:nvSpPr>
          <p:spPr>
            <a:xfrm>
              <a:off x="4946162" y="511991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8</a:t>
              </a:r>
            </a:p>
          </p:txBody>
        </p:sp>
        <p:sp>
          <p:nvSpPr>
            <p:cNvPr id="853" name="TextBox 852">
              <a:extLst>
                <a:ext uri="{FF2B5EF4-FFF2-40B4-BE49-F238E27FC236}">
                  <a16:creationId xmlns:a16="http://schemas.microsoft.com/office/drawing/2014/main" id="{9AA9901C-7841-F331-FFA6-5788E6F05DF3}"/>
                </a:ext>
              </a:extLst>
            </p:cNvPr>
            <p:cNvSpPr txBox="1"/>
            <p:nvPr/>
          </p:nvSpPr>
          <p:spPr>
            <a:xfrm>
              <a:off x="5539591" y="511991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800" baseline="0">
                  <a:ln/>
                  <a:solidFill>
                    <a:srgbClr val="231F20"/>
                  </a:solidFill>
                  <a:latin typeface="Arial"/>
                  <a:cs typeface="Arial"/>
                  <a:sym typeface="Arial"/>
                  <a:rtl val="0"/>
                </a:rPr>
                <a:t>10</a:t>
              </a:r>
            </a:p>
          </p:txBody>
        </p:sp>
      </p:grpSp>
      <p:sp>
        <p:nvSpPr>
          <p:cNvPr id="854" name="Freeform: Shape 853">
            <a:extLst>
              <a:ext uri="{FF2B5EF4-FFF2-40B4-BE49-F238E27FC236}">
                <a16:creationId xmlns:a16="http://schemas.microsoft.com/office/drawing/2014/main" id="{F20796B1-6EC9-8E12-5F6A-B76DAB49C21D}"/>
              </a:ext>
            </a:extLst>
          </p:cNvPr>
          <p:cNvSpPr/>
          <p:nvPr/>
        </p:nvSpPr>
        <p:spPr>
          <a:xfrm>
            <a:off x="2400260" y="4872965"/>
            <a:ext cx="3441430" cy="335226"/>
          </a:xfrm>
          <a:custGeom>
            <a:avLst/>
            <a:gdLst>
              <a:gd name="connsiteX0" fmla="*/ 0 w 3441430"/>
              <a:gd name="connsiteY0" fmla="*/ 0 h 335226"/>
              <a:gd name="connsiteX1" fmla="*/ 0 w 3441430"/>
              <a:gd name="connsiteY1" fmla="*/ 335226 h 335226"/>
              <a:gd name="connsiteX2" fmla="*/ 3441431 w 3441430"/>
              <a:gd name="connsiteY2" fmla="*/ 335226 h 3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1430" h="335226">
                <a:moveTo>
                  <a:pt x="0" y="0"/>
                </a:moveTo>
                <a:lnTo>
                  <a:pt x="0" y="335226"/>
                </a:lnTo>
                <a:lnTo>
                  <a:pt x="3441431" y="335226"/>
                </a:lnTo>
              </a:path>
            </a:pathLst>
          </a:custGeom>
          <a:noFill/>
          <a:ln w="127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IN" sz="800"/>
          </a:p>
        </p:txBody>
      </p:sp>
      <p:sp>
        <p:nvSpPr>
          <p:cNvPr id="855" name="TextBox 854">
            <a:extLst>
              <a:ext uri="{FF2B5EF4-FFF2-40B4-BE49-F238E27FC236}">
                <a16:creationId xmlns:a16="http://schemas.microsoft.com/office/drawing/2014/main" id="{92D8C8D8-C8E2-3A8F-2910-A688FE35BA6B}"/>
              </a:ext>
            </a:extLst>
          </p:cNvPr>
          <p:cNvSpPr txBox="1"/>
          <p:nvPr/>
        </p:nvSpPr>
        <p:spPr>
          <a:xfrm>
            <a:off x="2024000" y="4610873"/>
            <a:ext cx="18042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altındaki hasta sayısı</a:t>
            </a:r>
          </a:p>
        </p:txBody>
      </p:sp>
      <p:sp>
        <p:nvSpPr>
          <p:cNvPr id="858" name="TextBox 857">
            <a:extLst>
              <a:ext uri="{FF2B5EF4-FFF2-40B4-BE49-F238E27FC236}">
                <a16:creationId xmlns:a16="http://schemas.microsoft.com/office/drawing/2014/main" id="{8DB335B2-862D-763E-0EE1-16D5EF93C421}"/>
              </a:ext>
            </a:extLst>
          </p:cNvPr>
          <p:cNvSpPr txBox="1"/>
          <p:nvPr/>
        </p:nvSpPr>
        <p:spPr>
          <a:xfrm rot="16200000">
            <a:off x="994517" y="3401619"/>
            <a:ext cx="1812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Kümülatif tehlike</a:t>
            </a:r>
          </a:p>
        </p:txBody>
      </p:sp>
      <p:sp>
        <p:nvSpPr>
          <p:cNvPr id="859" name="Content Placeholder 1">
            <a:extLst>
              <a:ext uri="{FF2B5EF4-FFF2-40B4-BE49-F238E27FC236}">
                <a16:creationId xmlns:a16="http://schemas.microsoft.com/office/drawing/2014/main" id="{12553691-A34E-12D8-E425-A7A6AFBF6946}"/>
              </a:ext>
            </a:extLst>
          </p:cNvPr>
          <p:cNvSpPr txBox="1">
            <a:spLocks/>
          </p:cNvSpPr>
          <p:nvPr/>
        </p:nvSpPr>
        <p:spPr>
          <a:xfrm>
            <a:off x="1158080" y="2477831"/>
            <a:ext cx="585560" cy="339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Font typeface="Arial"/>
              <a:buNone/>
              <a:defRPr/>
            </a:pPr>
            <a:r>
              <a:rPr lang="tr-TR" sz="20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0" name="Content Placeholder 1">
            <a:extLst>
              <a:ext uri="{FF2B5EF4-FFF2-40B4-BE49-F238E27FC236}">
                <a16:creationId xmlns:a16="http://schemas.microsoft.com/office/drawing/2014/main" id="{1477A2D5-B761-A555-EDD8-5626321E26C3}"/>
              </a:ext>
            </a:extLst>
          </p:cNvPr>
          <p:cNvSpPr txBox="1">
            <a:spLocks/>
          </p:cNvSpPr>
          <p:nvPr/>
        </p:nvSpPr>
        <p:spPr>
          <a:xfrm>
            <a:off x="6116160" y="2477831"/>
            <a:ext cx="585560" cy="339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Font typeface="Arial"/>
              <a:buNone/>
              <a:defRPr/>
            </a:pPr>
            <a:r>
              <a:rPr lang="tr-TR" sz="20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62BE219-ED17-8903-80BC-95BF7C66BB2F}"/>
              </a:ext>
            </a:extLst>
          </p:cNvPr>
          <p:cNvSpPr txBox="1">
            <a:spLocks/>
          </p:cNvSpPr>
          <p:nvPr/>
        </p:nvSpPr>
        <p:spPr>
          <a:xfrm>
            <a:off x="931980" y="5800722"/>
            <a:ext cx="10515600" cy="5493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Retikülasyon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bal peteği görünümünün boyutunun görsel değerlendirmesine dayalıdır.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HRCT, Yüksek Çözünürlüklü Bilgisayarlı Tomografi; UIP, Olağan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Choe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J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2021;31:3993-4003. </a:t>
            </a:r>
          </a:p>
        </p:txBody>
      </p:sp>
    </p:spTree>
    <p:extLst>
      <p:ext uri="{BB962C8B-B14F-4D97-AF65-F5344CB8AC3E}">
        <p14:creationId xmlns:p14="http://schemas.microsoft.com/office/powerpoint/2010/main" val="1007216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808F42-BF49-08B3-F42D-56D8978A7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984" y="1122363"/>
            <a:ext cx="9144000" cy="2387600"/>
          </a:xfrm>
        </p:spPr>
        <p:txBody>
          <a:bodyPr/>
          <a:lstStyle/>
          <a:p>
            <a:r>
              <a:rPr lang="tr-TR"/>
              <a:t>Progresif Fenotipli Kronik Fibrozan HP'nin Yönetimi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AEE0DD9-28DE-3531-0363-AA4AA1E576A0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defRPr/>
            </a:pP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HP, Hipersensitivite Pnömonisi.</a:t>
            </a:r>
          </a:p>
        </p:txBody>
      </p:sp>
    </p:spTree>
    <p:extLst>
      <p:ext uri="{BB962C8B-B14F-4D97-AF65-F5344CB8AC3E}">
        <p14:creationId xmlns:p14="http://schemas.microsoft.com/office/powerpoint/2010/main" val="3461816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B3D4D0-04E0-A46D-185A-13574F9C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Hipersensitivite pnömonisi değişken prognozlu heterojen bir durumdur</a:t>
            </a:r>
            <a:r>
              <a:rPr lang="tr-TR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br>
              <a:rPr lang="tr-TR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tr-TR" baseline="30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51817F-7D99-2038-129C-867A6C53950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151978"/>
            <a:ext cx="10515600" cy="10107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İPF,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b="1" dirty="0"/>
              <a:t>Referanslar: 1. </a:t>
            </a:r>
            <a:r>
              <a:rPr lang="tr-TR" dirty="0" err="1"/>
              <a:t>Kang</a:t>
            </a:r>
            <a:r>
              <a:rPr lang="tr-TR" dirty="0"/>
              <a:t> J, Kim YJ, </a:t>
            </a:r>
            <a:r>
              <a:rPr lang="tr-TR" dirty="0" err="1"/>
              <a:t>Choe</a:t>
            </a:r>
            <a:r>
              <a:rPr lang="tr-TR" dirty="0"/>
              <a:t> J, </a:t>
            </a:r>
            <a:r>
              <a:rPr lang="tr-TR" dirty="0" err="1"/>
              <a:t>Chae</a:t>
            </a:r>
            <a:r>
              <a:rPr lang="tr-TR" dirty="0"/>
              <a:t> EJ, </a:t>
            </a:r>
            <a:r>
              <a:rPr lang="tr-TR" dirty="0" err="1"/>
              <a:t>Song</a:t>
            </a:r>
            <a:r>
              <a:rPr lang="tr-TR" dirty="0"/>
              <a:t> JW. </a:t>
            </a:r>
            <a:r>
              <a:rPr lang="tr-TR" dirty="0" err="1"/>
              <a:t>Acute</a:t>
            </a:r>
            <a:r>
              <a:rPr lang="tr-TR" dirty="0"/>
              <a:t> </a:t>
            </a:r>
            <a:r>
              <a:rPr lang="tr-TR" dirty="0" err="1"/>
              <a:t>exacerbation</a:t>
            </a:r>
            <a:r>
              <a:rPr lang="tr-TR" dirty="0"/>
              <a:t> of </a:t>
            </a:r>
            <a:r>
              <a:rPr lang="tr-TR" dirty="0" err="1"/>
              <a:t>fibrotic</a:t>
            </a:r>
            <a:r>
              <a:rPr lang="tr-TR" dirty="0"/>
              <a:t>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pneumonitis</a:t>
            </a:r>
            <a:r>
              <a:rPr lang="tr-TR" dirty="0"/>
              <a:t>: </a:t>
            </a:r>
            <a:r>
              <a:rPr lang="tr-TR" dirty="0" err="1"/>
              <a:t>incidence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outcomes</a:t>
            </a:r>
            <a:r>
              <a:rPr lang="tr-TR" dirty="0"/>
              <a:t>. </a:t>
            </a:r>
            <a:r>
              <a:rPr lang="tr-TR" i="1" dirty="0" err="1"/>
              <a:t>Respir</a:t>
            </a:r>
            <a:r>
              <a:rPr lang="tr-TR" i="1" dirty="0"/>
              <a:t> </a:t>
            </a:r>
            <a:r>
              <a:rPr lang="tr-TR" i="1" dirty="0" err="1"/>
              <a:t>Res</a:t>
            </a:r>
            <a:r>
              <a:rPr lang="tr-TR" i="1" dirty="0"/>
              <a:t>.</a:t>
            </a:r>
            <a:r>
              <a:rPr lang="tr-TR" dirty="0"/>
              <a:t> 2021;22(1):152. </a:t>
            </a:r>
            <a:r>
              <a:rPr lang="tr-TR" b="1" dirty="0"/>
              <a:t>2. </a:t>
            </a:r>
            <a:r>
              <a:rPr lang="tr-TR" dirty="0" err="1"/>
              <a:t>Raghu</a:t>
            </a:r>
            <a:r>
              <a:rPr lang="tr-TR" dirty="0"/>
              <a:t> G, </a:t>
            </a:r>
            <a:r>
              <a:rPr lang="tr-TR" dirty="0" err="1"/>
              <a:t>Remy-Jardin</a:t>
            </a:r>
            <a:r>
              <a:rPr lang="tr-TR" dirty="0"/>
              <a:t> M, </a:t>
            </a:r>
            <a:r>
              <a:rPr lang="tr-TR" dirty="0" err="1"/>
              <a:t>Ryerson</a:t>
            </a:r>
            <a:r>
              <a:rPr lang="tr-TR" dirty="0"/>
              <a:t> CJ, ve ark. </a:t>
            </a:r>
            <a:r>
              <a:rPr lang="tr-TR" dirty="0" err="1"/>
              <a:t>Diagnosis</a:t>
            </a:r>
            <a:r>
              <a:rPr lang="tr-TR" dirty="0"/>
              <a:t> of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pneumonitis</a:t>
            </a:r>
            <a:r>
              <a:rPr lang="tr-TR" dirty="0"/>
              <a:t> in </a:t>
            </a:r>
            <a:r>
              <a:rPr lang="tr-TR" dirty="0" err="1"/>
              <a:t>adults</a:t>
            </a:r>
            <a:r>
              <a:rPr lang="tr-TR" dirty="0"/>
              <a:t>. An </a:t>
            </a:r>
            <a:r>
              <a:rPr lang="tr-TR" dirty="0" err="1"/>
              <a:t>official</a:t>
            </a:r>
            <a:r>
              <a:rPr lang="tr-TR" dirty="0"/>
              <a:t> ATS/JRS/ALAT </a:t>
            </a: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practice</a:t>
            </a:r>
            <a:r>
              <a:rPr lang="tr-TR" dirty="0"/>
              <a:t> </a:t>
            </a:r>
            <a:r>
              <a:rPr lang="tr-TR" dirty="0" err="1"/>
              <a:t>guideline</a:t>
            </a:r>
            <a:r>
              <a:rPr lang="tr-TR" dirty="0"/>
              <a:t>. </a:t>
            </a:r>
            <a:r>
              <a:rPr lang="tr-TR" i="1" dirty="0" err="1"/>
              <a:t>Am</a:t>
            </a:r>
            <a:r>
              <a:rPr lang="tr-TR" i="1" dirty="0"/>
              <a:t> J </a:t>
            </a:r>
            <a:r>
              <a:rPr lang="tr-TR" i="1" dirty="0" err="1"/>
              <a:t>Respir</a:t>
            </a:r>
            <a:r>
              <a:rPr lang="tr-TR" i="1" dirty="0"/>
              <a:t> </a:t>
            </a:r>
            <a:r>
              <a:rPr lang="tr-TR" i="1" dirty="0" err="1"/>
              <a:t>Crit</a:t>
            </a:r>
            <a:r>
              <a:rPr lang="tr-TR" i="1" dirty="0"/>
              <a:t> </a:t>
            </a:r>
            <a:r>
              <a:rPr lang="tr-TR" i="1" dirty="0" err="1"/>
              <a:t>Care</a:t>
            </a:r>
            <a:r>
              <a:rPr lang="tr-TR" i="1" dirty="0"/>
              <a:t> </a:t>
            </a:r>
            <a:r>
              <a:rPr lang="tr-TR" i="1" dirty="0" err="1"/>
              <a:t>Med</a:t>
            </a:r>
            <a:r>
              <a:rPr lang="tr-TR" i="1" dirty="0"/>
              <a:t>. </a:t>
            </a:r>
            <a:r>
              <a:rPr lang="tr-TR" dirty="0"/>
              <a:t>2020;202(3):e36-e69.</a:t>
            </a:r>
            <a:r>
              <a:rPr lang="tr-TR" b="1" dirty="0"/>
              <a:t> 3. </a:t>
            </a:r>
            <a:r>
              <a:rPr lang="tr-TR" dirty="0" err="1"/>
              <a:t>Fernández</a:t>
            </a:r>
            <a:r>
              <a:rPr lang="tr-TR" dirty="0"/>
              <a:t> </a:t>
            </a:r>
            <a:r>
              <a:rPr lang="tr-TR" dirty="0" err="1"/>
              <a:t>Pérez</a:t>
            </a:r>
            <a:r>
              <a:rPr lang="tr-TR" dirty="0"/>
              <a:t> ER, Kong AM, </a:t>
            </a:r>
            <a:r>
              <a:rPr lang="tr-TR" dirty="0" err="1"/>
              <a:t>Raimundo</a:t>
            </a:r>
            <a:r>
              <a:rPr lang="tr-TR" dirty="0"/>
              <a:t> K, </a:t>
            </a:r>
            <a:r>
              <a:rPr lang="tr-TR" dirty="0" err="1"/>
              <a:t>Koelsch</a:t>
            </a:r>
            <a:r>
              <a:rPr lang="tr-TR" dirty="0"/>
              <a:t> T, </a:t>
            </a:r>
            <a:r>
              <a:rPr lang="tr-TR" dirty="0" err="1"/>
              <a:t>Kulkarni</a:t>
            </a:r>
            <a:r>
              <a:rPr lang="tr-TR" dirty="0"/>
              <a:t> R, </a:t>
            </a:r>
            <a:r>
              <a:rPr lang="tr-TR" dirty="0" err="1"/>
              <a:t>Cole</a:t>
            </a:r>
            <a:r>
              <a:rPr lang="tr-TR" dirty="0"/>
              <a:t> AL. </a:t>
            </a:r>
            <a:r>
              <a:rPr lang="tr-TR" dirty="0" err="1"/>
              <a:t>Epidemiology</a:t>
            </a:r>
            <a:r>
              <a:rPr lang="tr-TR" dirty="0"/>
              <a:t> of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pneumonitis</a:t>
            </a:r>
            <a:r>
              <a:rPr lang="tr-TR" dirty="0"/>
              <a:t> </a:t>
            </a:r>
            <a:r>
              <a:rPr lang="tr-TR" dirty="0" err="1"/>
              <a:t>among</a:t>
            </a:r>
            <a:r>
              <a:rPr lang="tr-TR" dirty="0"/>
              <a:t> an </a:t>
            </a:r>
            <a:r>
              <a:rPr lang="tr-TR" dirty="0" err="1"/>
              <a:t>insured</a:t>
            </a:r>
            <a:r>
              <a:rPr lang="tr-TR" dirty="0"/>
              <a:t> </a:t>
            </a:r>
            <a:r>
              <a:rPr lang="tr-TR" dirty="0" err="1"/>
              <a:t>population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United </a:t>
            </a:r>
            <a:r>
              <a:rPr lang="tr-TR" dirty="0" err="1"/>
              <a:t>States</a:t>
            </a:r>
            <a:r>
              <a:rPr lang="tr-TR" dirty="0"/>
              <a:t>: a </a:t>
            </a:r>
            <a:r>
              <a:rPr lang="tr-TR" dirty="0" err="1"/>
              <a:t>claims-based</a:t>
            </a:r>
            <a:r>
              <a:rPr lang="tr-TR" dirty="0"/>
              <a:t> </a:t>
            </a:r>
            <a:r>
              <a:rPr lang="tr-TR" dirty="0" err="1"/>
              <a:t>cohort</a:t>
            </a:r>
            <a:r>
              <a:rPr lang="tr-TR" dirty="0"/>
              <a:t> </a:t>
            </a:r>
            <a:r>
              <a:rPr lang="tr-TR" dirty="0" err="1"/>
              <a:t>analysis</a:t>
            </a:r>
            <a:r>
              <a:rPr lang="tr-TR" dirty="0"/>
              <a:t>. </a:t>
            </a:r>
            <a:r>
              <a:rPr lang="tr-TR" i="1" dirty="0" err="1"/>
              <a:t>Ann</a:t>
            </a:r>
            <a:r>
              <a:rPr lang="tr-TR" i="1" dirty="0"/>
              <a:t> </a:t>
            </a:r>
            <a:r>
              <a:rPr lang="tr-TR" i="1" dirty="0" err="1"/>
              <a:t>Am</a:t>
            </a:r>
            <a:r>
              <a:rPr lang="tr-TR" i="1" dirty="0"/>
              <a:t> </a:t>
            </a:r>
            <a:r>
              <a:rPr lang="tr-TR" i="1" dirty="0" err="1"/>
              <a:t>Thorac</a:t>
            </a:r>
            <a:r>
              <a:rPr lang="tr-TR" i="1" dirty="0"/>
              <a:t> </a:t>
            </a:r>
            <a:r>
              <a:rPr lang="tr-TR" i="1" dirty="0" err="1"/>
              <a:t>Soc</a:t>
            </a:r>
            <a:r>
              <a:rPr lang="tr-TR" i="1" dirty="0"/>
              <a:t>. </a:t>
            </a:r>
            <a:r>
              <a:rPr lang="tr-TR" dirty="0"/>
              <a:t>2018;15(4):460-469. </a:t>
            </a:r>
            <a:r>
              <a:rPr lang="tr-TR" b="1" dirty="0"/>
              <a:t>4. </a:t>
            </a:r>
            <a:r>
              <a:rPr lang="tr-TR" dirty="0"/>
              <a:t>Suzuki A, </a:t>
            </a:r>
            <a:r>
              <a:rPr lang="tr-TR" dirty="0" err="1"/>
              <a:t>Kondoh</a:t>
            </a:r>
            <a:r>
              <a:rPr lang="tr-TR" dirty="0"/>
              <a:t> Y, Brown KK ve ark. </a:t>
            </a:r>
            <a:r>
              <a:rPr lang="tr-TR" dirty="0" err="1"/>
              <a:t>Acute</a:t>
            </a:r>
            <a:r>
              <a:rPr lang="tr-TR" dirty="0"/>
              <a:t> </a:t>
            </a:r>
            <a:r>
              <a:rPr lang="tr-TR" dirty="0" err="1"/>
              <a:t>exacerbations</a:t>
            </a:r>
            <a:r>
              <a:rPr lang="tr-TR" dirty="0"/>
              <a:t> of </a:t>
            </a:r>
            <a:r>
              <a:rPr lang="tr-TR" dirty="0" err="1"/>
              <a:t>fibrotic</a:t>
            </a:r>
            <a:r>
              <a:rPr lang="tr-TR" dirty="0"/>
              <a:t> </a:t>
            </a: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diseases</a:t>
            </a:r>
            <a:r>
              <a:rPr lang="tr-TR" dirty="0"/>
              <a:t>. </a:t>
            </a:r>
            <a:r>
              <a:rPr lang="tr-TR" i="1" dirty="0" err="1"/>
              <a:t>Respirology</a:t>
            </a:r>
            <a:r>
              <a:rPr lang="tr-TR" i="1" dirty="0"/>
              <a:t>.</a:t>
            </a:r>
            <a:r>
              <a:rPr lang="tr-TR" dirty="0"/>
              <a:t> 2020;25(5):525-534. </a:t>
            </a:r>
            <a:r>
              <a:rPr lang="tr-TR" b="1" dirty="0"/>
              <a:t>5. </a:t>
            </a:r>
            <a:r>
              <a:rPr lang="tr-TR" dirty="0" err="1"/>
              <a:t>Hambly</a:t>
            </a:r>
            <a:r>
              <a:rPr lang="tr-TR" dirty="0"/>
              <a:t> N, </a:t>
            </a:r>
            <a:r>
              <a:rPr lang="tr-TR" dirty="0" err="1"/>
              <a:t>Farooqi</a:t>
            </a:r>
            <a:r>
              <a:rPr lang="tr-TR" dirty="0"/>
              <a:t> MM, </a:t>
            </a:r>
            <a:r>
              <a:rPr lang="tr-TR" dirty="0" err="1"/>
              <a:t>Dvorkin-Gheva</a:t>
            </a:r>
            <a:r>
              <a:rPr lang="tr-TR" dirty="0"/>
              <a:t> A ve ark.</a:t>
            </a:r>
            <a:br>
              <a:rPr lang="tr-TR" dirty="0"/>
            </a:br>
            <a:r>
              <a:rPr lang="tr-TR" dirty="0" err="1"/>
              <a:t>Prevalence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characteristics</a:t>
            </a:r>
            <a:r>
              <a:rPr lang="tr-TR" dirty="0"/>
              <a:t> of </a:t>
            </a:r>
            <a:r>
              <a:rPr lang="tr-TR" dirty="0" err="1"/>
              <a:t>progressive</a:t>
            </a:r>
            <a:r>
              <a:rPr lang="tr-TR" dirty="0"/>
              <a:t> </a:t>
            </a:r>
            <a:r>
              <a:rPr lang="tr-TR" dirty="0" err="1"/>
              <a:t>fibrosing</a:t>
            </a:r>
            <a:r>
              <a:rPr lang="tr-TR" dirty="0"/>
              <a:t> </a:t>
            </a: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 in a </a:t>
            </a:r>
            <a:r>
              <a:rPr lang="tr-TR" dirty="0" err="1"/>
              <a:t>prospective</a:t>
            </a:r>
            <a:r>
              <a:rPr lang="tr-TR" dirty="0"/>
              <a:t> </a:t>
            </a:r>
            <a:r>
              <a:rPr lang="tr-TR" dirty="0" err="1"/>
              <a:t>registry</a:t>
            </a:r>
            <a:r>
              <a:rPr lang="tr-TR" dirty="0"/>
              <a:t>. </a:t>
            </a:r>
            <a:r>
              <a:rPr lang="tr-TR" i="1" dirty="0" err="1"/>
              <a:t>Eur</a:t>
            </a:r>
            <a:r>
              <a:rPr lang="tr-TR" i="1" dirty="0"/>
              <a:t> </a:t>
            </a:r>
            <a:r>
              <a:rPr lang="tr-TR" i="1" dirty="0" err="1"/>
              <a:t>Respir</a:t>
            </a:r>
            <a:r>
              <a:rPr lang="tr-TR" i="1" dirty="0"/>
              <a:t> J. </a:t>
            </a:r>
            <a:r>
              <a:rPr lang="tr-TR" dirty="0"/>
              <a:t>2022;60(4):2102571.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34DDDD-7349-A5D5-E07A-D03147BA66FE}"/>
              </a:ext>
            </a:extLst>
          </p:cNvPr>
          <p:cNvGrpSpPr/>
          <p:nvPr/>
        </p:nvGrpSpPr>
        <p:grpSpPr>
          <a:xfrm>
            <a:off x="725926" y="1804873"/>
            <a:ext cx="10770953" cy="2847823"/>
            <a:chOff x="637438" y="1972017"/>
            <a:chExt cx="11222932" cy="2967326"/>
          </a:xfrm>
        </p:grpSpPr>
        <p:sp>
          <p:nvSpPr>
            <p:cNvPr id="6" name="Rounded Rectangle 39">
              <a:extLst>
                <a:ext uri="{FF2B5EF4-FFF2-40B4-BE49-F238E27FC236}">
                  <a16:creationId xmlns:a16="http://schemas.microsoft.com/office/drawing/2014/main" id="{7C55E8D3-7282-162D-6B57-5D901526E42C}"/>
                </a:ext>
              </a:extLst>
            </p:cNvPr>
            <p:cNvSpPr/>
            <p:nvPr/>
          </p:nvSpPr>
          <p:spPr>
            <a:xfrm>
              <a:off x="977770" y="1972017"/>
              <a:ext cx="1681987" cy="1486099"/>
            </a:xfrm>
            <a:prstGeom prst="roundRect">
              <a:avLst>
                <a:gd name="adj" fmla="val 635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ounded Rectangle 40">
              <a:extLst>
                <a:ext uri="{FF2B5EF4-FFF2-40B4-BE49-F238E27FC236}">
                  <a16:creationId xmlns:a16="http://schemas.microsoft.com/office/drawing/2014/main" id="{2B5FE5CE-28D6-865A-20C6-B5B5D186B9E9}"/>
                </a:ext>
              </a:extLst>
            </p:cNvPr>
            <p:cNvSpPr/>
            <p:nvPr/>
          </p:nvSpPr>
          <p:spPr>
            <a:xfrm>
              <a:off x="6862381" y="1972017"/>
              <a:ext cx="1681987" cy="1486099"/>
            </a:xfrm>
            <a:prstGeom prst="roundRect">
              <a:avLst>
                <a:gd name="adj" fmla="val 635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ed Rectangle 41">
              <a:extLst>
                <a:ext uri="{FF2B5EF4-FFF2-40B4-BE49-F238E27FC236}">
                  <a16:creationId xmlns:a16="http://schemas.microsoft.com/office/drawing/2014/main" id="{EF6F41A1-3788-FB4B-DB79-9604B8EEA51D}"/>
                </a:ext>
              </a:extLst>
            </p:cNvPr>
            <p:cNvSpPr/>
            <p:nvPr/>
          </p:nvSpPr>
          <p:spPr>
            <a:xfrm>
              <a:off x="9726404" y="1972017"/>
              <a:ext cx="1681987" cy="1486099"/>
            </a:xfrm>
            <a:prstGeom prst="roundRect">
              <a:avLst>
                <a:gd name="adj" fmla="val 635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6">
              <a:extLst>
                <a:ext uri="{FF2B5EF4-FFF2-40B4-BE49-F238E27FC236}">
                  <a16:creationId xmlns:a16="http://schemas.microsoft.com/office/drawing/2014/main" id="{FB367574-05AE-FC42-602A-109CE1F20E6C}"/>
                </a:ext>
              </a:extLst>
            </p:cNvPr>
            <p:cNvSpPr/>
            <p:nvPr/>
          </p:nvSpPr>
          <p:spPr>
            <a:xfrm>
              <a:off x="3852945" y="1972017"/>
              <a:ext cx="1681987" cy="1486099"/>
            </a:xfrm>
            <a:prstGeom prst="roundRect">
              <a:avLst>
                <a:gd name="adj" fmla="val 635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D754C5C1-7685-50AC-F96B-716074ED813F}"/>
                </a:ext>
              </a:extLst>
            </p:cNvPr>
            <p:cNvSpPr txBox="1">
              <a:spLocks/>
            </p:cNvSpPr>
            <p:nvPr/>
          </p:nvSpPr>
          <p:spPr>
            <a:xfrm>
              <a:off x="637438" y="3587219"/>
              <a:ext cx="2285810" cy="867392"/>
            </a:xfrm>
            <a:prstGeom prst="rect">
              <a:avLst/>
            </a:prstGeom>
          </p:spPr>
          <p:txBody>
            <a:bodyPr lIns="121920" tIns="60960" rIns="121920" bIns="60960" anchor="t"/>
            <a:lstStyle>
              <a:lvl1pPr algn="l" defTabSz="45719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000" cap="none" spc="0">
                  <a:solidFill>
                    <a:schemeClr val="accent1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marL="0" marR="0" lvl="0" indent="0" algn="ctr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0" i="0" u="none" strike="noStrike" cap="none" normalizeH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HP, tüm İAH olgularında </a:t>
              </a:r>
              <a:br>
                <a:rPr kumimoji="0" lang="tr-TR" sz="1600" b="0" i="0" u="none" strike="noStrike" cap="none" normalizeH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tr-TR" sz="1600" b="1" i="0" u="none" strike="noStrike" cap="none" normalizeH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%47</a:t>
              </a:r>
              <a:r>
                <a:rPr kumimoji="0" lang="tr-TR" sz="1600" b="0" i="0" u="none" strike="noStrike" cap="none" normalizeH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’ye varan oranlarda </a:t>
              </a:r>
              <a:br>
                <a:rPr kumimoji="0" lang="tr-TR" sz="1600" b="0" i="0" u="none" strike="noStrike" cap="none" normalizeH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tr-TR" sz="1600" b="0" i="0" u="none" strike="noStrike" cap="none" normalizeH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görülebilir</a:t>
              </a:r>
              <a:r>
                <a:rPr kumimoji="0" lang="tr-TR" sz="1600" b="0" i="0" u="none" strike="noStrike" cap="none" normalizeH="0" baseline="3000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D65185-6ECE-B2B8-BB31-68285B6E6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9431" y="2216311"/>
              <a:ext cx="1007886" cy="931199"/>
            </a:xfrm>
            <a:prstGeom prst="rect">
              <a:avLst/>
            </a:prstGeom>
          </p:spPr>
        </p:pic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773F2965-1368-AB27-0603-B228E2AEEC63}"/>
                </a:ext>
              </a:extLst>
            </p:cNvPr>
            <p:cNvSpPr txBox="1">
              <a:spLocks/>
            </p:cNvSpPr>
            <p:nvPr/>
          </p:nvSpPr>
          <p:spPr>
            <a:xfrm>
              <a:off x="3310878" y="3594494"/>
              <a:ext cx="2916086" cy="1344849"/>
            </a:xfrm>
            <a:prstGeom prst="rect">
              <a:avLst/>
            </a:prstGeom>
          </p:spPr>
          <p:txBody>
            <a:bodyPr lIns="121920" tIns="60960" rIns="121920" bIns="60960" anchor="t"/>
            <a:lstStyle>
              <a:lvl1pPr algn="l" defTabSz="45719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000" cap="none" spc="0">
                  <a:solidFill>
                    <a:schemeClr val="accent1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HP hastalarının</a:t>
              </a:r>
              <a:r>
                <a:rPr kumimoji="0" lang="tr-TR" sz="1600" i="0" u="none" strike="noStrike" cap="none" normalizeH="0" noProof="0" dirty="0">
                  <a:ln>
                    <a:noFill/>
                  </a:ln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%20-29’unda </a:t>
              </a:r>
              <a:r>
                <a:rPr kumimoji="0" lang="tr-TR" sz="1600" b="0" i="0" u="none" strike="noStrike" cap="none" normalizeH="0" noProof="0" dirty="0" err="1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fibrotik</a:t>
              </a:r>
              <a: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HP görülebilir; bazıları antijenin uzaklaştırılmasından sonra bile ilerleyebilir</a:t>
              </a:r>
              <a:r>
                <a:rPr kumimoji="0" lang="tr-TR" sz="1600" b="0" i="0" u="none" strike="noStrike" cap="none" normalizeH="0" baseline="3000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75A399B6-86D8-DCA8-D633-54DC1F02F70F}"/>
                </a:ext>
              </a:extLst>
            </p:cNvPr>
            <p:cNvSpPr txBox="1">
              <a:spLocks/>
            </p:cNvSpPr>
            <p:nvPr/>
          </p:nvSpPr>
          <p:spPr>
            <a:xfrm>
              <a:off x="6430184" y="3587219"/>
              <a:ext cx="2546380" cy="1132021"/>
            </a:xfrm>
            <a:prstGeom prst="rect">
              <a:avLst/>
            </a:prstGeom>
          </p:spPr>
          <p:txBody>
            <a:bodyPr lIns="121920" tIns="60960" rIns="121920" bIns="60960" anchor="t"/>
            <a:lstStyle>
              <a:lvl1pPr algn="l" defTabSz="45719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000" cap="none" spc="0">
                  <a:solidFill>
                    <a:schemeClr val="accent1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marL="0" marR="0" lvl="0" indent="0" algn="ctr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0" i="0" u="none" strike="noStrike" cap="none" normalizeH="0" noProof="0" dirty="0" err="1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HP’de</a:t>
              </a:r>
              <a: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her 100 hasta yılında </a:t>
              </a:r>
              <a:r>
                <a:rPr kumimoji="0" lang="tr-TR" sz="1600" b="1" i="0" u="none" strike="noStrike" cap="none" normalizeH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6,05 akut alevlenme</a:t>
              </a:r>
              <a: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b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meydana gelirken, </a:t>
              </a:r>
              <a:r>
                <a:rPr kumimoji="0" lang="tr-TR" sz="1600" b="0" i="0" u="none" strike="noStrike" cap="none" normalizeH="0" noProof="0" dirty="0" err="1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İPF’de</a:t>
              </a:r>
              <a:r>
                <a:rPr kumimoji="0" lang="tr-TR" sz="1600" b="0" i="0" u="none" strike="noStrike" cap="none" normalizeH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bu oran 8,38’dir</a:t>
              </a:r>
              <a:r>
                <a:rPr kumimoji="0" lang="tr-TR" sz="1600" b="0" i="0" u="none" strike="noStrike" cap="none" normalizeH="0" baseline="3000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C90A8C-BAA5-82C6-02CD-D3D94440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678" y="2176356"/>
              <a:ext cx="1589781" cy="117505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1DE5BC-555A-30C7-806E-9CF9C8FD125E}"/>
                </a:ext>
              </a:extLst>
            </p:cNvPr>
            <p:cNvCxnSpPr>
              <a:cxnSpLocks/>
            </p:cNvCxnSpPr>
            <p:nvPr/>
          </p:nvCxnSpPr>
          <p:spPr>
            <a:xfrm>
              <a:off x="3253653" y="1972017"/>
              <a:ext cx="0" cy="2864254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 Placeholder 20">
              <a:extLst>
                <a:ext uri="{FF2B5EF4-FFF2-40B4-BE49-F238E27FC236}">
                  <a16:creationId xmlns:a16="http://schemas.microsoft.com/office/drawing/2014/main" id="{BC0E643A-9B5A-25CD-23DE-7232CBC00D70}"/>
                </a:ext>
              </a:extLst>
            </p:cNvPr>
            <p:cNvSpPr txBox="1">
              <a:spLocks/>
            </p:cNvSpPr>
            <p:nvPr/>
          </p:nvSpPr>
          <p:spPr>
            <a:xfrm>
              <a:off x="9274425" y="3587219"/>
              <a:ext cx="2585945" cy="103310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tr-TR" sz="1600" kern="1000" dirty="0" err="1">
                  <a:solidFill>
                    <a:srgbClr val="32323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Fibrotik</a:t>
              </a:r>
              <a:r>
                <a:rPr lang="tr-TR" sz="1600" kern="1000" dirty="0">
                  <a:solidFill>
                    <a:srgbClr val="32323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HP vakalarının </a:t>
              </a:r>
              <a:r>
                <a:rPr lang="tr-TR" sz="1600" b="1" kern="1000" dirty="0">
                  <a:solidFill>
                    <a:srgbClr val="00206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%58’i </a:t>
              </a:r>
              <a:r>
                <a:rPr lang="tr-TR" sz="1600" kern="1000" dirty="0">
                  <a:solidFill>
                    <a:srgbClr val="32323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2 yıl içinde İAH </a:t>
              </a:r>
              <a:r>
                <a:rPr lang="tr-TR" sz="1600" kern="1000" dirty="0" err="1">
                  <a:solidFill>
                    <a:srgbClr val="32323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progresyonu</a:t>
              </a:r>
              <a:r>
                <a:rPr lang="tr-TR" sz="1600" kern="1000" dirty="0">
                  <a:solidFill>
                    <a:srgbClr val="32323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kriterlerini karşılamaktadır</a:t>
              </a:r>
              <a:r>
                <a:rPr lang="tr-TR" sz="1600" kern="1000" baseline="30000" dirty="0">
                  <a:solidFill>
                    <a:srgbClr val="32323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A605F8-DC5C-B99A-4582-2AE3767A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7485" y="2216311"/>
              <a:ext cx="1339825" cy="976844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789A9C-EB4E-0F90-7CA8-1B419841A09E}"/>
                </a:ext>
              </a:extLst>
            </p:cNvPr>
            <p:cNvCxnSpPr>
              <a:cxnSpLocks/>
            </p:cNvCxnSpPr>
            <p:nvPr/>
          </p:nvCxnSpPr>
          <p:spPr>
            <a:xfrm>
              <a:off x="6175963" y="1972017"/>
              <a:ext cx="0" cy="2864254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EE2526-7916-29BE-F25E-1D774BD624EF}"/>
                </a:ext>
              </a:extLst>
            </p:cNvPr>
            <p:cNvCxnSpPr>
              <a:cxnSpLocks/>
            </p:cNvCxnSpPr>
            <p:nvPr/>
          </p:nvCxnSpPr>
          <p:spPr>
            <a:xfrm>
              <a:off x="9154833" y="1972017"/>
              <a:ext cx="0" cy="2864254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FC1D6D-2D12-C76D-E712-0CEA7D248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1958" y="2176356"/>
              <a:ext cx="1589780" cy="117505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69C8DC-7ECB-1394-55FA-33183D670864}"/>
              </a:ext>
            </a:extLst>
          </p:cNvPr>
          <p:cNvSpPr/>
          <p:nvPr/>
        </p:nvSpPr>
        <p:spPr>
          <a:xfrm>
            <a:off x="2297149" y="4787068"/>
            <a:ext cx="7215040" cy="376008"/>
          </a:xfrm>
          <a:prstGeom prst="roundRect">
            <a:avLst/>
          </a:prstGeom>
          <a:solidFill>
            <a:srgbClr val="F474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sz="1400" dirty="0">
                <a:solidFill>
                  <a:schemeClr val="bg1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İAH hastalarınızı </a:t>
            </a:r>
            <a:r>
              <a:rPr lang="tr-TR" sz="1400" dirty="0" err="1">
                <a:solidFill>
                  <a:schemeClr val="bg1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fibrotik</a:t>
            </a:r>
            <a:r>
              <a:rPr lang="tr-TR" sz="1400" dirty="0">
                <a:solidFill>
                  <a:schemeClr val="bg1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 HP için düzenli olarak takip edin.</a:t>
            </a:r>
          </a:p>
        </p:txBody>
      </p:sp>
    </p:spTree>
    <p:extLst>
      <p:ext uri="{BB962C8B-B14F-4D97-AF65-F5344CB8AC3E}">
        <p14:creationId xmlns:p14="http://schemas.microsoft.com/office/powerpoint/2010/main" val="109573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A2BD2A-FDF7-8066-449E-BA43BB46B115}"/>
              </a:ext>
            </a:extLst>
          </p:cNvPr>
          <p:cNvSpPr/>
          <p:nvPr/>
        </p:nvSpPr>
        <p:spPr>
          <a:xfrm>
            <a:off x="911225" y="1628713"/>
            <a:ext cx="10348795" cy="3556707"/>
          </a:xfrm>
          <a:prstGeom prst="roundRect">
            <a:avLst>
              <a:gd name="adj" fmla="val 343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AE0371-5DE1-99BA-05B2-CB4852A53C25}"/>
              </a:ext>
            </a:extLst>
          </p:cNvPr>
          <p:cNvSpPr/>
          <p:nvPr/>
        </p:nvSpPr>
        <p:spPr>
          <a:xfrm>
            <a:off x="7351057" y="2580589"/>
            <a:ext cx="3272120" cy="1652954"/>
          </a:xfrm>
          <a:prstGeom prst="roundRect">
            <a:avLst>
              <a:gd name="adj" fmla="val 53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57E25B-D762-99CB-672A-FCA00C58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Pulmoner fibrozisin patofizyolojisi</a:t>
            </a:r>
            <a:r>
              <a:rPr lang="tr-TR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</a:t>
            </a:r>
            <a:br>
              <a:rPr lang="tr-TR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tr-TR" baseline="30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6F573B-25C2-46C8-AC38-E211DEFE47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348589"/>
            <a:ext cx="10515600" cy="8252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CSF1R, Koloni Uyarıcı Faktör 1 Reseptörü; ESM, Hücre Dışı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Matriks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FGF,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Fibroblast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Büyüme Faktörü; FGFR,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Fibroblast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Büyüme Faktörü Reseptörü;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Lck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Lenfosite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Özgü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Tirozin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-Protein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Kinaz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PDGF,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Platelet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Kaynaklı Büyüme Faktörü; PDGFR,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Platelet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Kaynaklı Büyüme Faktörü Reseptörü; VEGF,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Vasküler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Endotelyal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Büyüme Faktörü; VEGFR,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Vasküler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Endotelyal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Büyüme Faktörü Reseptörü.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b="1" dirty="0"/>
              <a:t>Referanslar: 1. </a:t>
            </a:r>
            <a:r>
              <a:rPr lang="tr-TR" dirty="0" err="1"/>
              <a:t>Wollin</a:t>
            </a:r>
            <a:r>
              <a:rPr lang="tr-TR" dirty="0"/>
              <a:t> L, </a:t>
            </a:r>
            <a:r>
              <a:rPr lang="tr-TR" dirty="0" err="1"/>
              <a:t>Distler</a:t>
            </a:r>
            <a:r>
              <a:rPr lang="tr-TR" dirty="0"/>
              <a:t> JHW, </a:t>
            </a:r>
            <a:r>
              <a:rPr lang="tr-TR" dirty="0" err="1"/>
              <a:t>Denton</a:t>
            </a:r>
            <a:r>
              <a:rPr lang="tr-TR" dirty="0"/>
              <a:t> CP, </a:t>
            </a:r>
            <a:r>
              <a:rPr lang="tr-TR" dirty="0" err="1"/>
              <a:t>Gahlemann</a:t>
            </a:r>
            <a:r>
              <a:rPr lang="tr-TR" dirty="0"/>
              <a:t> M. </a:t>
            </a:r>
            <a:r>
              <a:rPr lang="tr-TR" dirty="0" err="1"/>
              <a:t>Rationale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 of </a:t>
            </a:r>
            <a:r>
              <a:rPr lang="tr-TR" dirty="0" err="1"/>
              <a:t>nintedanib</a:t>
            </a:r>
            <a:r>
              <a:rPr lang="tr-TR" dirty="0"/>
              <a:t> as a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systemic</a:t>
            </a:r>
            <a:r>
              <a:rPr lang="tr-TR" dirty="0"/>
              <a:t> </a:t>
            </a:r>
            <a:r>
              <a:rPr lang="tr-TR" dirty="0" err="1"/>
              <a:t>sclerosis</a:t>
            </a:r>
            <a:r>
              <a:rPr lang="tr-TR" dirty="0"/>
              <a:t>–</a:t>
            </a:r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. </a:t>
            </a:r>
            <a:r>
              <a:rPr lang="tr-TR" i="1" dirty="0"/>
              <a:t>J </a:t>
            </a:r>
            <a:r>
              <a:rPr lang="tr-TR" i="1" dirty="0" err="1"/>
              <a:t>Scleroderma</a:t>
            </a:r>
            <a:r>
              <a:rPr lang="tr-TR" i="1" dirty="0"/>
              <a:t> </a:t>
            </a:r>
            <a:r>
              <a:rPr lang="tr-TR" i="1" dirty="0" err="1"/>
              <a:t>Relat</a:t>
            </a:r>
            <a:r>
              <a:rPr lang="tr-TR" i="1" dirty="0"/>
              <a:t> </a:t>
            </a:r>
            <a:r>
              <a:rPr lang="tr-TR" i="1" dirty="0" err="1"/>
              <a:t>Disord</a:t>
            </a:r>
            <a:r>
              <a:rPr lang="tr-TR" i="1" dirty="0"/>
              <a:t>. </a:t>
            </a:r>
            <a:r>
              <a:rPr lang="tr-TR" dirty="0"/>
              <a:t>2019;4(3):212-218. </a:t>
            </a:r>
            <a:r>
              <a:rPr lang="tr-TR" b="1" dirty="0"/>
              <a:t>2. </a:t>
            </a:r>
            <a:r>
              <a:rPr lang="tr-TR" dirty="0" err="1"/>
              <a:t>Wollin</a:t>
            </a:r>
            <a:r>
              <a:rPr lang="tr-TR" dirty="0"/>
              <a:t> L, </a:t>
            </a:r>
            <a:r>
              <a:rPr lang="tr-TR" dirty="0" err="1"/>
              <a:t>Distler</a:t>
            </a:r>
            <a:r>
              <a:rPr lang="tr-TR" dirty="0"/>
              <a:t> JHW, </a:t>
            </a:r>
            <a:r>
              <a:rPr lang="tr-TR" dirty="0" err="1"/>
              <a:t>Redente</a:t>
            </a:r>
            <a:r>
              <a:rPr lang="tr-TR" dirty="0"/>
              <a:t> EF ve ark. </a:t>
            </a:r>
            <a:r>
              <a:rPr lang="tr-TR" dirty="0" err="1"/>
              <a:t>Potential</a:t>
            </a:r>
            <a:r>
              <a:rPr lang="tr-TR" dirty="0"/>
              <a:t> of </a:t>
            </a:r>
            <a:r>
              <a:rPr lang="tr-TR" dirty="0" err="1"/>
              <a:t>nintedanib</a:t>
            </a:r>
            <a:r>
              <a:rPr lang="tr-TR" dirty="0"/>
              <a:t> in </a:t>
            </a:r>
            <a:r>
              <a:rPr lang="tr-TR" dirty="0" err="1"/>
              <a:t>treatment</a:t>
            </a:r>
            <a:r>
              <a:rPr lang="tr-TR" dirty="0"/>
              <a:t> of </a:t>
            </a:r>
            <a:r>
              <a:rPr lang="tr-TR" dirty="0" err="1"/>
              <a:t>progressive</a:t>
            </a:r>
            <a:r>
              <a:rPr lang="tr-TR" dirty="0"/>
              <a:t> </a:t>
            </a:r>
            <a:r>
              <a:rPr lang="tr-TR" dirty="0" err="1"/>
              <a:t>fibrosing</a:t>
            </a:r>
            <a:r>
              <a:rPr lang="tr-TR" dirty="0"/>
              <a:t> </a:t>
            </a: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diseases</a:t>
            </a:r>
            <a:r>
              <a:rPr lang="tr-TR" i="1" dirty="0"/>
              <a:t>. </a:t>
            </a:r>
            <a:r>
              <a:rPr lang="tr-TR" i="1" dirty="0" err="1"/>
              <a:t>Eur</a:t>
            </a:r>
            <a:r>
              <a:rPr lang="tr-TR" i="1" dirty="0"/>
              <a:t> </a:t>
            </a:r>
            <a:r>
              <a:rPr lang="tr-TR" i="1" dirty="0" err="1"/>
              <a:t>Respir</a:t>
            </a:r>
            <a:r>
              <a:rPr lang="tr-TR" i="1" dirty="0"/>
              <a:t> J. </a:t>
            </a:r>
            <a:r>
              <a:rPr lang="tr-TR" dirty="0"/>
              <a:t>2019;54(3):1900161. </a:t>
            </a:r>
            <a:br>
              <a:rPr lang="tr-TR" dirty="0"/>
            </a:br>
            <a:r>
              <a:rPr lang="tr-TR" b="1" dirty="0"/>
              <a:t>3. </a:t>
            </a:r>
            <a:r>
              <a:rPr lang="tr-TR" dirty="0" err="1"/>
              <a:t>Hamblin</a:t>
            </a:r>
            <a:r>
              <a:rPr lang="tr-TR" dirty="0"/>
              <a:t> M, </a:t>
            </a:r>
            <a:r>
              <a:rPr lang="tr-TR" dirty="0" err="1"/>
              <a:t>Prosch</a:t>
            </a:r>
            <a:r>
              <a:rPr lang="tr-TR" dirty="0"/>
              <a:t> H, </a:t>
            </a:r>
            <a:r>
              <a:rPr lang="tr-TR" dirty="0" err="1"/>
              <a:t>Vašáková</a:t>
            </a:r>
            <a:r>
              <a:rPr lang="tr-TR" dirty="0"/>
              <a:t> M. </a:t>
            </a:r>
            <a:r>
              <a:rPr lang="tr-TR" dirty="0" err="1"/>
              <a:t>Diagnosis</a:t>
            </a:r>
            <a:r>
              <a:rPr lang="tr-TR" dirty="0"/>
              <a:t>, </a:t>
            </a:r>
            <a:r>
              <a:rPr lang="tr-TR" dirty="0" err="1"/>
              <a:t>course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management</a:t>
            </a:r>
            <a:r>
              <a:rPr lang="tr-TR" dirty="0"/>
              <a:t> of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pneumonitis</a:t>
            </a:r>
            <a:r>
              <a:rPr lang="tr-TR" dirty="0"/>
              <a:t>. </a:t>
            </a:r>
            <a:r>
              <a:rPr lang="tr-TR" i="1" dirty="0" err="1"/>
              <a:t>Eur</a:t>
            </a:r>
            <a:r>
              <a:rPr lang="tr-TR" i="1" dirty="0"/>
              <a:t> </a:t>
            </a:r>
            <a:r>
              <a:rPr lang="tr-TR" i="1" dirty="0" err="1"/>
              <a:t>Respir</a:t>
            </a:r>
            <a:r>
              <a:rPr lang="tr-TR" i="1" dirty="0"/>
              <a:t> </a:t>
            </a:r>
            <a:r>
              <a:rPr lang="tr-TR" i="1" dirty="0" err="1"/>
              <a:t>Rev</a:t>
            </a:r>
            <a:r>
              <a:rPr lang="tr-TR" i="1" dirty="0"/>
              <a:t>. </a:t>
            </a:r>
            <a:r>
              <a:rPr lang="tr-TR" dirty="0"/>
              <a:t>2022;31(163):210169.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2D19D-41CD-B031-B9EE-3402FEDF41B3}"/>
              </a:ext>
            </a:extLst>
          </p:cNvPr>
          <p:cNvSpPr txBox="1"/>
          <p:nvPr/>
        </p:nvSpPr>
        <p:spPr>
          <a:xfrm>
            <a:off x="7567544" y="2618482"/>
            <a:ext cx="28205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Progresyon gösteren fibrotik </a:t>
            </a:r>
            <a:r>
              <a:rPr lang="tr-TR" sz="16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HP’nin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progresyonunu yavaşlatmak için fibrozisi hedef alan bir tedavi gereklidir</a:t>
            </a:r>
            <a:r>
              <a:rPr lang="tr-TR" sz="1600" b="1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3947FE4-66B6-66DE-EAF7-0907577F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64" y="1706880"/>
            <a:ext cx="5705856" cy="3429000"/>
          </a:xfrm>
          <a:prstGeom prst="rect">
            <a:avLst/>
          </a:prstGeom>
          <a:noFill/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679A78D5-0E3E-B27A-4660-33DBC34835AF}"/>
              </a:ext>
            </a:extLst>
          </p:cNvPr>
          <p:cNvSpPr/>
          <p:nvPr/>
        </p:nvSpPr>
        <p:spPr>
          <a:xfrm>
            <a:off x="1520952" y="2328672"/>
            <a:ext cx="880872" cy="12801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850" b="1">
                <a:solidFill>
                  <a:srgbClr val="5A5A5A"/>
                </a:solidFill>
                <a:latin typeface="Corbel"/>
              </a:rPr>
              <a:t>DOKU HASARI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5CF0CC3-72A4-6CC4-8C93-69E959A113AD}"/>
              </a:ext>
            </a:extLst>
          </p:cNvPr>
          <p:cNvSpPr/>
          <p:nvPr/>
        </p:nvSpPr>
        <p:spPr>
          <a:xfrm>
            <a:off x="2468880" y="2206752"/>
            <a:ext cx="228600" cy="9144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50" b="1">
                <a:solidFill>
                  <a:srgbClr val="5A5A5A"/>
                </a:solidFill>
                <a:latin typeface="Arial"/>
              </a:rPr>
              <a:t>VEGF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B262638-ECE2-48C4-E044-F80A5516D0F6}"/>
              </a:ext>
            </a:extLst>
          </p:cNvPr>
          <p:cNvSpPr/>
          <p:nvPr/>
        </p:nvSpPr>
        <p:spPr>
          <a:xfrm>
            <a:off x="2679192" y="2359152"/>
            <a:ext cx="274320" cy="1036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50" b="1">
                <a:solidFill>
                  <a:srgbClr val="5A5A5A"/>
                </a:solidFill>
                <a:latin typeface="Arial"/>
              </a:rPr>
              <a:t>VEGFR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FB79A525-8310-FAB4-43BF-57001F1D1850}"/>
              </a:ext>
            </a:extLst>
          </p:cNvPr>
          <p:cNvSpPr/>
          <p:nvPr/>
        </p:nvSpPr>
        <p:spPr>
          <a:xfrm>
            <a:off x="3819144" y="2090928"/>
            <a:ext cx="509016" cy="1188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750">
                <a:solidFill>
                  <a:srgbClr val="5A5A5A"/>
                </a:solidFill>
                <a:latin typeface="Arial"/>
              </a:rPr>
              <a:t>Fibrositler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4224A97-CB91-2FC3-B44C-305174BFD4B6}"/>
              </a:ext>
            </a:extLst>
          </p:cNvPr>
          <p:cNvSpPr/>
          <p:nvPr/>
        </p:nvSpPr>
        <p:spPr>
          <a:xfrm>
            <a:off x="5096256" y="2133600"/>
            <a:ext cx="249936" cy="94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50" b="1">
                <a:solidFill>
                  <a:srgbClr val="5A5A5A"/>
                </a:solidFill>
                <a:latin typeface="Arial"/>
              </a:rPr>
              <a:t>PDGF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D39E7A6D-F1C3-FF51-3921-54034561B66A}"/>
              </a:ext>
            </a:extLst>
          </p:cNvPr>
          <p:cNvSpPr/>
          <p:nvPr/>
        </p:nvSpPr>
        <p:spPr>
          <a:xfrm>
            <a:off x="5449824" y="2130552"/>
            <a:ext cx="176784" cy="9144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50" b="1">
                <a:solidFill>
                  <a:srgbClr val="5A5A5A"/>
                </a:solidFill>
                <a:latin typeface="Arial"/>
              </a:rPr>
              <a:t>FGF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F1C469A1-B357-B426-E1E7-268C290949D5}"/>
              </a:ext>
            </a:extLst>
          </p:cNvPr>
          <p:cNvSpPr/>
          <p:nvPr/>
        </p:nvSpPr>
        <p:spPr>
          <a:xfrm>
            <a:off x="5885688" y="2206752"/>
            <a:ext cx="231648" cy="883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tr-TR" sz="550" b="1">
                <a:solidFill>
                  <a:srgbClr val="5A5A5A"/>
                </a:solidFill>
                <a:latin typeface="Arial"/>
              </a:rPr>
              <a:t>FGFR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64D61779-9946-411B-572B-368EA2ED07AF}"/>
              </a:ext>
            </a:extLst>
          </p:cNvPr>
          <p:cNvSpPr/>
          <p:nvPr/>
        </p:nvSpPr>
        <p:spPr>
          <a:xfrm>
            <a:off x="5504688" y="2383536"/>
            <a:ext cx="295656" cy="7924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50" b="1">
                <a:solidFill>
                  <a:srgbClr val="5A5A5A"/>
                </a:solidFill>
                <a:latin typeface="Arial"/>
              </a:rPr>
              <a:t>PDGFR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75B3AEB8-075A-E3D4-230E-5C8A60CC1CD4}"/>
              </a:ext>
            </a:extLst>
          </p:cNvPr>
          <p:cNvSpPr/>
          <p:nvPr/>
        </p:nvSpPr>
        <p:spPr>
          <a:xfrm>
            <a:off x="2090928" y="2895600"/>
            <a:ext cx="1438656" cy="17678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850" b="1">
                <a:solidFill>
                  <a:srgbClr val="5A5A5A"/>
                </a:solidFill>
                <a:latin typeface="Corbel"/>
              </a:rPr>
              <a:t>LÖKOSİT GÖÇÜ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D65F28C3-56F6-FE12-CB85-E263BE8FC875}"/>
              </a:ext>
            </a:extLst>
          </p:cNvPr>
          <p:cNvSpPr/>
          <p:nvPr/>
        </p:nvSpPr>
        <p:spPr>
          <a:xfrm>
            <a:off x="4602480" y="2865120"/>
            <a:ext cx="445008" cy="12801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tr-TR" sz="750">
                <a:solidFill>
                  <a:srgbClr val="5A5A5A"/>
                </a:solidFill>
                <a:latin typeface="Arial"/>
              </a:rPr>
              <a:t>Perisit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793741E-20A6-78F2-0ECE-72E3E1B4E4A5}"/>
              </a:ext>
            </a:extLst>
          </p:cNvPr>
          <p:cNvSpPr/>
          <p:nvPr/>
        </p:nvSpPr>
        <p:spPr>
          <a:xfrm>
            <a:off x="5172456" y="2895600"/>
            <a:ext cx="1447800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850" b="1">
                <a:solidFill>
                  <a:srgbClr val="5A5A5A"/>
                </a:solidFill>
                <a:latin typeface="Corbel"/>
              </a:rPr>
              <a:t>FİBROBLAST GÖÇÜ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CA48635E-0D06-4126-015C-20F4F2E5BB75}"/>
              </a:ext>
            </a:extLst>
          </p:cNvPr>
          <p:cNvSpPr/>
          <p:nvPr/>
        </p:nvSpPr>
        <p:spPr>
          <a:xfrm>
            <a:off x="1618488" y="3224784"/>
            <a:ext cx="832104" cy="1188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750">
                <a:solidFill>
                  <a:srgbClr val="5A5A5A"/>
                </a:solidFill>
                <a:latin typeface="Arial"/>
              </a:rPr>
              <a:t>Mononükleer hücre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433D53CA-9691-1009-52D6-F2AABCC2F04A}"/>
              </a:ext>
            </a:extLst>
          </p:cNvPr>
          <p:cNvSpPr/>
          <p:nvPr/>
        </p:nvSpPr>
        <p:spPr>
          <a:xfrm>
            <a:off x="2435352" y="3371088"/>
            <a:ext cx="262128" cy="762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50" b="1">
                <a:solidFill>
                  <a:srgbClr val="5A5A5A"/>
                </a:solidFill>
                <a:latin typeface="Arial"/>
              </a:rPr>
              <a:t>CSF1R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C02282FC-45E2-1F85-0FE8-10F7DAD8D0FE}"/>
              </a:ext>
            </a:extLst>
          </p:cNvPr>
          <p:cNvSpPr/>
          <p:nvPr/>
        </p:nvSpPr>
        <p:spPr>
          <a:xfrm>
            <a:off x="3072384" y="3243072"/>
            <a:ext cx="533400" cy="36271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just"/>
            <a:r>
              <a:rPr lang="tr-TR" sz="750">
                <a:solidFill>
                  <a:srgbClr val="5A5A5A"/>
                </a:solidFill>
                <a:latin typeface="Arial"/>
              </a:rPr>
              <a:t>Pro-fibrotik mediyatör salınımı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0CA10108-C4A8-904C-05DD-47EC62C2808B}"/>
              </a:ext>
            </a:extLst>
          </p:cNvPr>
          <p:cNvSpPr/>
          <p:nvPr/>
        </p:nvSpPr>
        <p:spPr>
          <a:xfrm>
            <a:off x="4895088" y="3240024"/>
            <a:ext cx="920496" cy="1524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750">
                <a:solidFill>
                  <a:srgbClr val="5A5A5A"/>
                </a:solidFill>
                <a:latin typeface="Arial"/>
              </a:rPr>
              <a:t>Yerleşik fibroblast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B70944DA-A791-C1E2-87AE-09220FA8F6AB}"/>
              </a:ext>
            </a:extLst>
          </p:cNvPr>
          <p:cNvSpPr/>
          <p:nvPr/>
        </p:nvSpPr>
        <p:spPr>
          <a:xfrm>
            <a:off x="5254752" y="3627120"/>
            <a:ext cx="990600" cy="13716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750">
                <a:solidFill>
                  <a:srgbClr val="5A5A5A"/>
                </a:solidFill>
                <a:latin typeface="Arial"/>
              </a:rPr>
              <a:t>Aktive edilmiş fibroblastlar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E521DF35-91E2-2CC9-DFE9-CA127071581B}"/>
              </a:ext>
            </a:extLst>
          </p:cNvPr>
          <p:cNvSpPr/>
          <p:nvPr/>
        </p:nvSpPr>
        <p:spPr>
          <a:xfrm>
            <a:off x="1493520" y="3654552"/>
            <a:ext cx="1063752" cy="28346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ctr"/>
            <a:r>
              <a:rPr lang="tr-TR" sz="750">
                <a:solidFill>
                  <a:srgbClr val="5A5A5A"/>
                </a:solidFill>
                <a:latin typeface="Arial"/>
              </a:rPr>
              <a:t>Alternatif olarak aktive edilmiş makrofaj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6A4E705E-6E80-32FC-B731-B0E3E6AD5D69}"/>
              </a:ext>
            </a:extLst>
          </p:cNvPr>
          <p:cNvSpPr/>
          <p:nvPr/>
        </p:nvSpPr>
        <p:spPr>
          <a:xfrm>
            <a:off x="2078736" y="4114800"/>
            <a:ext cx="326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just"/>
            <a:r>
              <a:rPr lang="tr-TR" sz="750">
                <a:solidFill>
                  <a:srgbClr val="5A5A5A"/>
                </a:solidFill>
                <a:latin typeface="Arial"/>
              </a:rPr>
              <a:t>T hücreleri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3EE6A6F0-91A2-6B3E-9FE6-59D0D5638EB4}"/>
              </a:ext>
            </a:extLst>
          </p:cNvPr>
          <p:cNvSpPr/>
          <p:nvPr/>
        </p:nvSpPr>
        <p:spPr>
          <a:xfrm>
            <a:off x="2481072" y="4026408"/>
            <a:ext cx="118872" cy="762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500" b="1">
                <a:solidFill>
                  <a:srgbClr val="FFFFFF"/>
                </a:solidFill>
                <a:latin typeface="Arial"/>
              </a:rPr>
              <a:t>Lck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F1928DB5-0355-1068-27B4-9C44ABC254E0}"/>
              </a:ext>
            </a:extLst>
          </p:cNvPr>
          <p:cNvSpPr/>
          <p:nvPr/>
        </p:nvSpPr>
        <p:spPr>
          <a:xfrm>
            <a:off x="3066288" y="3995928"/>
            <a:ext cx="539496" cy="39624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/>
            <a:r>
              <a:rPr lang="tr-TR" sz="750">
                <a:solidFill>
                  <a:srgbClr val="5A5A5A"/>
                </a:solidFill>
                <a:latin typeface="Arial"/>
              </a:rPr>
              <a:t>Pro-fibrotik mediyatör salınımı</a:t>
            </a: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712CB45C-3266-E5D8-EC3A-A9848B49CC6F}"/>
              </a:ext>
            </a:extLst>
          </p:cNvPr>
          <p:cNvSpPr/>
          <p:nvPr/>
        </p:nvSpPr>
        <p:spPr>
          <a:xfrm>
            <a:off x="5657088" y="4111752"/>
            <a:ext cx="539496" cy="23164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r"/>
            <a:r>
              <a:rPr lang="tr-TR" sz="500" b="1">
                <a:solidFill>
                  <a:srgbClr val="F0650E"/>
                </a:solidFill>
                <a:latin typeface="Arial"/>
              </a:rPr>
              <a:t>Kendi kendine devam eden progresif akciğer fibrozisi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EA3EACFA-92CB-9E00-07D5-9CA471728FFE}"/>
              </a:ext>
            </a:extLst>
          </p:cNvPr>
          <p:cNvSpPr/>
          <p:nvPr/>
        </p:nvSpPr>
        <p:spPr>
          <a:xfrm>
            <a:off x="5254752" y="4617720"/>
            <a:ext cx="752856" cy="13106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tr-TR" sz="750">
                <a:solidFill>
                  <a:srgbClr val="5A5A5A"/>
                </a:solidFill>
                <a:latin typeface="Arial"/>
              </a:rPr>
              <a:t>Miyofibroblastlar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F92A2E93-B405-16A8-B62B-F246185F5EA0}"/>
              </a:ext>
            </a:extLst>
          </p:cNvPr>
          <p:cNvSpPr/>
          <p:nvPr/>
        </p:nvSpPr>
        <p:spPr>
          <a:xfrm>
            <a:off x="4934712" y="4922520"/>
            <a:ext cx="268224" cy="14020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750" dirty="0">
                <a:solidFill>
                  <a:srgbClr val="5A5A5A"/>
                </a:solidFill>
                <a:latin typeface="Arial"/>
              </a:rPr>
              <a:t>ESM</a:t>
            </a:r>
          </a:p>
        </p:txBody>
      </p:sp>
    </p:spTree>
    <p:extLst>
      <p:ext uri="{BB962C8B-B14F-4D97-AF65-F5344CB8AC3E}">
        <p14:creationId xmlns:p14="http://schemas.microsoft.com/office/powerpoint/2010/main" val="368451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1E887C-DF0A-08DE-FE10-C6536685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OFEV</a:t>
            </a:r>
            <a:r>
              <a:rPr lang="tr-TR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®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nintedanib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HP dahil kronik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fibrozan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İAH tedavisi için onaylanmıştır</a:t>
            </a:r>
            <a:r>
              <a:rPr lang="tr-TR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br>
              <a:rPr lang="tr-TR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tr-TR" baseline="30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60196-E8DC-1DE8-1359-6A47AB6788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OFEV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HP dahil farklı İAH hasta popülasyonunda FVC düşüşünü tutarlı bir şekilde yavaşlatmıştır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C3833-7F77-E8AF-9E1C-8B5DC9FE4B8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4795283"/>
            <a:ext cx="10689406" cy="13785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GA, Güven Aralığı; FVC, Zorlu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İİP,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iNSİP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Nonspesifik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Tedavi-süre-alt grup etkileşimi </a:t>
            </a:r>
            <a:r>
              <a:rPr lang="tr-TR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=0,41.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Otoimmün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RA-İAH,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SSk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-İAH, MBDH-İAH, artı olgu sunum formunda “Diğer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fibrozan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kategorisinde yer alan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otoimmün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Diğer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sarkoidoz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maruziyete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bağlı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 olgu sunum formunun “Diğer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fibrozan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kategorisindeki diğer terimler.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b="1" dirty="0"/>
              <a:t>Referanslar: 1. </a:t>
            </a:r>
            <a:r>
              <a:rPr lang="tr-TR" dirty="0"/>
              <a:t>OFEV</a:t>
            </a:r>
            <a:r>
              <a:rPr lang="tr-TR" baseline="30000" dirty="0"/>
              <a:t>®</a:t>
            </a:r>
            <a:r>
              <a:rPr lang="tr-TR" dirty="0"/>
              <a:t> Kısa Ürün Bilgisi. </a:t>
            </a:r>
            <a:r>
              <a:rPr lang="tr-TR" dirty="0" err="1"/>
              <a:t>Boehringer</a:t>
            </a:r>
            <a:r>
              <a:rPr lang="tr-TR" dirty="0"/>
              <a:t> </a:t>
            </a:r>
            <a:r>
              <a:rPr lang="tr-TR" dirty="0" err="1"/>
              <a:t>Ingelheim</a:t>
            </a:r>
            <a:r>
              <a:rPr lang="tr-TR" dirty="0"/>
              <a:t> International </a:t>
            </a:r>
            <a:r>
              <a:rPr lang="tr-TR" dirty="0" err="1"/>
              <a:t>GmbH</a:t>
            </a:r>
            <a:r>
              <a:rPr lang="tr-TR" dirty="0"/>
              <a:t>.</a:t>
            </a:r>
            <a:r>
              <a:rPr lang="tr-TR" b="1" dirty="0"/>
              <a:t> 2. </a:t>
            </a:r>
            <a:r>
              <a:rPr lang="tr-TR" dirty="0" err="1"/>
              <a:t>Wells</a:t>
            </a:r>
            <a:r>
              <a:rPr lang="tr-TR" dirty="0"/>
              <a:t> AU, </a:t>
            </a:r>
            <a:r>
              <a:rPr lang="tr-TR" dirty="0" err="1"/>
              <a:t>Flaherty</a:t>
            </a:r>
            <a:r>
              <a:rPr lang="tr-TR" dirty="0"/>
              <a:t> KR, Brown KK ve ark. </a:t>
            </a:r>
            <a:r>
              <a:rPr lang="tr-TR" dirty="0" err="1"/>
              <a:t>Nintedanib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progressive</a:t>
            </a:r>
            <a:r>
              <a:rPr lang="tr-TR" dirty="0"/>
              <a:t> </a:t>
            </a:r>
            <a:r>
              <a:rPr lang="tr-TR" dirty="0" err="1"/>
              <a:t>fibrosing</a:t>
            </a:r>
            <a:br>
              <a:rPr lang="tr-TR" dirty="0"/>
            </a:b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diseases</a:t>
            </a:r>
            <a:r>
              <a:rPr lang="tr-TR" dirty="0"/>
              <a:t>—</a:t>
            </a:r>
            <a:r>
              <a:rPr lang="tr-TR" dirty="0" err="1"/>
              <a:t>subgroup</a:t>
            </a:r>
            <a:r>
              <a:rPr lang="tr-TR" dirty="0"/>
              <a:t> </a:t>
            </a:r>
            <a:r>
              <a:rPr lang="tr-TR" dirty="0" err="1"/>
              <a:t>analyses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 </a:t>
            </a:r>
            <a:r>
              <a:rPr lang="tr-TR" dirty="0" err="1"/>
              <a:t>diagnosis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INBUILD </a:t>
            </a:r>
            <a:r>
              <a:rPr lang="tr-TR" dirty="0" err="1"/>
              <a:t>trial</a:t>
            </a:r>
            <a:r>
              <a:rPr lang="tr-TR" dirty="0"/>
              <a:t>: a </a:t>
            </a:r>
            <a:r>
              <a:rPr lang="tr-TR" dirty="0" err="1"/>
              <a:t>randomised</a:t>
            </a:r>
            <a:r>
              <a:rPr lang="tr-TR" dirty="0"/>
              <a:t>, </a:t>
            </a:r>
            <a:r>
              <a:rPr lang="tr-TR" dirty="0" err="1"/>
              <a:t>double-blind</a:t>
            </a:r>
            <a:r>
              <a:rPr lang="tr-TR" dirty="0"/>
              <a:t>, </a:t>
            </a:r>
            <a:r>
              <a:rPr lang="tr-TR" dirty="0" err="1"/>
              <a:t>placebo-controlled</a:t>
            </a:r>
            <a:r>
              <a:rPr lang="tr-TR" dirty="0"/>
              <a:t>, </a:t>
            </a:r>
            <a:r>
              <a:rPr lang="tr-TR" dirty="0" err="1"/>
              <a:t>parallel-group</a:t>
            </a:r>
            <a:r>
              <a:rPr lang="tr-TR" dirty="0"/>
              <a:t> </a:t>
            </a:r>
            <a:r>
              <a:rPr lang="tr-TR" dirty="0" err="1"/>
              <a:t>trial</a:t>
            </a:r>
            <a:r>
              <a:rPr lang="tr-TR" dirty="0"/>
              <a:t>.</a:t>
            </a:r>
            <a:br>
              <a:rPr lang="tr-TR" dirty="0"/>
            </a:br>
            <a:r>
              <a:rPr lang="tr-TR" i="1" dirty="0" err="1"/>
              <a:t>Lancet</a:t>
            </a:r>
            <a:r>
              <a:rPr lang="tr-TR" i="1" dirty="0"/>
              <a:t> </a:t>
            </a:r>
            <a:r>
              <a:rPr lang="tr-TR" i="1" dirty="0" err="1"/>
              <a:t>Respir</a:t>
            </a:r>
            <a:r>
              <a:rPr lang="tr-TR" i="1" dirty="0"/>
              <a:t> </a:t>
            </a:r>
            <a:r>
              <a:rPr lang="tr-TR" i="1" dirty="0" err="1"/>
              <a:t>Med</a:t>
            </a:r>
            <a:r>
              <a:rPr lang="tr-TR" dirty="0"/>
              <a:t>. 2020;8(5):453-460.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C9ACB484-6E6A-87FB-7B3C-84AA0895B00B}"/>
              </a:ext>
            </a:extLst>
          </p:cNvPr>
          <p:cNvSpPr/>
          <p:nvPr/>
        </p:nvSpPr>
        <p:spPr>
          <a:xfrm>
            <a:off x="920088" y="2194204"/>
            <a:ext cx="10360687" cy="2500518"/>
          </a:xfrm>
          <a:prstGeom prst="roundRect">
            <a:avLst>
              <a:gd name="adj" fmla="val 1930"/>
            </a:avLst>
          </a:prstGeom>
          <a:solidFill>
            <a:schemeClr val="bg1">
              <a:alpha val="87837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016A73E-2DDB-2B87-26D6-67718EE8773B}"/>
              </a:ext>
            </a:extLst>
          </p:cNvPr>
          <p:cNvSpPr txBox="1">
            <a:spLocks/>
          </p:cNvSpPr>
          <p:nvPr/>
        </p:nvSpPr>
        <p:spPr>
          <a:xfrm>
            <a:off x="7633503" y="3044814"/>
            <a:ext cx="3307961" cy="8687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r-TR" sz="1400" b="1" dirty="0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OFEV</a:t>
            </a:r>
            <a:r>
              <a:rPr lang="tr-TR" sz="1400" b="1" baseline="30000" dirty="0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®</a:t>
            </a:r>
            <a:r>
              <a:rPr lang="tr-TR" sz="1400" b="1" dirty="0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 tedavisi alan HP hastalarında FVC düşüşü </a:t>
            </a:r>
            <a:r>
              <a:rPr lang="tr-TR" sz="1400" b="1" dirty="0" err="1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plasebo</a:t>
            </a:r>
            <a:r>
              <a:rPr lang="tr-TR" sz="1400" b="1" dirty="0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 alanlara göre 73,1 </a:t>
            </a:r>
            <a:r>
              <a:rPr lang="tr-TR" sz="1400" b="1" dirty="0" err="1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mL</a:t>
            </a:r>
            <a:r>
              <a:rPr lang="tr-TR" sz="1400" b="1" dirty="0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/yıl daha azdır.</a:t>
            </a:r>
            <a:r>
              <a:rPr lang="tr-TR" sz="1400" b="1" baseline="30000" dirty="0">
                <a:solidFill>
                  <a:srgbClr val="F2650F"/>
                </a:solidFill>
                <a:latin typeface="Co Text" panose="020B0603060202020204" pitchFamily="34" charset="0"/>
                <a:ea typeface="Times New Roman" panose="02020603050405020304" pitchFamily="18" charset="0"/>
                <a:cs typeface="Co Text" panose="020B0603060202020204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F943BB-0B51-8AE4-B136-9402872E56AB}"/>
              </a:ext>
            </a:extLst>
          </p:cNvPr>
          <p:cNvCxnSpPr>
            <a:cxnSpLocks/>
          </p:cNvCxnSpPr>
          <p:nvPr/>
        </p:nvCxnSpPr>
        <p:spPr>
          <a:xfrm>
            <a:off x="6805503" y="3440641"/>
            <a:ext cx="828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1AB4CE-EEAC-6C4C-1427-A891BE39EAFC}"/>
              </a:ext>
            </a:extLst>
          </p:cNvPr>
          <p:cNvSpPr txBox="1"/>
          <p:nvPr/>
        </p:nvSpPr>
        <p:spPr>
          <a:xfrm>
            <a:off x="1098578" y="4440258"/>
            <a:ext cx="4688484" cy="173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ProximaNova-Regular"/>
                <a:ea typeface="+mn-ea"/>
                <a:cs typeface="+mn-cs"/>
              </a:rPr>
              <a:t>Uyarlandığı kaynak: Wells AU, ve ark. </a:t>
            </a:r>
            <a:r>
              <a:rPr kumimoji="0" lang="tr-TR" sz="800" b="0" i="1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ProximaNova-Regular"/>
                <a:ea typeface="+mn-ea"/>
                <a:cs typeface="+mn-cs"/>
              </a:rPr>
              <a:t>Lancet Respir Med</a:t>
            </a:r>
            <a:r>
              <a:rPr kumimoji="0" lang="tr-TR" sz="800" b="0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ProximaNova-Regular"/>
                <a:ea typeface="+mn-ea"/>
                <a:cs typeface="+mn-cs"/>
              </a:rPr>
              <a:t>.</a:t>
            </a:r>
            <a:r>
              <a:rPr kumimoji="0" lang="tr-TR" sz="800" b="0" i="0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ProximaNova-Regular"/>
                <a:ea typeface="+mn-ea"/>
                <a:cs typeface="+mn-cs"/>
              </a:rPr>
              <a:t> 2020;8(5):453-460.</a:t>
            </a:r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0050F82E-4212-CC34-A5E0-695CA5EE5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939020"/>
              </p:ext>
            </p:extLst>
          </p:nvPr>
        </p:nvGraphicFramePr>
        <p:xfrm>
          <a:off x="1082040" y="2371344"/>
          <a:ext cx="5748528" cy="1999488"/>
        </p:xfrm>
        <a:graphic>
          <a:graphicData uri="http://schemas.openxmlformats.org/drawingml/2006/table">
            <a:tbl>
              <a:tblPr/>
              <a:tblGrid>
                <a:gridCol w="20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2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12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/>
                      <a:r>
                        <a:rPr lang="tr-TR" sz="1000" b="1" dirty="0">
                          <a:solidFill>
                            <a:schemeClr val="bg1"/>
                          </a:solidFill>
                          <a:latin typeface="Calibri"/>
                        </a:rPr>
                        <a:t>Tüm alt popülasyonlarda FVC düşüş oranındaki fark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A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3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3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3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sz="11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2CE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Analiz Edilen 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2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100"/>
                    </a:p>
                  </a:txBody>
                  <a:tcPr marL="0" marR="0" marT="0" marB="0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FVC’deki düşüş oranındaki fark (%95 GA)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272">
                <a:tc vMerge="1">
                  <a:txBody>
                    <a:bodyPr/>
                    <a:lstStyle/>
                    <a:p>
                      <a:endParaRPr sz="1300"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</a:rPr>
                        <a:t>OFEV</a:t>
                      </a:r>
                      <a:r>
                        <a:rPr lang="tr-TR" sz="1000" b="1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®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2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Plasebo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2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13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4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/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</a:rPr>
                        <a:t>Tüm hastalar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332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331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107,0 (65,4, 148,5)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/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Hipersensitivite pnömonisi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84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89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73,1 (-8,6, 154,8)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/>
                      <a:r>
                        <a:rPr lang="tr-TR" sz="1000" b="1" dirty="0" err="1">
                          <a:solidFill>
                            <a:srgbClr val="000000"/>
                          </a:solidFill>
                          <a:latin typeface="Arial"/>
                        </a:rPr>
                        <a:t>Otoimmün</a:t>
                      </a:r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</a:rPr>
                        <a:t> İAH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82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88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104,0 (21,1, 186,9)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/>
                      <a:r>
                        <a:rPr lang="tr-TR" sz="1000" b="1" dirty="0" err="1">
                          <a:solidFill>
                            <a:srgbClr val="000000"/>
                          </a:solidFill>
                          <a:latin typeface="Arial"/>
                        </a:rPr>
                        <a:t>iNSİP</a:t>
                      </a:r>
                      <a:endParaRPr lang="tr-TR" sz="1000" b="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64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141,6 (46,0, 237,2)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/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</a:rPr>
                        <a:t>Sınıflandırılamayan İİP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64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68,3 (-31,4, 168,1)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/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</a:rPr>
                        <a:t>Diğer İAH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</a:rPr>
                        <a:t>197,1 (77,6, 316,7)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751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6D84EBC-16A1-F48A-EB4B-D13CDBBD7ED9}"/>
              </a:ext>
            </a:extLst>
          </p:cNvPr>
          <p:cNvSpPr/>
          <p:nvPr/>
        </p:nvSpPr>
        <p:spPr>
          <a:xfrm>
            <a:off x="2871000" y="4535933"/>
            <a:ext cx="6497062" cy="690920"/>
          </a:xfrm>
          <a:prstGeom prst="roundRect">
            <a:avLst>
              <a:gd name="adj" fmla="val 9880"/>
            </a:avLst>
          </a:prstGeom>
          <a:solidFill>
            <a:srgbClr val="F474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3B670-DB53-190A-47ED-F2320956F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Progresyon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bulguları için dikkatli olun</a:t>
            </a:r>
            <a:br>
              <a:rPr lang="tr-TR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tr-TR" baseline="30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1ADF4-C58E-F0CB-7B0C-D00002AAF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980" y="1546263"/>
            <a:ext cx="10515600" cy="507854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Uluslararası kılavuzlara (ATS/ERS/JRS/ALAT) göre öneriler: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AE7AE1-0B6B-134E-D209-FBFF3922448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482943"/>
            <a:ext cx="10515600" cy="690919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*OFEV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progresif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fenotipli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kronik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fibrozan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İAH hastalarının tedavisinde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endikedir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ALAT, Latin Amerika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Derneği; ATS, Amerikan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Derneği; ERS, Avrupa Solunum Derneği; JRS, Japon Solunum Derneği; HRCT, Yüksek Çözünürlüklü Bilgisayarlı Tomografi;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SFT, Solunum Fonksiyon Testi; PPF,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Progresif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/>
              <a:t>Referans: 1. </a:t>
            </a:r>
            <a:r>
              <a:rPr lang="tr-TR" dirty="0" err="1"/>
              <a:t>Raghu</a:t>
            </a:r>
            <a:r>
              <a:rPr lang="tr-TR" dirty="0"/>
              <a:t> G, </a:t>
            </a:r>
            <a:r>
              <a:rPr lang="tr-TR" dirty="0" err="1"/>
              <a:t>Remy-Jardin</a:t>
            </a:r>
            <a:r>
              <a:rPr lang="tr-TR" dirty="0"/>
              <a:t> M, </a:t>
            </a:r>
            <a:r>
              <a:rPr lang="tr-TR" dirty="0" err="1"/>
              <a:t>Richeldi</a:t>
            </a:r>
            <a:r>
              <a:rPr lang="tr-TR" dirty="0"/>
              <a:t> L ve ark. </a:t>
            </a:r>
            <a:r>
              <a:rPr lang="tr-TR" dirty="0" err="1"/>
              <a:t>Idiopathic</a:t>
            </a:r>
            <a:r>
              <a:rPr lang="tr-TR" dirty="0"/>
              <a:t> </a:t>
            </a:r>
            <a:r>
              <a:rPr lang="tr-TR" dirty="0" err="1"/>
              <a:t>pulmonary</a:t>
            </a:r>
            <a:r>
              <a:rPr lang="tr-TR" dirty="0"/>
              <a:t> </a:t>
            </a:r>
            <a:r>
              <a:rPr lang="tr-TR" dirty="0" err="1"/>
              <a:t>fibrosis</a:t>
            </a:r>
            <a:r>
              <a:rPr lang="tr-TR" dirty="0"/>
              <a:t> (an </a:t>
            </a:r>
            <a:r>
              <a:rPr lang="tr-TR" dirty="0" err="1"/>
              <a:t>update</a:t>
            </a:r>
            <a:r>
              <a:rPr lang="tr-TR" dirty="0"/>
              <a:t>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progressive</a:t>
            </a:r>
            <a:r>
              <a:rPr lang="tr-TR" dirty="0"/>
              <a:t> </a:t>
            </a:r>
            <a:r>
              <a:rPr lang="tr-TR" dirty="0" err="1"/>
              <a:t>pulmonary</a:t>
            </a:r>
            <a:r>
              <a:rPr lang="tr-TR" dirty="0"/>
              <a:t> </a:t>
            </a:r>
            <a:r>
              <a:rPr lang="tr-TR" dirty="0" err="1"/>
              <a:t>fibrosis</a:t>
            </a:r>
            <a:r>
              <a:rPr lang="tr-TR" dirty="0"/>
              <a:t> in </a:t>
            </a:r>
            <a:r>
              <a:rPr lang="tr-TR" dirty="0" err="1"/>
              <a:t>adults</a:t>
            </a:r>
            <a:r>
              <a:rPr lang="tr-TR" dirty="0"/>
              <a:t>. An </a:t>
            </a:r>
            <a:r>
              <a:rPr lang="tr-TR" dirty="0" err="1"/>
              <a:t>official</a:t>
            </a:r>
            <a:r>
              <a:rPr lang="tr-TR" dirty="0"/>
              <a:t> ATS/ERS/JRS/ALAT</a:t>
            </a:r>
            <a:br>
              <a:rPr lang="tr-TR" dirty="0"/>
            </a:b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Practice</a:t>
            </a:r>
            <a:r>
              <a:rPr lang="tr-TR" dirty="0"/>
              <a:t> </a:t>
            </a:r>
            <a:r>
              <a:rPr lang="tr-TR" dirty="0" err="1"/>
              <a:t>Guideline</a:t>
            </a:r>
            <a:r>
              <a:rPr lang="tr-TR" dirty="0"/>
              <a:t>. </a:t>
            </a:r>
            <a:r>
              <a:rPr lang="tr-TR" i="1" dirty="0" err="1"/>
              <a:t>Am</a:t>
            </a:r>
            <a:r>
              <a:rPr lang="tr-TR" i="1" dirty="0"/>
              <a:t> J </a:t>
            </a:r>
            <a:r>
              <a:rPr lang="tr-TR" i="1" dirty="0" err="1"/>
              <a:t>Respir</a:t>
            </a:r>
            <a:r>
              <a:rPr lang="tr-TR" i="1" dirty="0"/>
              <a:t> </a:t>
            </a:r>
            <a:r>
              <a:rPr lang="tr-TR" i="1" dirty="0" err="1"/>
              <a:t>Crit</a:t>
            </a:r>
            <a:r>
              <a:rPr lang="tr-TR" i="1" dirty="0"/>
              <a:t> </a:t>
            </a:r>
            <a:r>
              <a:rPr lang="tr-TR" i="1" dirty="0" err="1"/>
              <a:t>Care</a:t>
            </a:r>
            <a:r>
              <a:rPr lang="tr-TR" i="1" dirty="0"/>
              <a:t> </a:t>
            </a:r>
            <a:r>
              <a:rPr lang="tr-TR" i="1" dirty="0" err="1"/>
              <a:t>Med</a:t>
            </a:r>
            <a:r>
              <a:rPr lang="tr-TR" i="1" dirty="0"/>
              <a:t>. </a:t>
            </a:r>
            <a:r>
              <a:rPr lang="tr-TR" dirty="0"/>
              <a:t>2022;205(9):e18-e47.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8E79CE0-3F0E-D6B1-EDB1-958CB2D0C9FE}"/>
              </a:ext>
            </a:extLst>
          </p:cNvPr>
          <p:cNvSpPr/>
          <p:nvPr/>
        </p:nvSpPr>
        <p:spPr>
          <a:xfrm>
            <a:off x="1855781" y="3220593"/>
            <a:ext cx="1256636" cy="1110285"/>
          </a:xfrm>
          <a:prstGeom prst="roundRect">
            <a:avLst>
              <a:gd name="adj" fmla="val 635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46466625-5F58-F17D-5420-3C5E26B33089}"/>
              </a:ext>
            </a:extLst>
          </p:cNvPr>
          <p:cNvSpPr/>
          <p:nvPr/>
        </p:nvSpPr>
        <p:spPr>
          <a:xfrm>
            <a:off x="5249430" y="3220593"/>
            <a:ext cx="1256636" cy="1110285"/>
          </a:xfrm>
          <a:prstGeom prst="roundRect">
            <a:avLst>
              <a:gd name="adj" fmla="val 635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0EF8CE7C-D61E-CBB2-F667-56F766EA4172}"/>
              </a:ext>
            </a:extLst>
          </p:cNvPr>
          <p:cNvSpPr/>
          <p:nvPr/>
        </p:nvSpPr>
        <p:spPr>
          <a:xfrm>
            <a:off x="8690213" y="3220593"/>
            <a:ext cx="1256636" cy="1110285"/>
          </a:xfrm>
          <a:prstGeom prst="roundRect">
            <a:avLst>
              <a:gd name="adj" fmla="val 635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E0D8FB-170C-1C54-131D-0873EE93F5C6}"/>
              </a:ext>
            </a:extLst>
          </p:cNvPr>
          <p:cNvSpPr txBox="1">
            <a:spLocks/>
          </p:cNvSpPr>
          <p:nvPr/>
        </p:nvSpPr>
        <p:spPr>
          <a:xfrm>
            <a:off x="1366824" y="2543634"/>
            <a:ext cx="2374710" cy="487846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4571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000" cap="none" spc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algn="ctr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cap="none" normalizeH="0" baseline="0" noProof="0" dirty="0">
                <a:ln>
                  <a:noFill/>
                </a:ln>
                <a:solidFill>
                  <a:srgbClr val="F2650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 </a:t>
            </a:r>
            <a:r>
              <a:rPr kumimoji="0" lang="tr-TR" sz="1500" b="1" i="0" u="none" strike="noStrike" cap="none" normalizeH="0" baseline="0" noProof="0" dirty="0" err="1">
                <a:ln>
                  <a:noFill/>
                </a:ln>
                <a:solidFill>
                  <a:srgbClr val="F2650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vizitte</a:t>
            </a:r>
            <a:r>
              <a:rPr kumimoji="0" lang="tr-TR" sz="1500" b="1" i="0" u="none" strike="noStrike" cap="none" normalizeH="0" baseline="0" noProof="0" dirty="0">
                <a:ln>
                  <a:noFill/>
                </a:ln>
                <a:solidFill>
                  <a:srgbClr val="F2650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semptomları kontrol edin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65C1150-9B1A-4A74-BAF6-016B40C618C0}"/>
              </a:ext>
            </a:extLst>
          </p:cNvPr>
          <p:cNvSpPr txBox="1">
            <a:spLocks/>
          </p:cNvSpPr>
          <p:nvPr/>
        </p:nvSpPr>
        <p:spPr>
          <a:xfrm>
            <a:off x="4906858" y="2543634"/>
            <a:ext cx="2120949" cy="495775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4571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000" cap="none" spc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algn="ctr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cap="none" normalizeH="0" baseline="0" noProof="0">
                <a:ln>
                  <a:noFill/>
                </a:ln>
                <a:solidFill>
                  <a:srgbClr val="F2650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 3 ila 6 ayda bir SFT gerçekleştirin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5489E04-40B0-B792-905F-7BBB1844FD26}"/>
              </a:ext>
            </a:extLst>
          </p:cNvPr>
          <p:cNvSpPr txBox="1">
            <a:spLocks/>
          </p:cNvSpPr>
          <p:nvPr/>
        </p:nvSpPr>
        <p:spPr>
          <a:xfrm>
            <a:off x="7890031" y="2543635"/>
            <a:ext cx="2828361" cy="605706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4571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000" cap="none" spc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algn="ctr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cap="none" normalizeH="0" baseline="0" noProof="0" dirty="0" err="1">
                <a:ln>
                  <a:noFill/>
                </a:ln>
                <a:solidFill>
                  <a:srgbClr val="F2650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Progresyonu</a:t>
            </a:r>
            <a:r>
              <a:rPr kumimoji="0" lang="tr-TR" sz="1500" b="1" i="0" u="none" strike="noStrike" cap="none" normalizeH="0" baseline="0" noProof="0" dirty="0">
                <a:ln>
                  <a:noFill/>
                </a:ln>
                <a:solidFill>
                  <a:srgbClr val="F2650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belirlemek için gerektiğinde HRCT isteyin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802157-3948-6073-2F18-C9C45757F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90" b="15675"/>
          <a:stretch/>
        </p:blipFill>
        <p:spPr>
          <a:xfrm>
            <a:off x="5309528" y="3320547"/>
            <a:ext cx="1237160" cy="924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072939-763F-B4F2-E796-0834BF95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0"/>
          <a:stretch/>
        </p:blipFill>
        <p:spPr>
          <a:xfrm>
            <a:off x="8762595" y="3338454"/>
            <a:ext cx="1142909" cy="1007362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B08AC16F-7C66-B04A-F42F-F46E212E6590}"/>
              </a:ext>
            </a:extLst>
          </p:cNvPr>
          <p:cNvSpPr txBox="1">
            <a:spLocks/>
          </p:cNvSpPr>
          <p:nvPr/>
        </p:nvSpPr>
        <p:spPr>
          <a:xfrm>
            <a:off x="3081127" y="4624354"/>
            <a:ext cx="6225840" cy="514079"/>
          </a:xfrm>
          <a:prstGeom prst="rect">
            <a:avLst/>
          </a:prstGeom>
        </p:spPr>
        <p:txBody>
          <a:bodyPr lIns="121920" tIns="60960" rIns="121920" bIns="60960" anchor="ctr"/>
          <a:lstStyle>
            <a:lvl1pPr algn="l" defTabSz="4571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000" cap="none" spc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</a:rPr>
              <a:t>OFEV</a:t>
            </a:r>
            <a:r>
              <a:rPr kumimoji="0" lang="tr-TR" sz="1400" b="1" i="0" u="none" strike="noStrike" cap="none" normalizeH="0" baseline="30000" noProof="0" dirty="0">
                <a:ln>
                  <a:noFill/>
                </a:ln>
                <a:solidFill>
                  <a:srgbClr val="FFFFFF"/>
                </a:solidFill>
                <a:uLnTx/>
                <a:uFillTx/>
              </a:rPr>
              <a:t>®</a:t>
            </a:r>
            <a:r>
              <a:rPr kumimoji="0" lang="tr-TR" sz="1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kumimoji="0" lang="tr-TR" sz="1400" b="1" i="0" u="none" strike="noStrike" cap="none" normalizeH="0" noProof="0" dirty="0" err="1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nintedanib</a:t>
            </a:r>
            <a:r>
              <a:rPr kumimoji="0" lang="tr-TR" sz="1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),</a:t>
            </a:r>
            <a:r>
              <a:rPr kumimoji="0" lang="tr-TR" sz="1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</a:rPr>
              <a:t> </a:t>
            </a:r>
            <a:r>
              <a:rPr kumimoji="0" lang="tr-TR" sz="1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uluslararası kılavuzlarda (ATS/ERS/JRS/ALAT) </a:t>
            </a:r>
          </a:p>
          <a:p>
            <a:pPr marL="0" marR="0" lvl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HP dahil PPF hastaları için önerilen tek tedavidir</a:t>
            </a:r>
            <a:r>
              <a:rPr kumimoji="0" lang="tr-TR" sz="1400" b="1" i="0" u="none" strike="noStrike" cap="none" normalizeH="0" baseline="3000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1*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27A55E-7E21-8CCB-6FDF-32DC3E9C835A}"/>
              </a:ext>
            </a:extLst>
          </p:cNvPr>
          <p:cNvGrpSpPr/>
          <p:nvPr/>
        </p:nvGrpSpPr>
        <p:grpSpPr>
          <a:xfrm>
            <a:off x="1886827" y="2069409"/>
            <a:ext cx="1194546" cy="430452"/>
            <a:chOff x="3169982" y="3073639"/>
            <a:chExt cx="681555" cy="2455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C82ED0-FC4D-B752-BED3-C138703D821D}"/>
                </a:ext>
              </a:extLst>
            </p:cNvPr>
            <p:cNvSpPr/>
            <p:nvPr/>
          </p:nvSpPr>
          <p:spPr>
            <a:xfrm>
              <a:off x="3394119" y="3073639"/>
              <a:ext cx="236076" cy="245597"/>
            </a:xfrm>
            <a:prstGeom prst="ellipse">
              <a:avLst/>
            </a:prstGeom>
            <a:solidFill>
              <a:srgbClr val="00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6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92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9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85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8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77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74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7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B32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hthoek 16">
              <a:extLst>
                <a:ext uri="{FF2B5EF4-FFF2-40B4-BE49-F238E27FC236}">
                  <a16:creationId xmlns:a16="http://schemas.microsoft.com/office/drawing/2014/main" id="{4C7A0612-0798-F406-59CD-8AFAAF02CE01}"/>
                </a:ext>
              </a:extLst>
            </p:cNvPr>
            <p:cNvSpPr/>
            <p:nvPr/>
          </p:nvSpPr>
          <p:spPr>
            <a:xfrm>
              <a:off x="3169982" y="3082619"/>
              <a:ext cx="681555" cy="2107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96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92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9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85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48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577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674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77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Arial" panose="020B06040202020202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824861-748C-48F3-4546-DA69B46E77EB}"/>
              </a:ext>
            </a:extLst>
          </p:cNvPr>
          <p:cNvGrpSpPr/>
          <p:nvPr/>
        </p:nvGrpSpPr>
        <p:grpSpPr>
          <a:xfrm>
            <a:off x="5368543" y="2069412"/>
            <a:ext cx="1194546" cy="408833"/>
            <a:chOff x="3169982" y="3073639"/>
            <a:chExt cx="681555" cy="23326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D1D2AA-F248-57CA-5524-62A676D0DB4E}"/>
                </a:ext>
              </a:extLst>
            </p:cNvPr>
            <p:cNvSpPr/>
            <p:nvPr/>
          </p:nvSpPr>
          <p:spPr>
            <a:xfrm>
              <a:off x="3394119" y="3073639"/>
              <a:ext cx="236076" cy="233262"/>
            </a:xfrm>
            <a:prstGeom prst="ellipse">
              <a:avLst/>
            </a:prstGeom>
            <a:solidFill>
              <a:srgbClr val="00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6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92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9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85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8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77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74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7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B32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hthoek 16">
              <a:extLst>
                <a:ext uri="{FF2B5EF4-FFF2-40B4-BE49-F238E27FC236}">
                  <a16:creationId xmlns:a16="http://schemas.microsoft.com/office/drawing/2014/main" id="{E6C04378-7DCD-21CA-C3ED-CBC1D7CAD548}"/>
                </a:ext>
              </a:extLst>
            </p:cNvPr>
            <p:cNvSpPr/>
            <p:nvPr/>
          </p:nvSpPr>
          <p:spPr>
            <a:xfrm>
              <a:off x="3169982" y="3082619"/>
              <a:ext cx="681555" cy="2107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96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92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9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85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48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577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674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77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Arial" panose="020B06040202020202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85B814-FCB7-CF1F-94D3-182356BC0F30}"/>
              </a:ext>
            </a:extLst>
          </p:cNvPr>
          <p:cNvGrpSpPr/>
          <p:nvPr/>
        </p:nvGrpSpPr>
        <p:grpSpPr>
          <a:xfrm>
            <a:off x="8739239" y="2069406"/>
            <a:ext cx="1194546" cy="408836"/>
            <a:chOff x="3169982" y="3073639"/>
            <a:chExt cx="681555" cy="23326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A63DFB-89C8-C4A3-A17B-A310866C5C00}"/>
                </a:ext>
              </a:extLst>
            </p:cNvPr>
            <p:cNvSpPr/>
            <p:nvPr/>
          </p:nvSpPr>
          <p:spPr>
            <a:xfrm>
              <a:off x="3394119" y="3073639"/>
              <a:ext cx="236076" cy="233264"/>
            </a:xfrm>
            <a:prstGeom prst="ellipse">
              <a:avLst/>
            </a:prstGeom>
            <a:solidFill>
              <a:srgbClr val="00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6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92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9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85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8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77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74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70" algn="l" defTabSz="4570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B32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hthoek 16">
              <a:extLst>
                <a:ext uri="{FF2B5EF4-FFF2-40B4-BE49-F238E27FC236}">
                  <a16:creationId xmlns:a16="http://schemas.microsoft.com/office/drawing/2014/main" id="{84746FA4-14D0-DCDA-97EF-A25650CBD1E8}"/>
                </a:ext>
              </a:extLst>
            </p:cNvPr>
            <p:cNvSpPr/>
            <p:nvPr/>
          </p:nvSpPr>
          <p:spPr>
            <a:xfrm>
              <a:off x="3169982" y="3082619"/>
              <a:ext cx="681555" cy="2107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96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92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9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85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48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577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674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770" algn="l" defTabSz="4570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Arial" panose="020B06040202020202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BBD846-23D2-9522-48A6-DE92885E98B0}"/>
              </a:ext>
            </a:extLst>
          </p:cNvPr>
          <p:cNvCxnSpPr>
            <a:cxnSpLocks/>
          </p:cNvCxnSpPr>
          <p:nvPr/>
        </p:nvCxnSpPr>
        <p:spPr>
          <a:xfrm>
            <a:off x="4219372" y="2240443"/>
            <a:ext cx="0" cy="210537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42B29A-C9E1-6507-6C3D-84344E04E19D}"/>
              </a:ext>
            </a:extLst>
          </p:cNvPr>
          <p:cNvCxnSpPr>
            <a:cxnSpLocks/>
          </p:cNvCxnSpPr>
          <p:nvPr/>
        </p:nvCxnSpPr>
        <p:spPr>
          <a:xfrm>
            <a:off x="7597273" y="2240443"/>
            <a:ext cx="0" cy="210537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DC7FA52B-9F10-A5F8-B7CA-D45801D0B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654" r="15778" b="24334"/>
          <a:stretch/>
        </p:blipFill>
        <p:spPr>
          <a:xfrm>
            <a:off x="1978263" y="3227102"/>
            <a:ext cx="950028" cy="9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63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D7EBA7-E592-FA51-1050-29AAE3E51BD7}"/>
              </a:ext>
            </a:extLst>
          </p:cNvPr>
          <p:cNvSpPr/>
          <p:nvPr/>
        </p:nvSpPr>
        <p:spPr>
          <a:xfrm>
            <a:off x="931980" y="1773239"/>
            <a:ext cx="10348795" cy="3692629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D20D04-4C45-EE61-682A-372C5FD5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Mikofenolat veya azatioprin, fibrotik HP hastalarında prednizona kıyasla FVC düşüşünde yararlı olmamıştır</a:t>
            </a:r>
            <a:r>
              <a:rPr lang="tr-TR" baseline="30000">
                <a:latin typeface="Arial" panose="020B0604020202020204" pitchFamily="34" charset="0"/>
                <a:cs typeface="Arial" panose="020B0604020202020204" pitchFamily="34" charset="0"/>
              </a:rPr>
              <a:t>1,</a:t>
            </a: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59E94-FA1B-7E18-F8E5-8F2FF2C1168A}"/>
              </a:ext>
            </a:extLst>
          </p:cNvPr>
          <p:cNvSpPr txBox="1"/>
          <p:nvPr/>
        </p:nvSpPr>
        <p:spPr>
          <a:xfrm>
            <a:off x="1202267" y="5203137"/>
            <a:ext cx="80094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Uyarlandığı kaynak: Adegunsoye A, ve ark. </a:t>
            </a:r>
            <a:r>
              <a:rPr kumimoji="0" lang="tr-TR" sz="900" b="0" i="1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ERJ Open Res</a:t>
            </a:r>
            <a:r>
              <a:rPr kumimoji="0" lang="tr-TR" sz="900" b="0" i="0" u="none" strike="noStrike" cap="none" normalizeH="0" baseline="0" noProof="0">
                <a:ln>
                  <a:noFill/>
                </a:ln>
                <a:solidFill>
                  <a:srgbClr val="22222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2017;3(3):00016-2017.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82BE130-ACFB-75D0-593E-5931CFB3CEE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936442"/>
            <a:ext cx="10515600" cy="413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AZA,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Azatioprin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FVC, Zorlu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MMF,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Mikofenolat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Mofetil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Prednizon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mikofenolat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azatioprin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 tedavisi için ruhsatlandırılmamıştır.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/>
              <a:t>Referans: 1. </a:t>
            </a:r>
            <a:r>
              <a:rPr lang="tr-TR" dirty="0" err="1"/>
              <a:t>Adegunsoye</a:t>
            </a:r>
            <a:r>
              <a:rPr lang="tr-TR" dirty="0"/>
              <a:t> A, </a:t>
            </a:r>
            <a:r>
              <a:rPr lang="tr-TR" dirty="0" err="1"/>
              <a:t>Oldham</a:t>
            </a:r>
            <a:r>
              <a:rPr lang="tr-TR" dirty="0"/>
              <a:t> JM, </a:t>
            </a:r>
            <a:r>
              <a:rPr lang="tr-TR" dirty="0" err="1"/>
              <a:t>Fernández</a:t>
            </a:r>
            <a:r>
              <a:rPr lang="tr-TR" dirty="0"/>
              <a:t> </a:t>
            </a:r>
            <a:r>
              <a:rPr lang="tr-TR" dirty="0" err="1"/>
              <a:t>Pérez</a:t>
            </a:r>
            <a:r>
              <a:rPr lang="tr-TR" dirty="0"/>
              <a:t> ER ve ark. </a:t>
            </a:r>
            <a:r>
              <a:rPr lang="tr-TR" dirty="0" err="1"/>
              <a:t>Outcomes</a:t>
            </a:r>
            <a:r>
              <a:rPr lang="tr-TR" dirty="0"/>
              <a:t> of </a:t>
            </a:r>
            <a:r>
              <a:rPr lang="tr-TR" dirty="0" err="1"/>
              <a:t>immunosuppressive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 in </a:t>
            </a:r>
            <a:r>
              <a:rPr lang="tr-TR" dirty="0" err="1"/>
              <a:t>chronic</a:t>
            </a:r>
            <a:r>
              <a:rPr lang="tr-TR" dirty="0"/>
              <a:t>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pneumonitis</a:t>
            </a:r>
            <a:r>
              <a:rPr lang="tr-TR" dirty="0"/>
              <a:t>. </a:t>
            </a:r>
            <a:r>
              <a:rPr lang="tr-TR" i="1" dirty="0"/>
              <a:t>ERJ Open </a:t>
            </a:r>
            <a:r>
              <a:rPr lang="tr-TR" i="1" dirty="0" err="1"/>
              <a:t>Res</a:t>
            </a:r>
            <a:r>
              <a:rPr lang="tr-TR" dirty="0"/>
              <a:t>. 2017;3(3):00016-2017.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B2B5BCF8-4DA0-3023-6BEC-2004FC2D0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426" y="1910147"/>
            <a:ext cx="9425148" cy="49295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Öngörülen </a:t>
            </a:r>
            <a:r>
              <a:rPr lang="tr-TR" sz="1600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FVC’de</a:t>
            </a: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ay boyunca değişim (tıbbi kayıtların retrospektif analizi)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76E32D-B6C2-F493-EB16-DAD1658E5D06}"/>
              </a:ext>
            </a:extLst>
          </p:cNvPr>
          <p:cNvGrpSpPr/>
          <p:nvPr/>
        </p:nvGrpSpPr>
        <p:grpSpPr>
          <a:xfrm>
            <a:off x="1598789" y="2367855"/>
            <a:ext cx="9309553" cy="2614482"/>
            <a:chOff x="638003" y="296379"/>
            <a:chExt cx="11678071" cy="4887589"/>
          </a:xfrm>
        </p:grpSpPr>
        <p:graphicFrame>
          <p:nvGraphicFramePr>
            <p:cNvPr id="59" name="Content Placeholder 9">
              <a:extLst>
                <a:ext uri="{FF2B5EF4-FFF2-40B4-BE49-F238E27FC236}">
                  <a16:creationId xmlns:a16="http://schemas.microsoft.com/office/drawing/2014/main" id="{7AA79260-2E1A-FCF8-7322-5BB026F4C54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28394522"/>
                </p:ext>
              </p:extLst>
            </p:nvPr>
          </p:nvGraphicFramePr>
          <p:xfrm>
            <a:off x="638003" y="296379"/>
            <a:ext cx="11678071" cy="4437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C66839-192E-83D6-42F0-23E5006C4D40}"/>
                </a:ext>
              </a:extLst>
            </p:cNvPr>
            <p:cNvSpPr txBox="1"/>
            <p:nvPr/>
          </p:nvSpPr>
          <p:spPr>
            <a:xfrm rot="16200000">
              <a:off x="-1162616" y="2503596"/>
              <a:ext cx="4781623" cy="579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Öngörülen % </a:t>
              </a:r>
              <a:r>
                <a:rPr lang="tr-TR" sz="1200" dirty="0" err="1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FVC’de</a:t>
              </a:r>
              <a:r>
                <a:rPr lang="tr-TR" sz="1200" dirty="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başlangıçtan itibaren ortalama değişiklik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750517-E068-D14E-0451-6021C3CE8AD3}"/>
              </a:ext>
            </a:extLst>
          </p:cNvPr>
          <p:cNvCxnSpPr>
            <a:cxnSpLocks/>
          </p:cNvCxnSpPr>
          <p:nvPr/>
        </p:nvCxnSpPr>
        <p:spPr>
          <a:xfrm>
            <a:off x="2582009" y="2803999"/>
            <a:ext cx="7690378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914E64B-A416-39DC-99A6-241366BB2104}"/>
              </a:ext>
            </a:extLst>
          </p:cNvPr>
          <p:cNvGrpSpPr/>
          <p:nvPr/>
        </p:nvGrpSpPr>
        <p:grpSpPr>
          <a:xfrm>
            <a:off x="3001435" y="2455372"/>
            <a:ext cx="7431501" cy="261612"/>
            <a:chOff x="3474012" y="2172567"/>
            <a:chExt cx="6468091" cy="33933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07A1B2-EFAC-604D-F38D-5B9FBF7B3313}"/>
                </a:ext>
              </a:extLst>
            </p:cNvPr>
            <p:cNvSpPr txBox="1"/>
            <p:nvPr/>
          </p:nvSpPr>
          <p:spPr>
            <a:xfrm>
              <a:off x="3474012" y="2172570"/>
              <a:ext cx="893446" cy="33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1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Prednizon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84B0E62-30BE-435A-D971-52C44361B745}"/>
                </a:ext>
              </a:extLst>
            </p:cNvPr>
            <p:cNvSpPr txBox="1"/>
            <p:nvPr/>
          </p:nvSpPr>
          <p:spPr>
            <a:xfrm>
              <a:off x="4250055" y="2172568"/>
              <a:ext cx="893445" cy="33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1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Tedavi yok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F46983-A9CA-655C-7933-0984C1057C50}"/>
                </a:ext>
              </a:extLst>
            </p:cNvPr>
            <p:cNvSpPr txBox="1"/>
            <p:nvPr/>
          </p:nvSpPr>
          <p:spPr>
            <a:xfrm>
              <a:off x="5680615" y="2172568"/>
              <a:ext cx="1150809" cy="33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1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Prednizon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48D9A2B-34FD-9B3D-4187-BABD020E3DF9}"/>
                </a:ext>
              </a:extLst>
            </p:cNvPr>
            <p:cNvSpPr txBox="1"/>
            <p:nvPr/>
          </p:nvSpPr>
          <p:spPr>
            <a:xfrm>
              <a:off x="6456135" y="2172568"/>
              <a:ext cx="1150809" cy="33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1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MMF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B234CD-DE5E-DF17-647F-3DD809917388}"/>
                </a:ext>
              </a:extLst>
            </p:cNvPr>
            <p:cNvSpPr txBox="1"/>
            <p:nvPr/>
          </p:nvSpPr>
          <p:spPr>
            <a:xfrm>
              <a:off x="8015464" y="2172568"/>
              <a:ext cx="1150809" cy="33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1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Prednizon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E7BB5A4-8FA6-2F60-152D-12042FD00741}"/>
                </a:ext>
              </a:extLst>
            </p:cNvPr>
            <p:cNvSpPr txBox="1"/>
            <p:nvPr/>
          </p:nvSpPr>
          <p:spPr>
            <a:xfrm>
              <a:off x="8791294" y="2172567"/>
              <a:ext cx="1150809" cy="33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100" b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MMF veya AZA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6165F8-92DD-82DC-BC68-061B0661C9F0}"/>
              </a:ext>
            </a:extLst>
          </p:cNvPr>
          <p:cNvGrpSpPr/>
          <p:nvPr/>
        </p:nvGrpSpPr>
        <p:grpSpPr>
          <a:xfrm>
            <a:off x="3139294" y="4720710"/>
            <a:ext cx="1625153" cy="282895"/>
            <a:chOff x="3261670" y="5282717"/>
            <a:chExt cx="1414470" cy="36693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ACDF7E-3DCD-C4B9-EC2E-1924619F18CA}"/>
                </a:ext>
              </a:extLst>
            </p:cNvPr>
            <p:cNvSpPr txBox="1"/>
            <p:nvPr/>
          </p:nvSpPr>
          <p:spPr>
            <a:xfrm>
              <a:off x="3405670" y="5282717"/>
              <a:ext cx="1270470" cy="3669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tr-TR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Prednizon (n=41)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171EE9C-943B-90B8-66A4-004AEAB31BFC}"/>
                </a:ext>
              </a:extLst>
            </p:cNvPr>
            <p:cNvSpPr/>
            <p:nvPr/>
          </p:nvSpPr>
          <p:spPr>
            <a:xfrm>
              <a:off x="3261670" y="5358885"/>
              <a:ext cx="144000" cy="214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E61DB1-2F0B-FE5F-D5FE-359D0658E98F}"/>
              </a:ext>
            </a:extLst>
          </p:cNvPr>
          <p:cNvGrpSpPr/>
          <p:nvPr/>
        </p:nvGrpSpPr>
        <p:grpSpPr>
          <a:xfrm>
            <a:off x="4903697" y="4720710"/>
            <a:ext cx="1607636" cy="282895"/>
            <a:chOff x="3261670" y="5282717"/>
            <a:chExt cx="1399224" cy="3669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2901AB4-6ABB-2E42-50E3-10F9C50A8652}"/>
                </a:ext>
              </a:extLst>
            </p:cNvPr>
            <p:cNvSpPr txBox="1"/>
            <p:nvPr/>
          </p:nvSpPr>
          <p:spPr>
            <a:xfrm>
              <a:off x="3405670" y="5282717"/>
              <a:ext cx="1255224" cy="3669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tr-TR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Tedavi yok (n=38)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054D59-BD7E-1E03-F0D8-85C3823F6415}"/>
                </a:ext>
              </a:extLst>
            </p:cNvPr>
            <p:cNvSpPr/>
            <p:nvPr/>
          </p:nvSpPr>
          <p:spPr>
            <a:xfrm>
              <a:off x="3261670" y="5358885"/>
              <a:ext cx="144000" cy="214600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B019C4-8BE3-9BEA-25EE-3866492B8ADD}"/>
              </a:ext>
            </a:extLst>
          </p:cNvPr>
          <p:cNvGrpSpPr/>
          <p:nvPr/>
        </p:nvGrpSpPr>
        <p:grpSpPr>
          <a:xfrm>
            <a:off x="6666694" y="4720710"/>
            <a:ext cx="1607636" cy="282895"/>
            <a:chOff x="3261670" y="5282717"/>
            <a:chExt cx="1399224" cy="366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04E82C-8D1E-9898-E862-F70271D1374C}"/>
                </a:ext>
              </a:extLst>
            </p:cNvPr>
            <p:cNvSpPr txBox="1"/>
            <p:nvPr/>
          </p:nvSpPr>
          <p:spPr>
            <a:xfrm>
              <a:off x="3405670" y="5282717"/>
              <a:ext cx="1255224" cy="3669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tr-TR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MMF (n=32)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ABC4F19-58E2-71B5-30C3-9EDEF873A998}"/>
                </a:ext>
              </a:extLst>
            </p:cNvPr>
            <p:cNvSpPr/>
            <p:nvPr/>
          </p:nvSpPr>
          <p:spPr>
            <a:xfrm>
              <a:off x="3261670" y="5358885"/>
              <a:ext cx="144000" cy="214600"/>
            </a:xfrm>
            <a:prstGeom prst="rect">
              <a:avLst/>
            </a:prstGeom>
            <a:solidFill>
              <a:srgbClr val="7899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15340A-0AE9-E181-E86B-1DB076B906B3}"/>
              </a:ext>
            </a:extLst>
          </p:cNvPr>
          <p:cNvGrpSpPr/>
          <p:nvPr/>
        </p:nvGrpSpPr>
        <p:grpSpPr>
          <a:xfrm>
            <a:off x="8003208" y="4720710"/>
            <a:ext cx="1921023" cy="282895"/>
            <a:chOff x="3261670" y="5292459"/>
            <a:chExt cx="1671984" cy="36693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13F74F-88A0-17BA-4A76-1A794C919BC9}"/>
                </a:ext>
              </a:extLst>
            </p:cNvPr>
            <p:cNvSpPr txBox="1"/>
            <p:nvPr/>
          </p:nvSpPr>
          <p:spPr>
            <a:xfrm>
              <a:off x="3405669" y="5292459"/>
              <a:ext cx="1527985" cy="3669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tr-TR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MMF veya AZA (n=52)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963CFA4-E033-5C83-D942-B938D4D1B683}"/>
                </a:ext>
              </a:extLst>
            </p:cNvPr>
            <p:cNvSpPr/>
            <p:nvPr/>
          </p:nvSpPr>
          <p:spPr>
            <a:xfrm>
              <a:off x="3261670" y="5368627"/>
              <a:ext cx="144000" cy="214600"/>
            </a:xfrm>
            <a:prstGeom prst="rect">
              <a:avLst/>
            </a:prstGeom>
            <a:solidFill>
              <a:srgbClr val="F474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</p:grpSp>
    </p:spTree>
    <p:extLst>
      <p:ext uri="{BB962C8B-B14F-4D97-AF65-F5344CB8AC3E}">
        <p14:creationId xmlns:p14="http://schemas.microsoft.com/office/powerpoint/2010/main" val="48148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3080BB-2401-6DBD-3520-BA2BBC7C3F5A}"/>
              </a:ext>
            </a:extLst>
          </p:cNvPr>
          <p:cNvSpPr/>
          <p:nvPr/>
        </p:nvSpPr>
        <p:spPr>
          <a:xfrm>
            <a:off x="911226" y="1952625"/>
            <a:ext cx="10348796" cy="3740005"/>
          </a:xfrm>
          <a:prstGeom prst="roundRect">
            <a:avLst>
              <a:gd name="adj" fmla="val 32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35EAC7-1D88-8EE1-3AC8-BA5E7326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dirty="0" err="1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(HP), solunan bir antijene </a:t>
            </a:r>
            <a:r>
              <a:rPr lang="tr-TR" dirty="0" err="1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maruziyet</a:t>
            </a:r>
            <a:b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sonucu ortaya çıkan bir İAH'dır</a:t>
            </a:r>
            <a:r>
              <a:rPr lang="tr-TR" baseline="30000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6DDF02-6FC5-9349-869B-C3A0113C894F}"/>
              </a:ext>
            </a:extLst>
          </p:cNvPr>
          <p:cNvGrpSpPr/>
          <p:nvPr/>
        </p:nvGrpSpPr>
        <p:grpSpPr>
          <a:xfrm>
            <a:off x="5381774" y="2029546"/>
            <a:ext cx="5270728" cy="3528990"/>
            <a:chOff x="5106762" y="1857650"/>
            <a:chExt cx="5460763" cy="3656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C74F84-1496-85D3-317A-E953D876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6762" y="1857650"/>
              <a:ext cx="5292788" cy="3629851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6937CF-ACB2-115C-4493-5FEB385EFADF}"/>
                </a:ext>
              </a:extLst>
            </p:cNvPr>
            <p:cNvGrpSpPr/>
            <p:nvPr/>
          </p:nvGrpSpPr>
          <p:grpSpPr>
            <a:xfrm>
              <a:off x="6946980" y="3435738"/>
              <a:ext cx="3620545" cy="2078139"/>
              <a:chOff x="6946381" y="3483407"/>
              <a:chExt cx="3620545" cy="207813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090F0C-DC6F-9B7F-9980-B034AE4398CF}"/>
                  </a:ext>
                </a:extLst>
              </p:cNvPr>
              <p:cNvSpPr/>
              <p:nvPr/>
            </p:nvSpPr>
            <p:spPr>
              <a:xfrm>
                <a:off x="6991456" y="3602429"/>
                <a:ext cx="3575470" cy="1959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910A37-8679-E72F-9F0E-167E2E56A360}"/>
                  </a:ext>
                </a:extLst>
              </p:cNvPr>
              <p:cNvSpPr/>
              <p:nvPr/>
            </p:nvSpPr>
            <p:spPr>
              <a:xfrm>
                <a:off x="6946381" y="3483407"/>
                <a:ext cx="3620544" cy="201527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tr-TR" sz="1400" b="1" i="0" u="none" strike="noStrike" baseline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Tetikleyici antijenler mikrobiyal, bitkisel, kuş veya hayvan kaynaklı proteinler ya da inorganik düşük moleküler ağırlıklı kimyasal maddeler olabilir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4A03E7-22AD-EE29-ED78-E4EA5E017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81523" y="4579169"/>
                <a:ext cx="564179" cy="88482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542ACB0-106B-151E-DE08-A022CC49D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0376" y="4703919"/>
                <a:ext cx="1053200" cy="6353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9BEEECD-0699-ABE5-39D7-63AC9C890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1211" y="4663855"/>
                <a:ext cx="700552" cy="715458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F7A793-A53C-80E9-6102-1B386BEBCB84}"/>
                </a:ext>
              </a:extLst>
            </p:cNvPr>
            <p:cNvSpPr/>
            <p:nvPr/>
          </p:nvSpPr>
          <p:spPr>
            <a:xfrm>
              <a:off x="6992055" y="3024554"/>
              <a:ext cx="1466145" cy="538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720E9C-0378-E5FF-159B-E37A963B1E29}"/>
              </a:ext>
            </a:extLst>
          </p:cNvPr>
          <p:cNvSpPr/>
          <p:nvPr/>
        </p:nvSpPr>
        <p:spPr>
          <a:xfrm>
            <a:off x="1580633" y="2850054"/>
            <a:ext cx="3053799" cy="194514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r-TR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HP, duyarlı bireylerde tetikleyici bir antijene karşı aşırı bir </a:t>
            </a:r>
            <a:r>
              <a:rPr lang="tr-TR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immün</a:t>
            </a:r>
            <a:r>
              <a:rPr lang="tr-TR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yanıt gelişmesi durumunda ortaya çıkar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5B0C0AA6-66E6-CFB6-C32A-242E694381C9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Hastalığı.</a:t>
            </a:r>
          </a:p>
          <a:p>
            <a:pPr lvl="0" defTabSz="609475"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Selman M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2012;186:314-324.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471C3D-BE8F-40B9-259F-6A740BDE8857}"/>
              </a:ext>
            </a:extLst>
          </p:cNvPr>
          <p:cNvSpPr/>
          <p:nvPr/>
        </p:nvSpPr>
        <p:spPr>
          <a:xfrm>
            <a:off x="9736920" y="3155842"/>
            <a:ext cx="908567" cy="396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0B0E7F5-2A74-C5B3-A9A3-3D8CBA0D67BD}"/>
              </a:ext>
            </a:extLst>
          </p:cNvPr>
          <p:cNvSpPr/>
          <p:nvPr/>
        </p:nvSpPr>
        <p:spPr>
          <a:xfrm>
            <a:off x="5922264" y="2249424"/>
            <a:ext cx="496824" cy="16764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Antijen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C1EF8181-F294-6DD5-8F91-F28B8F8F3824}"/>
              </a:ext>
            </a:extLst>
          </p:cNvPr>
          <p:cNvSpPr/>
          <p:nvPr/>
        </p:nvSpPr>
        <p:spPr>
          <a:xfrm>
            <a:off x="7104888" y="2356104"/>
            <a:ext cx="1341120" cy="35052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tr-TR" sz="1000" b="1">
                <a:solidFill>
                  <a:srgbClr val="000000"/>
                </a:solidFill>
                <a:latin typeface="Calibri"/>
              </a:rPr>
              <a:t>Genetik/çevresel kolaylaştırıcı faktörler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7BB4B12A-8FBA-9C1E-439E-C1338D49375C}"/>
              </a:ext>
            </a:extLst>
          </p:cNvPr>
          <p:cNvSpPr/>
          <p:nvPr/>
        </p:nvSpPr>
        <p:spPr>
          <a:xfrm>
            <a:off x="5501640" y="4169664"/>
            <a:ext cx="573024" cy="28041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r"/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İmmün</a:t>
            </a:r>
            <a:r>
              <a:rPr lang="tr-TR" sz="1000" b="1" dirty="0">
                <a:solidFill>
                  <a:srgbClr val="000000"/>
                </a:solidFill>
                <a:latin typeface="Calibri"/>
              </a:rPr>
              <a:t> tolerans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E5724A08-21D1-5A29-0E32-8DBDD6B24741}"/>
              </a:ext>
            </a:extLst>
          </p:cNvPr>
          <p:cNvSpPr/>
          <p:nvPr/>
        </p:nvSpPr>
        <p:spPr>
          <a:xfrm>
            <a:off x="5593080" y="4892040"/>
            <a:ext cx="1097280" cy="1920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“Normal" yanıt</a:t>
            </a:r>
          </a:p>
        </p:txBody>
      </p:sp>
    </p:spTree>
    <p:extLst>
      <p:ext uri="{BB962C8B-B14F-4D97-AF65-F5344CB8AC3E}">
        <p14:creationId xmlns:p14="http://schemas.microsoft.com/office/powerpoint/2010/main" val="1751202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28CBAD-EE80-ADD9-E5F1-6786FF0F3AAA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3E641A-2045-0B83-E5BA-D9FDB08C2298}"/>
              </a:ext>
            </a:extLst>
          </p:cNvPr>
          <p:cNvCxnSpPr/>
          <p:nvPr/>
        </p:nvCxnSpPr>
        <p:spPr>
          <a:xfrm>
            <a:off x="6688510" y="1960482"/>
            <a:ext cx="1" cy="3149529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908B43A-1748-3E88-A005-3EE7011E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Tetikleyici antijenin uzaklaştırılması, HP hastalarında sonuçları iyileştirir</a:t>
            </a:r>
            <a:r>
              <a:rPr lang="tr-TR" baseline="30000"/>
              <a:t>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F16837-A5C7-5DF9-5FAD-90B9571561D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IA, Tetikleyici Antijen;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2013;144:1644-1651.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8BCD65-6C55-3CAE-E221-691907A98FFA}"/>
              </a:ext>
            </a:extLst>
          </p:cNvPr>
          <p:cNvGrpSpPr/>
          <p:nvPr/>
        </p:nvGrpSpPr>
        <p:grpSpPr>
          <a:xfrm>
            <a:off x="2077968" y="1824138"/>
            <a:ext cx="7861035" cy="3893887"/>
            <a:chOff x="1887486" y="1824138"/>
            <a:chExt cx="7861035" cy="3893887"/>
          </a:xfrm>
        </p:grpSpPr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432F5AD6-D4B6-9636-1A4B-E54F5D6374D7}"/>
                </a:ext>
              </a:extLst>
            </p:cNvPr>
            <p:cNvSpPr txBox="1">
              <a:spLocks/>
            </p:cNvSpPr>
            <p:nvPr/>
          </p:nvSpPr>
          <p:spPr>
            <a:xfrm>
              <a:off x="1887486" y="3147962"/>
              <a:ext cx="3587030" cy="12375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LucidaGrande" charset="0"/>
                <a:buChar char="-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LucidaGrande" charset="0"/>
                <a:buChar char="-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tr-TR" sz="1600" b="1" dirty="0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142 HP hastasında, tetikleyici antijenin (IA) tanımlanması daha iyi </a:t>
              </a:r>
              <a:r>
                <a:rPr lang="tr-TR" sz="1600" b="1" dirty="0" err="1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sağkalım</a:t>
              </a:r>
              <a:r>
                <a:rPr lang="tr-TR" sz="1600" b="1" dirty="0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ile ilişkilendirilmiştir (retrospektif analiz)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30E718B-D8C5-7CB9-7C5F-6CD947A75C8D}"/>
                </a:ext>
              </a:extLst>
            </p:cNvPr>
            <p:cNvGrpSpPr/>
            <p:nvPr/>
          </p:nvGrpSpPr>
          <p:grpSpPr>
            <a:xfrm>
              <a:off x="5864795" y="1824138"/>
              <a:ext cx="3883726" cy="3893887"/>
              <a:chOff x="6197157" y="1824138"/>
              <a:chExt cx="3883726" cy="38938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33E1D1F-8D50-8D7B-8304-6249465D0D30}"/>
                  </a:ext>
                </a:extLst>
              </p:cNvPr>
              <p:cNvGrpSpPr/>
              <p:nvPr/>
            </p:nvGrpSpPr>
            <p:grpSpPr>
              <a:xfrm>
                <a:off x="6748709" y="2080011"/>
                <a:ext cx="81682" cy="2912980"/>
                <a:chOff x="7170420" y="2057400"/>
                <a:chExt cx="74464" cy="265557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7AC5F32-7DF7-3C26-194A-0F97211ADD1A}"/>
                    </a:ext>
                  </a:extLst>
                </p:cNvPr>
                <p:cNvCxnSpPr/>
                <p:nvPr/>
              </p:nvCxnSpPr>
              <p:spPr>
                <a:xfrm>
                  <a:off x="7170420" y="2057400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2301670-7BDD-FEA6-E7B9-94E4F883D341}"/>
                    </a:ext>
                  </a:extLst>
                </p:cNvPr>
                <p:cNvCxnSpPr/>
                <p:nvPr/>
              </p:nvCxnSpPr>
              <p:spPr>
                <a:xfrm>
                  <a:off x="7170420" y="2588514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325C62B-4572-7275-7926-51C1FE13AC57}"/>
                    </a:ext>
                  </a:extLst>
                </p:cNvPr>
                <p:cNvCxnSpPr/>
                <p:nvPr/>
              </p:nvCxnSpPr>
              <p:spPr>
                <a:xfrm>
                  <a:off x="7170420" y="3119628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0650056-34FF-97A2-2833-BC6D84C1CF49}"/>
                    </a:ext>
                  </a:extLst>
                </p:cNvPr>
                <p:cNvCxnSpPr/>
                <p:nvPr/>
              </p:nvCxnSpPr>
              <p:spPr>
                <a:xfrm>
                  <a:off x="7170420" y="3650742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492790AF-D0D1-C9CA-8381-179C3F46C828}"/>
                    </a:ext>
                  </a:extLst>
                </p:cNvPr>
                <p:cNvCxnSpPr/>
                <p:nvPr/>
              </p:nvCxnSpPr>
              <p:spPr>
                <a:xfrm>
                  <a:off x="7170420" y="4181856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B62D288A-D569-4410-185D-4A537F8A4C07}"/>
                    </a:ext>
                  </a:extLst>
                </p:cNvPr>
                <p:cNvCxnSpPr/>
                <p:nvPr/>
              </p:nvCxnSpPr>
              <p:spPr>
                <a:xfrm>
                  <a:off x="7170420" y="4712970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022A524-E632-CEC8-6779-105E9FC09318}"/>
                  </a:ext>
                </a:extLst>
              </p:cNvPr>
              <p:cNvGrpSpPr/>
              <p:nvPr/>
            </p:nvGrpSpPr>
            <p:grpSpPr>
              <a:xfrm rot="16200000">
                <a:off x="8258484" y="3682171"/>
                <a:ext cx="81682" cy="2937870"/>
                <a:chOff x="7170420" y="2057400"/>
                <a:chExt cx="74464" cy="2655570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3F48E9E-758B-98A9-E123-1CE3A5A79E84}"/>
                    </a:ext>
                  </a:extLst>
                </p:cNvPr>
                <p:cNvCxnSpPr/>
                <p:nvPr/>
              </p:nvCxnSpPr>
              <p:spPr>
                <a:xfrm>
                  <a:off x="7170420" y="2057400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3CA4913-C546-A65A-0E76-0581734F9961}"/>
                    </a:ext>
                  </a:extLst>
                </p:cNvPr>
                <p:cNvCxnSpPr/>
                <p:nvPr/>
              </p:nvCxnSpPr>
              <p:spPr>
                <a:xfrm>
                  <a:off x="7170420" y="2588514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D1438B-C115-DFE3-DF51-F032850DB111}"/>
                    </a:ext>
                  </a:extLst>
                </p:cNvPr>
                <p:cNvCxnSpPr/>
                <p:nvPr/>
              </p:nvCxnSpPr>
              <p:spPr>
                <a:xfrm>
                  <a:off x="7170420" y="3119628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E4FBC60-57C8-411B-E94C-B44EB532CF8A}"/>
                    </a:ext>
                  </a:extLst>
                </p:cNvPr>
                <p:cNvCxnSpPr/>
                <p:nvPr/>
              </p:nvCxnSpPr>
              <p:spPr>
                <a:xfrm>
                  <a:off x="7170420" y="3650742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3D85056-9D52-8C4B-13E6-C511F3DCB1A4}"/>
                    </a:ext>
                  </a:extLst>
                </p:cNvPr>
                <p:cNvCxnSpPr/>
                <p:nvPr/>
              </p:nvCxnSpPr>
              <p:spPr>
                <a:xfrm>
                  <a:off x="7170420" y="4181856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3BFEFD7-896D-5B94-1B27-2F3A7FFEA801}"/>
                    </a:ext>
                  </a:extLst>
                </p:cNvPr>
                <p:cNvCxnSpPr/>
                <p:nvPr/>
              </p:nvCxnSpPr>
              <p:spPr>
                <a:xfrm>
                  <a:off x="7170420" y="4712970"/>
                  <a:ext cx="7446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A08442F-DFF4-E8F0-1785-4250BEBB202B}"/>
                  </a:ext>
                </a:extLst>
              </p:cNvPr>
              <p:cNvGrpSpPr/>
              <p:nvPr/>
            </p:nvGrpSpPr>
            <p:grpSpPr>
              <a:xfrm>
                <a:off x="6607550" y="5191947"/>
                <a:ext cx="3390894" cy="276999"/>
                <a:chOff x="7041735" y="4894346"/>
                <a:chExt cx="3091253" cy="252522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A9E2B4A-E750-CBD3-2E45-80C146592166}"/>
                    </a:ext>
                  </a:extLst>
                </p:cNvPr>
                <p:cNvSpPr txBox="1"/>
                <p:nvPr/>
              </p:nvSpPr>
              <p:spPr>
                <a:xfrm>
                  <a:off x="7041735" y="4894346"/>
                  <a:ext cx="406297" cy="2525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C27E030-D903-545D-2E31-B464D3BB53E6}"/>
                    </a:ext>
                  </a:extLst>
                </p:cNvPr>
                <p:cNvSpPr txBox="1"/>
                <p:nvPr/>
              </p:nvSpPr>
              <p:spPr>
                <a:xfrm>
                  <a:off x="7578726" y="4894346"/>
                  <a:ext cx="406297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DD5356-81B6-1E15-A64E-B4881659B334}"/>
                    </a:ext>
                  </a:extLst>
                </p:cNvPr>
                <p:cNvSpPr txBox="1"/>
                <p:nvPr/>
              </p:nvSpPr>
              <p:spPr>
                <a:xfrm>
                  <a:off x="8115717" y="4894346"/>
                  <a:ext cx="406297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419DD0E-E163-ECD8-36E3-21F889F40D70}"/>
                    </a:ext>
                  </a:extLst>
                </p:cNvPr>
                <p:cNvSpPr txBox="1"/>
                <p:nvPr/>
              </p:nvSpPr>
              <p:spPr>
                <a:xfrm>
                  <a:off x="8652708" y="4894346"/>
                  <a:ext cx="406297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F8A071-7749-1A6A-6465-51BE2493EC69}"/>
                    </a:ext>
                  </a:extLst>
                </p:cNvPr>
                <p:cNvSpPr txBox="1"/>
                <p:nvPr/>
              </p:nvSpPr>
              <p:spPr>
                <a:xfrm>
                  <a:off x="9189699" y="4894346"/>
                  <a:ext cx="406297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075D2FC-649C-6D31-DDE9-45BFF819D087}"/>
                    </a:ext>
                  </a:extLst>
                </p:cNvPr>
                <p:cNvSpPr txBox="1"/>
                <p:nvPr/>
              </p:nvSpPr>
              <p:spPr>
                <a:xfrm>
                  <a:off x="9726691" y="4894346"/>
                  <a:ext cx="406297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32CE1C1-35F7-D9EA-73EF-4D6A00F5E492}"/>
                  </a:ext>
                </a:extLst>
              </p:cNvPr>
              <p:cNvGrpSpPr/>
              <p:nvPr/>
            </p:nvGrpSpPr>
            <p:grpSpPr>
              <a:xfrm>
                <a:off x="6477269" y="1824138"/>
                <a:ext cx="276999" cy="3428902"/>
                <a:chOff x="6922967" y="1824138"/>
                <a:chExt cx="252522" cy="3125902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0CF518-E3B6-6E6F-6590-9DF7B2DA2623}"/>
                    </a:ext>
                  </a:extLst>
                </p:cNvPr>
                <p:cNvSpPr txBox="1"/>
                <p:nvPr/>
              </p:nvSpPr>
              <p:spPr>
                <a:xfrm rot="16200000">
                  <a:off x="6815967" y="4590519"/>
                  <a:ext cx="466521" cy="2525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62A06C-36EA-2073-3D91-0CDFEC406C82}"/>
                    </a:ext>
                  </a:extLst>
                </p:cNvPr>
                <p:cNvSpPr txBox="1"/>
                <p:nvPr/>
              </p:nvSpPr>
              <p:spPr>
                <a:xfrm rot="16200000">
                  <a:off x="6815967" y="4058643"/>
                  <a:ext cx="466521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0,2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89F4916-41E9-DDCD-F6ED-2F058ABC5D61}"/>
                    </a:ext>
                  </a:extLst>
                </p:cNvPr>
                <p:cNvSpPr txBox="1"/>
                <p:nvPr/>
              </p:nvSpPr>
              <p:spPr>
                <a:xfrm rot="16200000">
                  <a:off x="6815967" y="3526767"/>
                  <a:ext cx="466521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0,4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AEAB262-AA4E-3509-E9BC-EF9CB36B1A82}"/>
                    </a:ext>
                  </a:extLst>
                </p:cNvPr>
                <p:cNvSpPr txBox="1"/>
                <p:nvPr/>
              </p:nvSpPr>
              <p:spPr>
                <a:xfrm rot="16200000">
                  <a:off x="6815967" y="2994890"/>
                  <a:ext cx="466521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0,6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C7D5F40-62C0-CFD9-5F58-B7F1A92D1181}"/>
                    </a:ext>
                  </a:extLst>
                </p:cNvPr>
                <p:cNvSpPr txBox="1"/>
                <p:nvPr/>
              </p:nvSpPr>
              <p:spPr>
                <a:xfrm rot="16200000">
                  <a:off x="6815967" y="2463014"/>
                  <a:ext cx="466521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04D4CC-267B-2060-59B9-6E5C7657E820}"/>
                    </a:ext>
                  </a:extLst>
                </p:cNvPr>
                <p:cNvSpPr txBox="1"/>
                <p:nvPr/>
              </p:nvSpPr>
              <p:spPr>
                <a:xfrm rot="16200000">
                  <a:off x="6815967" y="1931138"/>
                  <a:ext cx="466521" cy="2525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1200">
                      <a:solidFill>
                        <a:srgbClr val="3232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1,0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E2A61B-5E9A-1B6C-8968-3B9FC230F4AA}"/>
                  </a:ext>
                </a:extLst>
              </p:cNvPr>
              <p:cNvSpPr txBox="1"/>
              <p:nvPr/>
            </p:nvSpPr>
            <p:spPr>
              <a:xfrm>
                <a:off x="8138445" y="5441026"/>
                <a:ext cx="80089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12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Yıl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C38342-A063-A9F4-B4C9-23ADA6D3B5A1}"/>
                  </a:ext>
                </a:extLst>
              </p:cNvPr>
              <p:cNvSpPr txBox="1"/>
              <p:nvPr/>
            </p:nvSpPr>
            <p:spPr>
              <a:xfrm rot="16200000">
                <a:off x="5528015" y="3446063"/>
                <a:ext cx="161528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r-TR" sz="12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Sağkalım Olasılığı</a:t>
                </a: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B7128FE-FF4D-2FD6-C142-511EC32480D4}"/>
                  </a:ext>
                </a:extLst>
              </p:cNvPr>
              <p:cNvSpPr/>
              <p:nvPr/>
            </p:nvSpPr>
            <p:spPr>
              <a:xfrm>
                <a:off x="6784800" y="2073607"/>
                <a:ext cx="3296083" cy="1875117"/>
              </a:xfrm>
              <a:custGeom>
                <a:avLst/>
                <a:gdLst>
                  <a:gd name="connsiteX0" fmla="*/ 0 w 2466340"/>
                  <a:gd name="connsiteY0" fmla="*/ 0 h 1709420"/>
                  <a:gd name="connsiteX1" fmla="*/ 68580 w 2466340"/>
                  <a:gd name="connsiteY1" fmla="*/ 2540 h 1709420"/>
                  <a:gd name="connsiteX2" fmla="*/ 66040 w 2466340"/>
                  <a:gd name="connsiteY2" fmla="*/ 50800 h 1709420"/>
                  <a:gd name="connsiteX3" fmla="*/ 241300 w 2466340"/>
                  <a:gd name="connsiteY3" fmla="*/ 48260 h 1709420"/>
                  <a:gd name="connsiteX4" fmla="*/ 238760 w 2466340"/>
                  <a:gd name="connsiteY4" fmla="*/ 86360 h 1709420"/>
                  <a:gd name="connsiteX5" fmla="*/ 292100 w 2466340"/>
                  <a:gd name="connsiteY5" fmla="*/ 86360 h 1709420"/>
                  <a:gd name="connsiteX6" fmla="*/ 289560 w 2466340"/>
                  <a:gd name="connsiteY6" fmla="*/ 137160 h 1709420"/>
                  <a:gd name="connsiteX7" fmla="*/ 332740 w 2466340"/>
                  <a:gd name="connsiteY7" fmla="*/ 137160 h 1709420"/>
                  <a:gd name="connsiteX8" fmla="*/ 332740 w 2466340"/>
                  <a:gd name="connsiteY8" fmla="*/ 175260 h 1709420"/>
                  <a:gd name="connsiteX9" fmla="*/ 342900 w 2466340"/>
                  <a:gd name="connsiteY9" fmla="*/ 175260 h 1709420"/>
                  <a:gd name="connsiteX10" fmla="*/ 340360 w 2466340"/>
                  <a:gd name="connsiteY10" fmla="*/ 226060 h 1709420"/>
                  <a:gd name="connsiteX11" fmla="*/ 363220 w 2466340"/>
                  <a:gd name="connsiteY11" fmla="*/ 231140 h 1709420"/>
                  <a:gd name="connsiteX12" fmla="*/ 363220 w 2466340"/>
                  <a:gd name="connsiteY12" fmla="*/ 269240 h 1709420"/>
                  <a:gd name="connsiteX13" fmla="*/ 525780 w 2466340"/>
                  <a:gd name="connsiteY13" fmla="*/ 269240 h 1709420"/>
                  <a:gd name="connsiteX14" fmla="*/ 523240 w 2466340"/>
                  <a:gd name="connsiteY14" fmla="*/ 320040 h 1709420"/>
                  <a:gd name="connsiteX15" fmla="*/ 561340 w 2466340"/>
                  <a:gd name="connsiteY15" fmla="*/ 320040 h 1709420"/>
                  <a:gd name="connsiteX16" fmla="*/ 558800 w 2466340"/>
                  <a:gd name="connsiteY16" fmla="*/ 368300 h 1709420"/>
                  <a:gd name="connsiteX17" fmla="*/ 693420 w 2466340"/>
                  <a:gd name="connsiteY17" fmla="*/ 370840 h 1709420"/>
                  <a:gd name="connsiteX18" fmla="*/ 690880 w 2466340"/>
                  <a:gd name="connsiteY18" fmla="*/ 419100 h 1709420"/>
                  <a:gd name="connsiteX19" fmla="*/ 769620 w 2466340"/>
                  <a:gd name="connsiteY19" fmla="*/ 419100 h 1709420"/>
                  <a:gd name="connsiteX20" fmla="*/ 769620 w 2466340"/>
                  <a:gd name="connsiteY20" fmla="*/ 467360 h 1709420"/>
                  <a:gd name="connsiteX21" fmla="*/ 772160 w 2466340"/>
                  <a:gd name="connsiteY21" fmla="*/ 474980 h 1709420"/>
                  <a:gd name="connsiteX22" fmla="*/ 769620 w 2466340"/>
                  <a:gd name="connsiteY22" fmla="*/ 520700 h 1709420"/>
                  <a:gd name="connsiteX23" fmla="*/ 850900 w 2466340"/>
                  <a:gd name="connsiteY23" fmla="*/ 523240 h 1709420"/>
                  <a:gd name="connsiteX24" fmla="*/ 848360 w 2466340"/>
                  <a:gd name="connsiteY24" fmla="*/ 581660 h 1709420"/>
                  <a:gd name="connsiteX25" fmla="*/ 901700 w 2466340"/>
                  <a:gd name="connsiteY25" fmla="*/ 579120 h 1709420"/>
                  <a:gd name="connsiteX26" fmla="*/ 901700 w 2466340"/>
                  <a:gd name="connsiteY26" fmla="*/ 637540 h 1709420"/>
                  <a:gd name="connsiteX27" fmla="*/ 977900 w 2466340"/>
                  <a:gd name="connsiteY27" fmla="*/ 637540 h 1709420"/>
                  <a:gd name="connsiteX28" fmla="*/ 975360 w 2466340"/>
                  <a:gd name="connsiteY28" fmla="*/ 698500 h 1709420"/>
                  <a:gd name="connsiteX29" fmla="*/ 1193800 w 2466340"/>
                  <a:gd name="connsiteY29" fmla="*/ 701040 h 1709420"/>
                  <a:gd name="connsiteX30" fmla="*/ 1193800 w 2466340"/>
                  <a:gd name="connsiteY30" fmla="*/ 751840 h 1709420"/>
                  <a:gd name="connsiteX31" fmla="*/ 1295400 w 2466340"/>
                  <a:gd name="connsiteY31" fmla="*/ 751840 h 1709420"/>
                  <a:gd name="connsiteX32" fmla="*/ 1295400 w 2466340"/>
                  <a:gd name="connsiteY32" fmla="*/ 817880 h 1709420"/>
                  <a:gd name="connsiteX33" fmla="*/ 1424940 w 2466340"/>
                  <a:gd name="connsiteY33" fmla="*/ 812800 h 1709420"/>
                  <a:gd name="connsiteX34" fmla="*/ 1427480 w 2466340"/>
                  <a:gd name="connsiteY34" fmla="*/ 883920 h 1709420"/>
                  <a:gd name="connsiteX35" fmla="*/ 1508760 w 2466340"/>
                  <a:gd name="connsiteY35" fmla="*/ 886460 h 1709420"/>
                  <a:gd name="connsiteX36" fmla="*/ 1506220 w 2466340"/>
                  <a:gd name="connsiteY36" fmla="*/ 967740 h 1709420"/>
                  <a:gd name="connsiteX37" fmla="*/ 1582420 w 2466340"/>
                  <a:gd name="connsiteY37" fmla="*/ 962660 h 1709420"/>
                  <a:gd name="connsiteX38" fmla="*/ 1582420 w 2466340"/>
                  <a:gd name="connsiteY38" fmla="*/ 1038860 h 1709420"/>
                  <a:gd name="connsiteX39" fmla="*/ 1640840 w 2466340"/>
                  <a:gd name="connsiteY39" fmla="*/ 1036320 h 1709420"/>
                  <a:gd name="connsiteX40" fmla="*/ 1643380 w 2466340"/>
                  <a:gd name="connsiteY40" fmla="*/ 1122680 h 1709420"/>
                  <a:gd name="connsiteX41" fmla="*/ 1722120 w 2466340"/>
                  <a:gd name="connsiteY41" fmla="*/ 1122680 h 1709420"/>
                  <a:gd name="connsiteX42" fmla="*/ 1719580 w 2466340"/>
                  <a:gd name="connsiteY42" fmla="*/ 1201420 h 1709420"/>
                  <a:gd name="connsiteX43" fmla="*/ 1998980 w 2466340"/>
                  <a:gd name="connsiteY43" fmla="*/ 1198880 h 1709420"/>
                  <a:gd name="connsiteX44" fmla="*/ 1998980 w 2466340"/>
                  <a:gd name="connsiteY44" fmla="*/ 1346200 h 1709420"/>
                  <a:gd name="connsiteX45" fmla="*/ 2263140 w 2466340"/>
                  <a:gd name="connsiteY45" fmla="*/ 1346200 h 1709420"/>
                  <a:gd name="connsiteX46" fmla="*/ 2263140 w 2466340"/>
                  <a:gd name="connsiteY46" fmla="*/ 1511300 h 1709420"/>
                  <a:gd name="connsiteX47" fmla="*/ 2466340 w 2466340"/>
                  <a:gd name="connsiteY47" fmla="*/ 1511300 h 1709420"/>
                  <a:gd name="connsiteX48" fmla="*/ 2466340 w 2466340"/>
                  <a:gd name="connsiteY48" fmla="*/ 1709420 h 1709420"/>
                  <a:gd name="connsiteX0" fmla="*/ 0 w 2471420"/>
                  <a:gd name="connsiteY0" fmla="*/ 0 h 1724095"/>
                  <a:gd name="connsiteX1" fmla="*/ 68580 w 2471420"/>
                  <a:gd name="connsiteY1" fmla="*/ 2540 h 1724095"/>
                  <a:gd name="connsiteX2" fmla="*/ 66040 w 2471420"/>
                  <a:gd name="connsiteY2" fmla="*/ 50800 h 1724095"/>
                  <a:gd name="connsiteX3" fmla="*/ 241300 w 2471420"/>
                  <a:gd name="connsiteY3" fmla="*/ 48260 h 1724095"/>
                  <a:gd name="connsiteX4" fmla="*/ 238760 w 2471420"/>
                  <a:gd name="connsiteY4" fmla="*/ 86360 h 1724095"/>
                  <a:gd name="connsiteX5" fmla="*/ 292100 w 2471420"/>
                  <a:gd name="connsiteY5" fmla="*/ 86360 h 1724095"/>
                  <a:gd name="connsiteX6" fmla="*/ 289560 w 2471420"/>
                  <a:gd name="connsiteY6" fmla="*/ 137160 h 1724095"/>
                  <a:gd name="connsiteX7" fmla="*/ 332740 w 2471420"/>
                  <a:gd name="connsiteY7" fmla="*/ 137160 h 1724095"/>
                  <a:gd name="connsiteX8" fmla="*/ 332740 w 2471420"/>
                  <a:gd name="connsiteY8" fmla="*/ 175260 h 1724095"/>
                  <a:gd name="connsiteX9" fmla="*/ 342900 w 2471420"/>
                  <a:gd name="connsiteY9" fmla="*/ 175260 h 1724095"/>
                  <a:gd name="connsiteX10" fmla="*/ 340360 w 2471420"/>
                  <a:gd name="connsiteY10" fmla="*/ 226060 h 1724095"/>
                  <a:gd name="connsiteX11" fmla="*/ 363220 w 2471420"/>
                  <a:gd name="connsiteY11" fmla="*/ 231140 h 1724095"/>
                  <a:gd name="connsiteX12" fmla="*/ 363220 w 2471420"/>
                  <a:gd name="connsiteY12" fmla="*/ 269240 h 1724095"/>
                  <a:gd name="connsiteX13" fmla="*/ 525780 w 2471420"/>
                  <a:gd name="connsiteY13" fmla="*/ 269240 h 1724095"/>
                  <a:gd name="connsiteX14" fmla="*/ 523240 w 2471420"/>
                  <a:gd name="connsiteY14" fmla="*/ 320040 h 1724095"/>
                  <a:gd name="connsiteX15" fmla="*/ 561340 w 2471420"/>
                  <a:gd name="connsiteY15" fmla="*/ 320040 h 1724095"/>
                  <a:gd name="connsiteX16" fmla="*/ 558800 w 2471420"/>
                  <a:gd name="connsiteY16" fmla="*/ 368300 h 1724095"/>
                  <a:gd name="connsiteX17" fmla="*/ 693420 w 2471420"/>
                  <a:gd name="connsiteY17" fmla="*/ 370840 h 1724095"/>
                  <a:gd name="connsiteX18" fmla="*/ 690880 w 2471420"/>
                  <a:gd name="connsiteY18" fmla="*/ 419100 h 1724095"/>
                  <a:gd name="connsiteX19" fmla="*/ 769620 w 2471420"/>
                  <a:gd name="connsiteY19" fmla="*/ 419100 h 1724095"/>
                  <a:gd name="connsiteX20" fmla="*/ 769620 w 2471420"/>
                  <a:gd name="connsiteY20" fmla="*/ 467360 h 1724095"/>
                  <a:gd name="connsiteX21" fmla="*/ 772160 w 2471420"/>
                  <a:gd name="connsiteY21" fmla="*/ 474980 h 1724095"/>
                  <a:gd name="connsiteX22" fmla="*/ 769620 w 2471420"/>
                  <a:gd name="connsiteY22" fmla="*/ 520700 h 1724095"/>
                  <a:gd name="connsiteX23" fmla="*/ 850900 w 2471420"/>
                  <a:gd name="connsiteY23" fmla="*/ 523240 h 1724095"/>
                  <a:gd name="connsiteX24" fmla="*/ 848360 w 2471420"/>
                  <a:gd name="connsiteY24" fmla="*/ 581660 h 1724095"/>
                  <a:gd name="connsiteX25" fmla="*/ 901700 w 2471420"/>
                  <a:gd name="connsiteY25" fmla="*/ 579120 h 1724095"/>
                  <a:gd name="connsiteX26" fmla="*/ 901700 w 2471420"/>
                  <a:gd name="connsiteY26" fmla="*/ 637540 h 1724095"/>
                  <a:gd name="connsiteX27" fmla="*/ 977900 w 2471420"/>
                  <a:gd name="connsiteY27" fmla="*/ 637540 h 1724095"/>
                  <a:gd name="connsiteX28" fmla="*/ 975360 w 2471420"/>
                  <a:gd name="connsiteY28" fmla="*/ 698500 h 1724095"/>
                  <a:gd name="connsiteX29" fmla="*/ 1193800 w 2471420"/>
                  <a:gd name="connsiteY29" fmla="*/ 701040 h 1724095"/>
                  <a:gd name="connsiteX30" fmla="*/ 1193800 w 2471420"/>
                  <a:gd name="connsiteY30" fmla="*/ 751840 h 1724095"/>
                  <a:gd name="connsiteX31" fmla="*/ 1295400 w 2471420"/>
                  <a:gd name="connsiteY31" fmla="*/ 751840 h 1724095"/>
                  <a:gd name="connsiteX32" fmla="*/ 1295400 w 2471420"/>
                  <a:gd name="connsiteY32" fmla="*/ 817880 h 1724095"/>
                  <a:gd name="connsiteX33" fmla="*/ 1424940 w 2471420"/>
                  <a:gd name="connsiteY33" fmla="*/ 812800 h 1724095"/>
                  <a:gd name="connsiteX34" fmla="*/ 1427480 w 2471420"/>
                  <a:gd name="connsiteY34" fmla="*/ 883920 h 1724095"/>
                  <a:gd name="connsiteX35" fmla="*/ 1508760 w 2471420"/>
                  <a:gd name="connsiteY35" fmla="*/ 886460 h 1724095"/>
                  <a:gd name="connsiteX36" fmla="*/ 1506220 w 2471420"/>
                  <a:gd name="connsiteY36" fmla="*/ 967740 h 1724095"/>
                  <a:gd name="connsiteX37" fmla="*/ 1582420 w 2471420"/>
                  <a:gd name="connsiteY37" fmla="*/ 962660 h 1724095"/>
                  <a:gd name="connsiteX38" fmla="*/ 1582420 w 2471420"/>
                  <a:gd name="connsiteY38" fmla="*/ 1038860 h 1724095"/>
                  <a:gd name="connsiteX39" fmla="*/ 1640840 w 2471420"/>
                  <a:gd name="connsiteY39" fmla="*/ 1036320 h 1724095"/>
                  <a:gd name="connsiteX40" fmla="*/ 1643380 w 2471420"/>
                  <a:gd name="connsiteY40" fmla="*/ 1122680 h 1724095"/>
                  <a:gd name="connsiteX41" fmla="*/ 1722120 w 2471420"/>
                  <a:gd name="connsiteY41" fmla="*/ 1122680 h 1724095"/>
                  <a:gd name="connsiteX42" fmla="*/ 1719580 w 2471420"/>
                  <a:gd name="connsiteY42" fmla="*/ 1201420 h 1724095"/>
                  <a:gd name="connsiteX43" fmla="*/ 1998980 w 2471420"/>
                  <a:gd name="connsiteY43" fmla="*/ 1198880 h 1724095"/>
                  <a:gd name="connsiteX44" fmla="*/ 1998980 w 2471420"/>
                  <a:gd name="connsiteY44" fmla="*/ 1346200 h 1724095"/>
                  <a:gd name="connsiteX45" fmla="*/ 2263140 w 2471420"/>
                  <a:gd name="connsiteY45" fmla="*/ 1346200 h 1724095"/>
                  <a:gd name="connsiteX46" fmla="*/ 2263140 w 2471420"/>
                  <a:gd name="connsiteY46" fmla="*/ 1511300 h 1724095"/>
                  <a:gd name="connsiteX47" fmla="*/ 2466340 w 2471420"/>
                  <a:gd name="connsiteY47" fmla="*/ 1511300 h 1724095"/>
                  <a:gd name="connsiteX48" fmla="*/ 2466340 w 2471420"/>
                  <a:gd name="connsiteY48" fmla="*/ 1709420 h 1724095"/>
                  <a:gd name="connsiteX49" fmla="*/ 2471420 w 2471420"/>
                  <a:gd name="connsiteY49" fmla="*/ 1709420 h 1724095"/>
                  <a:gd name="connsiteX0" fmla="*/ 0 w 3004820"/>
                  <a:gd name="connsiteY0" fmla="*/ 0 h 1724095"/>
                  <a:gd name="connsiteX1" fmla="*/ 68580 w 3004820"/>
                  <a:gd name="connsiteY1" fmla="*/ 2540 h 1724095"/>
                  <a:gd name="connsiteX2" fmla="*/ 66040 w 3004820"/>
                  <a:gd name="connsiteY2" fmla="*/ 50800 h 1724095"/>
                  <a:gd name="connsiteX3" fmla="*/ 241300 w 3004820"/>
                  <a:gd name="connsiteY3" fmla="*/ 48260 h 1724095"/>
                  <a:gd name="connsiteX4" fmla="*/ 238760 w 3004820"/>
                  <a:gd name="connsiteY4" fmla="*/ 86360 h 1724095"/>
                  <a:gd name="connsiteX5" fmla="*/ 292100 w 3004820"/>
                  <a:gd name="connsiteY5" fmla="*/ 86360 h 1724095"/>
                  <a:gd name="connsiteX6" fmla="*/ 289560 w 3004820"/>
                  <a:gd name="connsiteY6" fmla="*/ 137160 h 1724095"/>
                  <a:gd name="connsiteX7" fmla="*/ 332740 w 3004820"/>
                  <a:gd name="connsiteY7" fmla="*/ 137160 h 1724095"/>
                  <a:gd name="connsiteX8" fmla="*/ 332740 w 3004820"/>
                  <a:gd name="connsiteY8" fmla="*/ 175260 h 1724095"/>
                  <a:gd name="connsiteX9" fmla="*/ 342900 w 3004820"/>
                  <a:gd name="connsiteY9" fmla="*/ 175260 h 1724095"/>
                  <a:gd name="connsiteX10" fmla="*/ 340360 w 3004820"/>
                  <a:gd name="connsiteY10" fmla="*/ 226060 h 1724095"/>
                  <a:gd name="connsiteX11" fmla="*/ 363220 w 3004820"/>
                  <a:gd name="connsiteY11" fmla="*/ 231140 h 1724095"/>
                  <a:gd name="connsiteX12" fmla="*/ 363220 w 3004820"/>
                  <a:gd name="connsiteY12" fmla="*/ 269240 h 1724095"/>
                  <a:gd name="connsiteX13" fmla="*/ 525780 w 3004820"/>
                  <a:gd name="connsiteY13" fmla="*/ 269240 h 1724095"/>
                  <a:gd name="connsiteX14" fmla="*/ 523240 w 3004820"/>
                  <a:gd name="connsiteY14" fmla="*/ 320040 h 1724095"/>
                  <a:gd name="connsiteX15" fmla="*/ 561340 w 3004820"/>
                  <a:gd name="connsiteY15" fmla="*/ 320040 h 1724095"/>
                  <a:gd name="connsiteX16" fmla="*/ 558800 w 3004820"/>
                  <a:gd name="connsiteY16" fmla="*/ 368300 h 1724095"/>
                  <a:gd name="connsiteX17" fmla="*/ 693420 w 3004820"/>
                  <a:gd name="connsiteY17" fmla="*/ 370840 h 1724095"/>
                  <a:gd name="connsiteX18" fmla="*/ 690880 w 3004820"/>
                  <a:gd name="connsiteY18" fmla="*/ 419100 h 1724095"/>
                  <a:gd name="connsiteX19" fmla="*/ 769620 w 3004820"/>
                  <a:gd name="connsiteY19" fmla="*/ 419100 h 1724095"/>
                  <a:gd name="connsiteX20" fmla="*/ 769620 w 3004820"/>
                  <a:gd name="connsiteY20" fmla="*/ 467360 h 1724095"/>
                  <a:gd name="connsiteX21" fmla="*/ 772160 w 3004820"/>
                  <a:gd name="connsiteY21" fmla="*/ 474980 h 1724095"/>
                  <a:gd name="connsiteX22" fmla="*/ 769620 w 3004820"/>
                  <a:gd name="connsiteY22" fmla="*/ 520700 h 1724095"/>
                  <a:gd name="connsiteX23" fmla="*/ 850900 w 3004820"/>
                  <a:gd name="connsiteY23" fmla="*/ 523240 h 1724095"/>
                  <a:gd name="connsiteX24" fmla="*/ 848360 w 3004820"/>
                  <a:gd name="connsiteY24" fmla="*/ 581660 h 1724095"/>
                  <a:gd name="connsiteX25" fmla="*/ 901700 w 3004820"/>
                  <a:gd name="connsiteY25" fmla="*/ 579120 h 1724095"/>
                  <a:gd name="connsiteX26" fmla="*/ 901700 w 3004820"/>
                  <a:gd name="connsiteY26" fmla="*/ 637540 h 1724095"/>
                  <a:gd name="connsiteX27" fmla="*/ 977900 w 3004820"/>
                  <a:gd name="connsiteY27" fmla="*/ 637540 h 1724095"/>
                  <a:gd name="connsiteX28" fmla="*/ 975360 w 3004820"/>
                  <a:gd name="connsiteY28" fmla="*/ 698500 h 1724095"/>
                  <a:gd name="connsiteX29" fmla="*/ 1193800 w 3004820"/>
                  <a:gd name="connsiteY29" fmla="*/ 701040 h 1724095"/>
                  <a:gd name="connsiteX30" fmla="*/ 1193800 w 3004820"/>
                  <a:gd name="connsiteY30" fmla="*/ 751840 h 1724095"/>
                  <a:gd name="connsiteX31" fmla="*/ 1295400 w 3004820"/>
                  <a:gd name="connsiteY31" fmla="*/ 751840 h 1724095"/>
                  <a:gd name="connsiteX32" fmla="*/ 1295400 w 3004820"/>
                  <a:gd name="connsiteY32" fmla="*/ 817880 h 1724095"/>
                  <a:gd name="connsiteX33" fmla="*/ 1424940 w 3004820"/>
                  <a:gd name="connsiteY33" fmla="*/ 812800 h 1724095"/>
                  <a:gd name="connsiteX34" fmla="*/ 1427480 w 3004820"/>
                  <a:gd name="connsiteY34" fmla="*/ 883920 h 1724095"/>
                  <a:gd name="connsiteX35" fmla="*/ 1508760 w 3004820"/>
                  <a:gd name="connsiteY35" fmla="*/ 886460 h 1724095"/>
                  <a:gd name="connsiteX36" fmla="*/ 1506220 w 3004820"/>
                  <a:gd name="connsiteY36" fmla="*/ 967740 h 1724095"/>
                  <a:gd name="connsiteX37" fmla="*/ 1582420 w 3004820"/>
                  <a:gd name="connsiteY37" fmla="*/ 962660 h 1724095"/>
                  <a:gd name="connsiteX38" fmla="*/ 1582420 w 3004820"/>
                  <a:gd name="connsiteY38" fmla="*/ 1038860 h 1724095"/>
                  <a:gd name="connsiteX39" fmla="*/ 1640840 w 3004820"/>
                  <a:gd name="connsiteY39" fmla="*/ 1036320 h 1724095"/>
                  <a:gd name="connsiteX40" fmla="*/ 1643380 w 3004820"/>
                  <a:gd name="connsiteY40" fmla="*/ 1122680 h 1724095"/>
                  <a:gd name="connsiteX41" fmla="*/ 1722120 w 3004820"/>
                  <a:gd name="connsiteY41" fmla="*/ 1122680 h 1724095"/>
                  <a:gd name="connsiteX42" fmla="*/ 1719580 w 3004820"/>
                  <a:gd name="connsiteY42" fmla="*/ 1201420 h 1724095"/>
                  <a:gd name="connsiteX43" fmla="*/ 1998980 w 3004820"/>
                  <a:gd name="connsiteY43" fmla="*/ 1198880 h 1724095"/>
                  <a:gd name="connsiteX44" fmla="*/ 1998980 w 3004820"/>
                  <a:gd name="connsiteY44" fmla="*/ 1346200 h 1724095"/>
                  <a:gd name="connsiteX45" fmla="*/ 2263140 w 3004820"/>
                  <a:gd name="connsiteY45" fmla="*/ 1346200 h 1724095"/>
                  <a:gd name="connsiteX46" fmla="*/ 2263140 w 3004820"/>
                  <a:gd name="connsiteY46" fmla="*/ 1511300 h 1724095"/>
                  <a:gd name="connsiteX47" fmla="*/ 2466340 w 3004820"/>
                  <a:gd name="connsiteY47" fmla="*/ 1511300 h 1724095"/>
                  <a:gd name="connsiteX48" fmla="*/ 2466340 w 3004820"/>
                  <a:gd name="connsiteY48" fmla="*/ 1709420 h 1724095"/>
                  <a:gd name="connsiteX49" fmla="*/ 3004820 w 3004820"/>
                  <a:gd name="connsiteY49" fmla="*/ 1709420 h 1724095"/>
                  <a:gd name="connsiteX0" fmla="*/ 0 w 3004820"/>
                  <a:gd name="connsiteY0" fmla="*/ 0 h 1716352"/>
                  <a:gd name="connsiteX1" fmla="*/ 68580 w 3004820"/>
                  <a:gd name="connsiteY1" fmla="*/ 2540 h 1716352"/>
                  <a:gd name="connsiteX2" fmla="*/ 66040 w 3004820"/>
                  <a:gd name="connsiteY2" fmla="*/ 50800 h 1716352"/>
                  <a:gd name="connsiteX3" fmla="*/ 241300 w 3004820"/>
                  <a:gd name="connsiteY3" fmla="*/ 48260 h 1716352"/>
                  <a:gd name="connsiteX4" fmla="*/ 238760 w 3004820"/>
                  <a:gd name="connsiteY4" fmla="*/ 86360 h 1716352"/>
                  <a:gd name="connsiteX5" fmla="*/ 292100 w 3004820"/>
                  <a:gd name="connsiteY5" fmla="*/ 86360 h 1716352"/>
                  <a:gd name="connsiteX6" fmla="*/ 289560 w 3004820"/>
                  <a:gd name="connsiteY6" fmla="*/ 137160 h 1716352"/>
                  <a:gd name="connsiteX7" fmla="*/ 332740 w 3004820"/>
                  <a:gd name="connsiteY7" fmla="*/ 137160 h 1716352"/>
                  <a:gd name="connsiteX8" fmla="*/ 332740 w 3004820"/>
                  <a:gd name="connsiteY8" fmla="*/ 175260 h 1716352"/>
                  <a:gd name="connsiteX9" fmla="*/ 342900 w 3004820"/>
                  <a:gd name="connsiteY9" fmla="*/ 175260 h 1716352"/>
                  <a:gd name="connsiteX10" fmla="*/ 340360 w 3004820"/>
                  <a:gd name="connsiteY10" fmla="*/ 226060 h 1716352"/>
                  <a:gd name="connsiteX11" fmla="*/ 363220 w 3004820"/>
                  <a:gd name="connsiteY11" fmla="*/ 231140 h 1716352"/>
                  <a:gd name="connsiteX12" fmla="*/ 363220 w 3004820"/>
                  <a:gd name="connsiteY12" fmla="*/ 269240 h 1716352"/>
                  <a:gd name="connsiteX13" fmla="*/ 525780 w 3004820"/>
                  <a:gd name="connsiteY13" fmla="*/ 269240 h 1716352"/>
                  <a:gd name="connsiteX14" fmla="*/ 523240 w 3004820"/>
                  <a:gd name="connsiteY14" fmla="*/ 320040 h 1716352"/>
                  <a:gd name="connsiteX15" fmla="*/ 561340 w 3004820"/>
                  <a:gd name="connsiteY15" fmla="*/ 320040 h 1716352"/>
                  <a:gd name="connsiteX16" fmla="*/ 558800 w 3004820"/>
                  <a:gd name="connsiteY16" fmla="*/ 368300 h 1716352"/>
                  <a:gd name="connsiteX17" fmla="*/ 693420 w 3004820"/>
                  <a:gd name="connsiteY17" fmla="*/ 370840 h 1716352"/>
                  <a:gd name="connsiteX18" fmla="*/ 690880 w 3004820"/>
                  <a:gd name="connsiteY18" fmla="*/ 419100 h 1716352"/>
                  <a:gd name="connsiteX19" fmla="*/ 769620 w 3004820"/>
                  <a:gd name="connsiteY19" fmla="*/ 419100 h 1716352"/>
                  <a:gd name="connsiteX20" fmla="*/ 769620 w 3004820"/>
                  <a:gd name="connsiteY20" fmla="*/ 467360 h 1716352"/>
                  <a:gd name="connsiteX21" fmla="*/ 772160 w 3004820"/>
                  <a:gd name="connsiteY21" fmla="*/ 474980 h 1716352"/>
                  <a:gd name="connsiteX22" fmla="*/ 769620 w 3004820"/>
                  <a:gd name="connsiteY22" fmla="*/ 520700 h 1716352"/>
                  <a:gd name="connsiteX23" fmla="*/ 850900 w 3004820"/>
                  <a:gd name="connsiteY23" fmla="*/ 523240 h 1716352"/>
                  <a:gd name="connsiteX24" fmla="*/ 848360 w 3004820"/>
                  <a:gd name="connsiteY24" fmla="*/ 581660 h 1716352"/>
                  <a:gd name="connsiteX25" fmla="*/ 901700 w 3004820"/>
                  <a:gd name="connsiteY25" fmla="*/ 579120 h 1716352"/>
                  <a:gd name="connsiteX26" fmla="*/ 901700 w 3004820"/>
                  <a:gd name="connsiteY26" fmla="*/ 637540 h 1716352"/>
                  <a:gd name="connsiteX27" fmla="*/ 977900 w 3004820"/>
                  <a:gd name="connsiteY27" fmla="*/ 637540 h 1716352"/>
                  <a:gd name="connsiteX28" fmla="*/ 975360 w 3004820"/>
                  <a:gd name="connsiteY28" fmla="*/ 698500 h 1716352"/>
                  <a:gd name="connsiteX29" fmla="*/ 1193800 w 3004820"/>
                  <a:gd name="connsiteY29" fmla="*/ 701040 h 1716352"/>
                  <a:gd name="connsiteX30" fmla="*/ 1193800 w 3004820"/>
                  <a:gd name="connsiteY30" fmla="*/ 751840 h 1716352"/>
                  <a:gd name="connsiteX31" fmla="*/ 1295400 w 3004820"/>
                  <a:gd name="connsiteY31" fmla="*/ 751840 h 1716352"/>
                  <a:gd name="connsiteX32" fmla="*/ 1295400 w 3004820"/>
                  <a:gd name="connsiteY32" fmla="*/ 817880 h 1716352"/>
                  <a:gd name="connsiteX33" fmla="*/ 1424940 w 3004820"/>
                  <a:gd name="connsiteY33" fmla="*/ 812800 h 1716352"/>
                  <a:gd name="connsiteX34" fmla="*/ 1427480 w 3004820"/>
                  <a:gd name="connsiteY34" fmla="*/ 883920 h 1716352"/>
                  <a:gd name="connsiteX35" fmla="*/ 1508760 w 3004820"/>
                  <a:gd name="connsiteY35" fmla="*/ 886460 h 1716352"/>
                  <a:gd name="connsiteX36" fmla="*/ 1506220 w 3004820"/>
                  <a:gd name="connsiteY36" fmla="*/ 967740 h 1716352"/>
                  <a:gd name="connsiteX37" fmla="*/ 1582420 w 3004820"/>
                  <a:gd name="connsiteY37" fmla="*/ 962660 h 1716352"/>
                  <a:gd name="connsiteX38" fmla="*/ 1582420 w 3004820"/>
                  <a:gd name="connsiteY38" fmla="*/ 1038860 h 1716352"/>
                  <a:gd name="connsiteX39" fmla="*/ 1640840 w 3004820"/>
                  <a:gd name="connsiteY39" fmla="*/ 1036320 h 1716352"/>
                  <a:gd name="connsiteX40" fmla="*/ 1643380 w 3004820"/>
                  <a:gd name="connsiteY40" fmla="*/ 1122680 h 1716352"/>
                  <a:gd name="connsiteX41" fmla="*/ 1722120 w 3004820"/>
                  <a:gd name="connsiteY41" fmla="*/ 1122680 h 1716352"/>
                  <a:gd name="connsiteX42" fmla="*/ 1719580 w 3004820"/>
                  <a:gd name="connsiteY42" fmla="*/ 1201420 h 1716352"/>
                  <a:gd name="connsiteX43" fmla="*/ 1998980 w 3004820"/>
                  <a:gd name="connsiteY43" fmla="*/ 1198880 h 1716352"/>
                  <a:gd name="connsiteX44" fmla="*/ 1998980 w 3004820"/>
                  <a:gd name="connsiteY44" fmla="*/ 1346200 h 1716352"/>
                  <a:gd name="connsiteX45" fmla="*/ 2263140 w 3004820"/>
                  <a:gd name="connsiteY45" fmla="*/ 1346200 h 1716352"/>
                  <a:gd name="connsiteX46" fmla="*/ 2263140 w 3004820"/>
                  <a:gd name="connsiteY46" fmla="*/ 1511300 h 1716352"/>
                  <a:gd name="connsiteX47" fmla="*/ 2466340 w 3004820"/>
                  <a:gd name="connsiteY47" fmla="*/ 1511300 h 1716352"/>
                  <a:gd name="connsiteX48" fmla="*/ 2466340 w 3004820"/>
                  <a:gd name="connsiteY48" fmla="*/ 1697990 h 1716352"/>
                  <a:gd name="connsiteX49" fmla="*/ 3004820 w 3004820"/>
                  <a:gd name="connsiteY49" fmla="*/ 1709420 h 1716352"/>
                  <a:gd name="connsiteX0" fmla="*/ 0 w 3004820"/>
                  <a:gd name="connsiteY0" fmla="*/ 0 h 1709420"/>
                  <a:gd name="connsiteX1" fmla="*/ 68580 w 3004820"/>
                  <a:gd name="connsiteY1" fmla="*/ 2540 h 1709420"/>
                  <a:gd name="connsiteX2" fmla="*/ 66040 w 3004820"/>
                  <a:gd name="connsiteY2" fmla="*/ 50800 h 1709420"/>
                  <a:gd name="connsiteX3" fmla="*/ 241300 w 3004820"/>
                  <a:gd name="connsiteY3" fmla="*/ 48260 h 1709420"/>
                  <a:gd name="connsiteX4" fmla="*/ 238760 w 3004820"/>
                  <a:gd name="connsiteY4" fmla="*/ 86360 h 1709420"/>
                  <a:gd name="connsiteX5" fmla="*/ 292100 w 3004820"/>
                  <a:gd name="connsiteY5" fmla="*/ 86360 h 1709420"/>
                  <a:gd name="connsiteX6" fmla="*/ 289560 w 3004820"/>
                  <a:gd name="connsiteY6" fmla="*/ 137160 h 1709420"/>
                  <a:gd name="connsiteX7" fmla="*/ 332740 w 3004820"/>
                  <a:gd name="connsiteY7" fmla="*/ 137160 h 1709420"/>
                  <a:gd name="connsiteX8" fmla="*/ 332740 w 3004820"/>
                  <a:gd name="connsiteY8" fmla="*/ 175260 h 1709420"/>
                  <a:gd name="connsiteX9" fmla="*/ 342900 w 3004820"/>
                  <a:gd name="connsiteY9" fmla="*/ 175260 h 1709420"/>
                  <a:gd name="connsiteX10" fmla="*/ 340360 w 3004820"/>
                  <a:gd name="connsiteY10" fmla="*/ 226060 h 1709420"/>
                  <a:gd name="connsiteX11" fmla="*/ 363220 w 3004820"/>
                  <a:gd name="connsiteY11" fmla="*/ 231140 h 1709420"/>
                  <a:gd name="connsiteX12" fmla="*/ 363220 w 3004820"/>
                  <a:gd name="connsiteY12" fmla="*/ 269240 h 1709420"/>
                  <a:gd name="connsiteX13" fmla="*/ 525780 w 3004820"/>
                  <a:gd name="connsiteY13" fmla="*/ 269240 h 1709420"/>
                  <a:gd name="connsiteX14" fmla="*/ 523240 w 3004820"/>
                  <a:gd name="connsiteY14" fmla="*/ 320040 h 1709420"/>
                  <a:gd name="connsiteX15" fmla="*/ 561340 w 3004820"/>
                  <a:gd name="connsiteY15" fmla="*/ 320040 h 1709420"/>
                  <a:gd name="connsiteX16" fmla="*/ 558800 w 3004820"/>
                  <a:gd name="connsiteY16" fmla="*/ 368300 h 1709420"/>
                  <a:gd name="connsiteX17" fmla="*/ 693420 w 3004820"/>
                  <a:gd name="connsiteY17" fmla="*/ 370840 h 1709420"/>
                  <a:gd name="connsiteX18" fmla="*/ 690880 w 3004820"/>
                  <a:gd name="connsiteY18" fmla="*/ 419100 h 1709420"/>
                  <a:gd name="connsiteX19" fmla="*/ 769620 w 3004820"/>
                  <a:gd name="connsiteY19" fmla="*/ 419100 h 1709420"/>
                  <a:gd name="connsiteX20" fmla="*/ 769620 w 3004820"/>
                  <a:gd name="connsiteY20" fmla="*/ 467360 h 1709420"/>
                  <a:gd name="connsiteX21" fmla="*/ 772160 w 3004820"/>
                  <a:gd name="connsiteY21" fmla="*/ 474980 h 1709420"/>
                  <a:gd name="connsiteX22" fmla="*/ 769620 w 3004820"/>
                  <a:gd name="connsiteY22" fmla="*/ 520700 h 1709420"/>
                  <a:gd name="connsiteX23" fmla="*/ 850900 w 3004820"/>
                  <a:gd name="connsiteY23" fmla="*/ 523240 h 1709420"/>
                  <a:gd name="connsiteX24" fmla="*/ 848360 w 3004820"/>
                  <a:gd name="connsiteY24" fmla="*/ 581660 h 1709420"/>
                  <a:gd name="connsiteX25" fmla="*/ 901700 w 3004820"/>
                  <a:gd name="connsiteY25" fmla="*/ 579120 h 1709420"/>
                  <a:gd name="connsiteX26" fmla="*/ 901700 w 3004820"/>
                  <a:gd name="connsiteY26" fmla="*/ 637540 h 1709420"/>
                  <a:gd name="connsiteX27" fmla="*/ 977900 w 3004820"/>
                  <a:gd name="connsiteY27" fmla="*/ 637540 h 1709420"/>
                  <a:gd name="connsiteX28" fmla="*/ 975360 w 3004820"/>
                  <a:gd name="connsiteY28" fmla="*/ 698500 h 1709420"/>
                  <a:gd name="connsiteX29" fmla="*/ 1193800 w 3004820"/>
                  <a:gd name="connsiteY29" fmla="*/ 701040 h 1709420"/>
                  <a:gd name="connsiteX30" fmla="*/ 1193800 w 3004820"/>
                  <a:gd name="connsiteY30" fmla="*/ 751840 h 1709420"/>
                  <a:gd name="connsiteX31" fmla="*/ 1295400 w 3004820"/>
                  <a:gd name="connsiteY31" fmla="*/ 751840 h 1709420"/>
                  <a:gd name="connsiteX32" fmla="*/ 1295400 w 3004820"/>
                  <a:gd name="connsiteY32" fmla="*/ 817880 h 1709420"/>
                  <a:gd name="connsiteX33" fmla="*/ 1424940 w 3004820"/>
                  <a:gd name="connsiteY33" fmla="*/ 812800 h 1709420"/>
                  <a:gd name="connsiteX34" fmla="*/ 1427480 w 3004820"/>
                  <a:gd name="connsiteY34" fmla="*/ 883920 h 1709420"/>
                  <a:gd name="connsiteX35" fmla="*/ 1508760 w 3004820"/>
                  <a:gd name="connsiteY35" fmla="*/ 886460 h 1709420"/>
                  <a:gd name="connsiteX36" fmla="*/ 1506220 w 3004820"/>
                  <a:gd name="connsiteY36" fmla="*/ 967740 h 1709420"/>
                  <a:gd name="connsiteX37" fmla="*/ 1582420 w 3004820"/>
                  <a:gd name="connsiteY37" fmla="*/ 962660 h 1709420"/>
                  <a:gd name="connsiteX38" fmla="*/ 1582420 w 3004820"/>
                  <a:gd name="connsiteY38" fmla="*/ 1038860 h 1709420"/>
                  <a:gd name="connsiteX39" fmla="*/ 1640840 w 3004820"/>
                  <a:gd name="connsiteY39" fmla="*/ 1036320 h 1709420"/>
                  <a:gd name="connsiteX40" fmla="*/ 1643380 w 3004820"/>
                  <a:gd name="connsiteY40" fmla="*/ 1122680 h 1709420"/>
                  <a:gd name="connsiteX41" fmla="*/ 1722120 w 3004820"/>
                  <a:gd name="connsiteY41" fmla="*/ 1122680 h 1709420"/>
                  <a:gd name="connsiteX42" fmla="*/ 1719580 w 3004820"/>
                  <a:gd name="connsiteY42" fmla="*/ 1201420 h 1709420"/>
                  <a:gd name="connsiteX43" fmla="*/ 1998980 w 3004820"/>
                  <a:gd name="connsiteY43" fmla="*/ 1198880 h 1709420"/>
                  <a:gd name="connsiteX44" fmla="*/ 1998980 w 3004820"/>
                  <a:gd name="connsiteY44" fmla="*/ 1346200 h 1709420"/>
                  <a:gd name="connsiteX45" fmla="*/ 2263140 w 3004820"/>
                  <a:gd name="connsiteY45" fmla="*/ 1346200 h 1709420"/>
                  <a:gd name="connsiteX46" fmla="*/ 2263140 w 3004820"/>
                  <a:gd name="connsiteY46" fmla="*/ 1511300 h 1709420"/>
                  <a:gd name="connsiteX47" fmla="*/ 2466340 w 3004820"/>
                  <a:gd name="connsiteY47" fmla="*/ 1511300 h 1709420"/>
                  <a:gd name="connsiteX48" fmla="*/ 2466340 w 3004820"/>
                  <a:gd name="connsiteY48" fmla="*/ 1697990 h 1709420"/>
                  <a:gd name="connsiteX49" fmla="*/ 3004820 w 3004820"/>
                  <a:gd name="connsiteY49" fmla="*/ 1709420 h 1709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04820" h="1709420">
                    <a:moveTo>
                      <a:pt x="0" y="0"/>
                    </a:moveTo>
                    <a:lnTo>
                      <a:pt x="68580" y="2540"/>
                    </a:lnTo>
                    <a:lnTo>
                      <a:pt x="66040" y="50800"/>
                    </a:lnTo>
                    <a:lnTo>
                      <a:pt x="241300" y="48260"/>
                    </a:lnTo>
                    <a:lnTo>
                      <a:pt x="238760" y="86360"/>
                    </a:lnTo>
                    <a:lnTo>
                      <a:pt x="292100" y="86360"/>
                    </a:lnTo>
                    <a:lnTo>
                      <a:pt x="289560" y="137160"/>
                    </a:lnTo>
                    <a:lnTo>
                      <a:pt x="332740" y="137160"/>
                    </a:lnTo>
                    <a:lnTo>
                      <a:pt x="332740" y="175260"/>
                    </a:lnTo>
                    <a:lnTo>
                      <a:pt x="342900" y="175260"/>
                    </a:lnTo>
                    <a:lnTo>
                      <a:pt x="340360" y="226060"/>
                    </a:lnTo>
                    <a:lnTo>
                      <a:pt x="363220" y="231140"/>
                    </a:lnTo>
                    <a:lnTo>
                      <a:pt x="363220" y="269240"/>
                    </a:lnTo>
                    <a:lnTo>
                      <a:pt x="525780" y="269240"/>
                    </a:lnTo>
                    <a:lnTo>
                      <a:pt x="523240" y="320040"/>
                    </a:lnTo>
                    <a:lnTo>
                      <a:pt x="561340" y="320040"/>
                    </a:lnTo>
                    <a:lnTo>
                      <a:pt x="558800" y="368300"/>
                    </a:lnTo>
                    <a:lnTo>
                      <a:pt x="693420" y="370840"/>
                    </a:lnTo>
                    <a:lnTo>
                      <a:pt x="690880" y="419100"/>
                    </a:lnTo>
                    <a:lnTo>
                      <a:pt x="769620" y="419100"/>
                    </a:lnTo>
                    <a:lnTo>
                      <a:pt x="769620" y="467360"/>
                    </a:lnTo>
                    <a:lnTo>
                      <a:pt x="772160" y="474980"/>
                    </a:lnTo>
                    <a:lnTo>
                      <a:pt x="769620" y="520700"/>
                    </a:lnTo>
                    <a:lnTo>
                      <a:pt x="850900" y="523240"/>
                    </a:lnTo>
                    <a:lnTo>
                      <a:pt x="848360" y="581660"/>
                    </a:lnTo>
                    <a:lnTo>
                      <a:pt x="901700" y="579120"/>
                    </a:lnTo>
                    <a:lnTo>
                      <a:pt x="901700" y="637540"/>
                    </a:lnTo>
                    <a:lnTo>
                      <a:pt x="977900" y="637540"/>
                    </a:lnTo>
                    <a:lnTo>
                      <a:pt x="975360" y="698500"/>
                    </a:lnTo>
                    <a:lnTo>
                      <a:pt x="1193800" y="701040"/>
                    </a:lnTo>
                    <a:lnTo>
                      <a:pt x="1193800" y="751840"/>
                    </a:lnTo>
                    <a:lnTo>
                      <a:pt x="1295400" y="751840"/>
                    </a:lnTo>
                    <a:lnTo>
                      <a:pt x="1295400" y="817880"/>
                    </a:lnTo>
                    <a:lnTo>
                      <a:pt x="1424940" y="812800"/>
                    </a:lnTo>
                    <a:cubicBezTo>
                      <a:pt x="1425787" y="836507"/>
                      <a:pt x="1426633" y="860213"/>
                      <a:pt x="1427480" y="883920"/>
                    </a:cubicBezTo>
                    <a:lnTo>
                      <a:pt x="1508760" y="886460"/>
                    </a:lnTo>
                    <a:cubicBezTo>
                      <a:pt x="1507913" y="913553"/>
                      <a:pt x="1507067" y="940647"/>
                      <a:pt x="1506220" y="967740"/>
                    </a:cubicBezTo>
                    <a:lnTo>
                      <a:pt x="1582420" y="962660"/>
                    </a:lnTo>
                    <a:lnTo>
                      <a:pt x="1582420" y="1038860"/>
                    </a:lnTo>
                    <a:lnTo>
                      <a:pt x="1640840" y="1036320"/>
                    </a:lnTo>
                    <a:cubicBezTo>
                      <a:pt x="1641687" y="1065107"/>
                      <a:pt x="1642533" y="1093893"/>
                      <a:pt x="1643380" y="1122680"/>
                    </a:cubicBezTo>
                    <a:lnTo>
                      <a:pt x="1722120" y="1122680"/>
                    </a:lnTo>
                    <a:cubicBezTo>
                      <a:pt x="1721273" y="1148927"/>
                      <a:pt x="1720427" y="1175173"/>
                      <a:pt x="1719580" y="1201420"/>
                    </a:cubicBezTo>
                    <a:lnTo>
                      <a:pt x="1998980" y="1198880"/>
                    </a:lnTo>
                    <a:lnTo>
                      <a:pt x="1998980" y="1346200"/>
                    </a:lnTo>
                    <a:lnTo>
                      <a:pt x="2263140" y="1346200"/>
                    </a:lnTo>
                    <a:lnTo>
                      <a:pt x="2263140" y="1511300"/>
                    </a:lnTo>
                    <a:lnTo>
                      <a:pt x="2466340" y="1511300"/>
                    </a:lnTo>
                    <a:lnTo>
                      <a:pt x="2466340" y="1697990"/>
                    </a:lnTo>
                    <a:cubicBezTo>
                      <a:pt x="2535767" y="1708150"/>
                      <a:pt x="3003762" y="1709420"/>
                      <a:pt x="3004820" y="1709420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31FEA03-4F6A-09E9-6A1A-57BB875A63A4}"/>
                  </a:ext>
                </a:extLst>
              </p:cNvPr>
              <p:cNvSpPr/>
              <p:nvPr/>
            </p:nvSpPr>
            <p:spPr>
              <a:xfrm>
                <a:off x="6815795" y="2086741"/>
                <a:ext cx="3117765" cy="2486690"/>
              </a:xfrm>
              <a:custGeom>
                <a:avLst/>
                <a:gdLst>
                  <a:gd name="connsiteX0" fmla="*/ 2842260 w 2842260"/>
                  <a:gd name="connsiteY0" fmla="*/ 2263140 h 2266950"/>
                  <a:gd name="connsiteX1" fmla="*/ 2434590 w 2842260"/>
                  <a:gd name="connsiteY1" fmla="*/ 2266950 h 2266950"/>
                  <a:gd name="connsiteX2" fmla="*/ 2438400 w 2842260"/>
                  <a:gd name="connsiteY2" fmla="*/ 2190750 h 2266950"/>
                  <a:gd name="connsiteX3" fmla="*/ 2324100 w 2842260"/>
                  <a:gd name="connsiteY3" fmla="*/ 2190750 h 2266950"/>
                  <a:gd name="connsiteX4" fmla="*/ 2316480 w 2842260"/>
                  <a:gd name="connsiteY4" fmla="*/ 2042160 h 2266950"/>
                  <a:gd name="connsiteX5" fmla="*/ 2213610 w 2842260"/>
                  <a:gd name="connsiteY5" fmla="*/ 2038350 h 2266950"/>
                  <a:gd name="connsiteX6" fmla="*/ 2213610 w 2842260"/>
                  <a:gd name="connsiteY6" fmla="*/ 1977390 h 2266950"/>
                  <a:gd name="connsiteX7" fmla="*/ 1840230 w 2842260"/>
                  <a:gd name="connsiteY7" fmla="*/ 1977390 h 2266950"/>
                  <a:gd name="connsiteX8" fmla="*/ 1832610 w 2842260"/>
                  <a:gd name="connsiteY8" fmla="*/ 1916430 h 2266950"/>
                  <a:gd name="connsiteX9" fmla="*/ 1729740 w 2842260"/>
                  <a:gd name="connsiteY9" fmla="*/ 1920240 h 2266950"/>
                  <a:gd name="connsiteX10" fmla="*/ 1722120 w 2842260"/>
                  <a:gd name="connsiteY10" fmla="*/ 1859280 h 2266950"/>
                  <a:gd name="connsiteX11" fmla="*/ 1676400 w 2842260"/>
                  <a:gd name="connsiteY11" fmla="*/ 1859280 h 2266950"/>
                  <a:gd name="connsiteX12" fmla="*/ 1676400 w 2842260"/>
                  <a:gd name="connsiteY12" fmla="*/ 1764030 h 2266950"/>
                  <a:gd name="connsiteX13" fmla="*/ 1623060 w 2842260"/>
                  <a:gd name="connsiteY13" fmla="*/ 1760220 h 2266950"/>
                  <a:gd name="connsiteX14" fmla="*/ 1619250 w 2842260"/>
                  <a:gd name="connsiteY14" fmla="*/ 1687830 h 2266950"/>
                  <a:gd name="connsiteX15" fmla="*/ 1573530 w 2842260"/>
                  <a:gd name="connsiteY15" fmla="*/ 1684020 h 2266950"/>
                  <a:gd name="connsiteX16" fmla="*/ 1573530 w 2842260"/>
                  <a:gd name="connsiteY16" fmla="*/ 1645920 h 2266950"/>
                  <a:gd name="connsiteX17" fmla="*/ 1508760 w 2842260"/>
                  <a:gd name="connsiteY17" fmla="*/ 1653540 h 2266950"/>
                  <a:gd name="connsiteX18" fmla="*/ 1508760 w 2842260"/>
                  <a:gd name="connsiteY18" fmla="*/ 1516380 h 2266950"/>
                  <a:gd name="connsiteX19" fmla="*/ 1463040 w 2842260"/>
                  <a:gd name="connsiteY19" fmla="*/ 1512570 h 2266950"/>
                  <a:gd name="connsiteX20" fmla="*/ 1470660 w 2842260"/>
                  <a:gd name="connsiteY20" fmla="*/ 1482090 h 2266950"/>
                  <a:gd name="connsiteX21" fmla="*/ 1421130 w 2842260"/>
                  <a:gd name="connsiteY21" fmla="*/ 1482090 h 2266950"/>
                  <a:gd name="connsiteX22" fmla="*/ 1417320 w 2842260"/>
                  <a:gd name="connsiteY22" fmla="*/ 1436370 h 2266950"/>
                  <a:gd name="connsiteX23" fmla="*/ 1341120 w 2842260"/>
                  <a:gd name="connsiteY23" fmla="*/ 1443990 h 2266950"/>
                  <a:gd name="connsiteX24" fmla="*/ 1341120 w 2842260"/>
                  <a:gd name="connsiteY24" fmla="*/ 1348740 h 2266950"/>
                  <a:gd name="connsiteX25" fmla="*/ 1238250 w 2842260"/>
                  <a:gd name="connsiteY25" fmla="*/ 1348740 h 2266950"/>
                  <a:gd name="connsiteX26" fmla="*/ 1242060 w 2842260"/>
                  <a:gd name="connsiteY26" fmla="*/ 1303020 h 2266950"/>
                  <a:gd name="connsiteX27" fmla="*/ 1013460 w 2842260"/>
                  <a:gd name="connsiteY27" fmla="*/ 1306830 h 2266950"/>
                  <a:gd name="connsiteX28" fmla="*/ 1009650 w 2842260"/>
                  <a:gd name="connsiteY28" fmla="*/ 1245870 h 2266950"/>
                  <a:gd name="connsiteX29" fmla="*/ 960120 w 2842260"/>
                  <a:gd name="connsiteY29" fmla="*/ 1249680 h 2266950"/>
                  <a:gd name="connsiteX30" fmla="*/ 960120 w 2842260"/>
                  <a:gd name="connsiteY30" fmla="*/ 1219200 h 2266950"/>
                  <a:gd name="connsiteX31" fmla="*/ 925830 w 2842260"/>
                  <a:gd name="connsiteY31" fmla="*/ 1215390 h 2266950"/>
                  <a:gd name="connsiteX32" fmla="*/ 937260 w 2842260"/>
                  <a:gd name="connsiteY32" fmla="*/ 1165860 h 2266950"/>
                  <a:gd name="connsiteX33" fmla="*/ 769620 w 2842260"/>
                  <a:gd name="connsiteY33" fmla="*/ 1173480 h 2266950"/>
                  <a:gd name="connsiteX34" fmla="*/ 769620 w 2842260"/>
                  <a:gd name="connsiteY34" fmla="*/ 1120140 h 2266950"/>
                  <a:gd name="connsiteX35" fmla="*/ 739140 w 2842260"/>
                  <a:gd name="connsiteY35" fmla="*/ 1131570 h 2266950"/>
                  <a:gd name="connsiteX36" fmla="*/ 739140 w 2842260"/>
                  <a:gd name="connsiteY36" fmla="*/ 1085850 h 2266950"/>
                  <a:gd name="connsiteX37" fmla="*/ 674370 w 2842260"/>
                  <a:gd name="connsiteY37" fmla="*/ 1089660 h 2266950"/>
                  <a:gd name="connsiteX38" fmla="*/ 685800 w 2842260"/>
                  <a:gd name="connsiteY38" fmla="*/ 1024890 h 2266950"/>
                  <a:gd name="connsiteX39" fmla="*/ 628650 w 2842260"/>
                  <a:gd name="connsiteY39" fmla="*/ 1021080 h 2266950"/>
                  <a:gd name="connsiteX40" fmla="*/ 628650 w 2842260"/>
                  <a:gd name="connsiteY40" fmla="*/ 967740 h 2266950"/>
                  <a:gd name="connsiteX41" fmla="*/ 533400 w 2842260"/>
                  <a:gd name="connsiteY41" fmla="*/ 971550 h 2266950"/>
                  <a:gd name="connsiteX42" fmla="*/ 544830 w 2842260"/>
                  <a:gd name="connsiteY42" fmla="*/ 922020 h 2266950"/>
                  <a:gd name="connsiteX43" fmla="*/ 480060 w 2842260"/>
                  <a:gd name="connsiteY43" fmla="*/ 918210 h 2266950"/>
                  <a:gd name="connsiteX44" fmla="*/ 480060 w 2842260"/>
                  <a:gd name="connsiteY44" fmla="*/ 880110 h 2266950"/>
                  <a:gd name="connsiteX45" fmla="*/ 438150 w 2842260"/>
                  <a:gd name="connsiteY45" fmla="*/ 876300 h 2266950"/>
                  <a:gd name="connsiteX46" fmla="*/ 438150 w 2842260"/>
                  <a:gd name="connsiteY46" fmla="*/ 830580 h 2266950"/>
                  <a:gd name="connsiteX47" fmla="*/ 384810 w 2842260"/>
                  <a:gd name="connsiteY47" fmla="*/ 830580 h 2266950"/>
                  <a:gd name="connsiteX48" fmla="*/ 384810 w 2842260"/>
                  <a:gd name="connsiteY48" fmla="*/ 788670 h 2266950"/>
                  <a:gd name="connsiteX49" fmla="*/ 320040 w 2842260"/>
                  <a:gd name="connsiteY49" fmla="*/ 792480 h 2266950"/>
                  <a:gd name="connsiteX50" fmla="*/ 320040 w 2842260"/>
                  <a:gd name="connsiteY50" fmla="*/ 735330 h 2266950"/>
                  <a:gd name="connsiteX51" fmla="*/ 297180 w 2842260"/>
                  <a:gd name="connsiteY51" fmla="*/ 731520 h 2266950"/>
                  <a:gd name="connsiteX52" fmla="*/ 300990 w 2842260"/>
                  <a:gd name="connsiteY52" fmla="*/ 666750 h 2266950"/>
                  <a:gd name="connsiteX53" fmla="*/ 259080 w 2842260"/>
                  <a:gd name="connsiteY53" fmla="*/ 678180 h 2266950"/>
                  <a:gd name="connsiteX54" fmla="*/ 259080 w 2842260"/>
                  <a:gd name="connsiteY54" fmla="*/ 609600 h 2266950"/>
                  <a:gd name="connsiteX55" fmla="*/ 217170 w 2842260"/>
                  <a:gd name="connsiteY55" fmla="*/ 613410 h 2266950"/>
                  <a:gd name="connsiteX56" fmla="*/ 217170 w 2842260"/>
                  <a:gd name="connsiteY56" fmla="*/ 480060 h 2266950"/>
                  <a:gd name="connsiteX57" fmla="*/ 194310 w 2842260"/>
                  <a:gd name="connsiteY57" fmla="*/ 483870 h 2266950"/>
                  <a:gd name="connsiteX58" fmla="*/ 201930 w 2842260"/>
                  <a:gd name="connsiteY58" fmla="*/ 388620 h 2266950"/>
                  <a:gd name="connsiteX59" fmla="*/ 160020 w 2842260"/>
                  <a:gd name="connsiteY59" fmla="*/ 384810 h 2266950"/>
                  <a:gd name="connsiteX60" fmla="*/ 160020 w 2842260"/>
                  <a:gd name="connsiteY60" fmla="*/ 323850 h 2266950"/>
                  <a:gd name="connsiteX61" fmla="*/ 118110 w 2842260"/>
                  <a:gd name="connsiteY61" fmla="*/ 316230 h 2266950"/>
                  <a:gd name="connsiteX62" fmla="*/ 118110 w 2842260"/>
                  <a:gd name="connsiteY62" fmla="*/ 198120 h 2266950"/>
                  <a:gd name="connsiteX63" fmla="*/ 91440 w 2842260"/>
                  <a:gd name="connsiteY63" fmla="*/ 194310 h 2266950"/>
                  <a:gd name="connsiteX64" fmla="*/ 91440 w 2842260"/>
                  <a:gd name="connsiteY64" fmla="*/ 99060 h 2266950"/>
                  <a:gd name="connsiteX65" fmla="*/ 45720 w 2842260"/>
                  <a:gd name="connsiteY65" fmla="*/ 95250 h 2266950"/>
                  <a:gd name="connsiteX66" fmla="*/ 41910 w 2842260"/>
                  <a:gd name="connsiteY66" fmla="*/ 0 h 2266950"/>
                  <a:gd name="connsiteX67" fmla="*/ 0 w 2842260"/>
                  <a:gd name="connsiteY67" fmla="*/ 0 h 226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842260" h="2266950">
                    <a:moveTo>
                      <a:pt x="2842260" y="2263140"/>
                    </a:moveTo>
                    <a:lnTo>
                      <a:pt x="2434590" y="2266950"/>
                    </a:lnTo>
                    <a:lnTo>
                      <a:pt x="2438400" y="2190750"/>
                    </a:lnTo>
                    <a:lnTo>
                      <a:pt x="2324100" y="2190750"/>
                    </a:lnTo>
                    <a:lnTo>
                      <a:pt x="2316480" y="2042160"/>
                    </a:lnTo>
                    <a:lnTo>
                      <a:pt x="2213610" y="2038350"/>
                    </a:lnTo>
                    <a:lnTo>
                      <a:pt x="2213610" y="1977390"/>
                    </a:lnTo>
                    <a:lnTo>
                      <a:pt x="1840230" y="1977390"/>
                    </a:lnTo>
                    <a:lnTo>
                      <a:pt x="1832610" y="1916430"/>
                    </a:lnTo>
                    <a:lnTo>
                      <a:pt x="1729740" y="1920240"/>
                    </a:lnTo>
                    <a:lnTo>
                      <a:pt x="1722120" y="1859280"/>
                    </a:lnTo>
                    <a:lnTo>
                      <a:pt x="1676400" y="1859280"/>
                    </a:lnTo>
                    <a:lnTo>
                      <a:pt x="1676400" y="1764030"/>
                    </a:lnTo>
                    <a:lnTo>
                      <a:pt x="1623060" y="1760220"/>
                    </a:lnTo>
                    <a:lnTo>
                      <a:pt x="1619250" y="1687830"/>
                    </a:lnTo>
                    <a:lnTo>
                      <a:pt x="1573530" y="1684020"/>
                    </a:lnTo>
                    <a:lnTo>
                      <a:pt x="1573530" y="1645920"/>
                    </a:lnTo>
                    <a:lnTo>
                      <a:pt x="1508760" y="1653540"/>
                    </a:lnTo>
                    <a:lnTo>
                      <a:pt x="1508760" y="1516380"/>
                    </a:lnTo>
                    <a:lnTo>
                      <a:pt x="1463040" y="1512570"/>
                    </a:lnTo>
                    <a:lnTo>
                      <a:pt x="1470660" y="1482090"/>
                    </a:lnTo>
                    <a:lnTo>
                      <a:pt x="1421130" y="1482090"/>
                    </a:lnTo>
                    <a:lnTo>
                      <a:pt x="1417320" y="1436370"/>
                    </a:lnTo>
                    <a:lnTo>
                      <a:pt x="1341120" y="1443990"/>
                    </a:lnTo>
                    <a:lnTo>
                      <a:pt x="1341120" y="1348740"/>
                    </a:lnTo>
                    <a:lnTo>
                      <a:pt x="1238250" y="1348740"/>
                    </a:lnTo>
                    <a:lnTo>
                      <a:pt x="1242060" y="1303020"/>
                    </a:lnTo>
                    <a:lnTo>
                      <a:pt x="1013460" y="1306830"/>
                    </a:lnTo>
                    <a:lnTo>
                      <a:pt x="1009650" y="1245870"/>
                    </a:lnTo>
                    <a:lnTo>
                      <a:pt x="960120" y="1249680"/>
                    </a:lnTo>
                    <a:lnTo>
                      <a:pt x="960120" y="1219200"/>
                    </a:lnTo>
                    <a:lnTo>
                      <a:pt x="925830" y="1215390"/>
                    </a:lnTo>
                    <a:lnTo>
                      <a:pt x="937260" y="1165860"/>
                    </a:lnTo>
                    <a:lnTo>
                      <a:pt x="769620" y="1173480"/>
                    </a:lnTo>
                    <a:lnTo>
                      <a:pt x="769620" y="1120140"/>
                    </a:lnTo>
                    <a:lnTo>
                      <a:pt x="739140" y="1131570"/>
                    </a:lnTo>
                    <a:lnTo>
                      <a:pt x="739140" y="1085850"/>
                    </a:lnTo>
                    <a:lnTo>
                      <a:pt x="674370" y="1089660"/>
                    </a:lnTo>
                    <a:lnTo>
                      <a:pt x="685800" y="1024890"/>
                    </a:lnTo>
                    <a:lnTo>
                      <a:pt x="628650" y="1021080"/>
                    </a:lnTo>
                    <a:lnTo>
                      <a:pt x="628650" y="967740"/>
                    </a:lnTo>
                    <a:lnTo>
                      <a:pt x="533400" y="971550"/>
                    </a:lnTo>
                    <a:lnTo>
                      <a:pt x="544830" y="922020"/>
                    </a:lnTo>
                    <a:lnTo>
                      <a:pt x="480060" y="918210"/>
                    </a:lnTo>
                    <a:lnTo>
                      <a:pt x="480060" y="880110"/>
                    </a:lnTo>
                    <a:lnTo>
                      <a:pt x="438150" y="876300"/>
                    </a:lnTo>
                    <a:lnTo>
                      <a:pt x="438150" y="830580"/>
                    </a:lnTo>
                    <a:lnTo>
                      <a:pt x="384810" y="830580"/>
                    </a:lnTo>
                    <a:lnTo>
                      <a:pt x="384810" y="788670"/>
                    </a:lnTo>
                    <a:lnTo>
                      <a:pt x="320040" y="792480"/>
                    </a:lnTo>
                    <a:lnTo>
                      <a:pt x="320040" y="735330"/>
                    </a:lnTo>
                    <a:lnTo>
                      <a:pt x="297180" y="731520"/>
                    </a:lnTo>
                    <a:lnTo>
                      <a:pt x="300990" y="666750"/>
                    </a:lnTo>
                    <a:lnTo>
                      <a:pt x="259080" y="678180"/>
                    </a:lnTo>
                    <a:lnTo>
                      <a:pt x="259080" y="609600"/>
                    </a:lnTo>
                    <a:lnTo>
                      <a:pt x="217170" y="613410"/>
                    </a:lnTo>
                    <a:lnTo>
                      <a:pt x="217170" y="480060"/>
                    </a:lnTo>
                    <a:lnTo>
                      <a:pt x="194310" y="483870"/>
                    </a:lnTo>
                    <a:lnTo>
                      <a:pt x="201930" y="388620"/>
                    </a:lnTo>
                    <a:lnTo>
                      <a:pt x="160020" y="384810"/>
                    </a:lnTo>
                    <a:lnTo>
                      <a:pt x="160020" y="323850"/>
                    </a:lnTo>
                    <a:lnTo>
                      <a:pt x="118110" y="316230"/>
                    </a:lnTo>
                    <a:lnTo>
                      <a:pt x="118110" y="198120"/>
                    </a:lnTo>
                    <a:lnTo>
                      <a:pt x="91440" y="194310"/>
                    </a:lnTo>
                    <a:lnTo>
                      <a:pt x="91440" y="99060"/>
                    </a:lnTo>
                    <a:lnTo>
                      <a:pt x="45720" y="95250"/>
                    </a:lnTo>
                    <a:lnTo>
                      <a:pt x="4191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A76F9CE-9C18-2ACC-382E-1C1AA5DC0EB0}"/>
                  </a:ext>
                </a:extLst>
              </p:cNvPr>
              <p:cNvGrpSpPr/>
              <p:nvPr/>
            </p:nvGrpSpPr>
            <p:grpSpPr>
              <a:xfrm>
                <a:off x="6932600" y="4562174"/>
                <a:ext cx="1887757" cy="463685"/>
                <a:chOff x="7338060" y="4320223"/>
                <a:chExt cx="1720943" cy="422711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D953E39-3ED7-9412-E3A6-E740FDAE60E1}"/>
                    </a:ext>
                  </a:extLst>
                </p:cNvPr>
                <p:cNvGrpSpPr/>
                <p:nvPr/>
              </p:nvGrpSpPr>
              <p:grpSpPr>
                <a:xfrm>
                  <a:off x="7550308" y="4320223"/>
                  <a:ext cx="1508695" cy="422711"/>
                  <a:chOff x="8425159" y="4367655"/>
                  <a:chExt cx="1508695" cy="422711"/>
                </a:xfrm>
              </p:grpSpPr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F447D95-8AC5-02FB-CAE2-04F0B41A10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25159" y="4367655"/>
                    <a:ext cx="1301532" cy="2525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tr-TR" sz="12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Tanımlanmış IA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08A93FF-0563-DF7C-540C-EAF5A7598C04}"/>
                      </a:ext>
                    </a:extLst>
                  </p:cNvPr>
                  <p:cNvSpPr txBox="1"/>
                  <p:nvPr/>
                </p:nvSpPr>
                <p:spPr>
                  <a:xfrm>
                    <a:off x="8425159" y="4537845"/>
                    <a:ext cx="1508695" cy="2525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tr-TR" sz="12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Tanımlanmamış IA</a:t>
                    </a:r>
                  </a:p>
                </p:txBody>
              </p:sp>
            </p:grp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415AFC0-14B0-BECD-C88A-46E8D4EB09EB}"/>
                    </a:ext>
                  </a:extLst>
                </p:cNvPr>
                <p:cNvCxnSpPr/>
                <p:nvPr/>
              </p:nvCxnSpPr>
              <p:spPr>
                <a:xfrm>
                  <a:off x="7338060" y="4453890"/>
                  <a:ext cx="212248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841267BF-6234-C405-5A07-75F27479B265}"/>
                    </a:ext>
                  </a:extLst>
                </p:cNvPr>
                <p:cNvCxnSpPr/>
                <p:nvPr/>
              </p:nvCxnSpPr>
              <p:spPr>
                <a:xfrm>
                  <a:off x="7338060" y="4615973"/>
                  <a:ext cx="212248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7BFEC6C-E240-4AC2-9F59-2885B4D80848}"/>
              </a:ext>
            </a:extLst>
          </p:cNvPr>
          <p:cNvSpPr txBox="1"/>
          <p:nvPr/>
        </p:nvSpPr>
        <p:spPr>
          <a:xfrm>
            <a:off x="8014186" y="2166237"/>
            <a:ext cx="1924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Medyan </a:t>
            </a:r>
            <a:r>
              <a:rPr lang="tr-TR" sz="12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sağkalım</a:t>
            </a:r>
            <a:r>
              <a:rPr lang="tr-TR" sz="12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tr-TR" sz="12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Tanımlanmış IA: 18,2 yıl</a:t>
            </a:r>
          </a:p>
          <a:p>
            <a:r>
              <a:rPr lang="tr-TR" sz="12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Tanımlanmamış IA: 9,3 yıl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FC9AAC9-85B7-4D14-E816-CADC7B8D80DF}"/>
              </a:ext>
            </a:extLst>
          </p:cNvPr>
          <p:cNvCxnSpPr/>
          <p:nvPr/>
        </p:nvCxnSpPr>
        <p:spPr>
          <a:xfrm>
            <a:off x="6688511" y="5110011"/>
            <a:ext cx="3376882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330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314998-95CA-7147-F683-D3E584F51610}"/>
              </a:ext>
            </a:extLst>
          </p:cNvPr>
          <p:cNvSpPr/>
          <p:nvPr/>
        </p:nvSpPr>
        <p:spPr>
          <a:xfrm>
            <a:off x="931980" y="1484991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5CAE6-8EF0-7B9C-9BFD-00988596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İmmünosupresan</a:t>
            </a:r>
            <a:r>
              <a:rPr lang="tr-TR" dirty="0"/>
              <a:t> tedaviler, HP hastalarında yaygın olarak kullanılır</a:t>
            </a:r>
            <a:r>
              <a:rPr lang="tr-TR" baseline="30000" dirty="0"/>
              <a:t>1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3A2D8E6-A703-7C00-A73E-51ABD3FFD0EA}"/>
              </a:ext>
            </a:extLst>
          </p:cNvPr>
          <p:cNvGrpSpPr/>
          <p:nvPr/>
        </p:nvGrpSpPr>
        <p:grpSpPr>
          <a:xfrm>
            <a:off x="5143293" y="2266925"/>
            <a:ext cx="5884099" cy="2219050"/>
            <a:chOff x="4551806" y="2090293"/>
            <a:chExt cx="5884099" cy="221905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E339F81-1F7F-185C-361B-941028C31A28}"/>
                </a:ext>
              </a:extLst>
            </p:cNvPr>
            <p:cNvGrpSpPr/>
            <p:nvPr/>
          </p:nvGrpSpPr>
          <p:grpSpPr>
            <a:xfrm>
              <a:off x="4551806" y="3428337"/>
              <a:ext cx="5884099" cy="881006"/>
              <a:chOff x="4551806" y="3428337"/>
              <a:chExt cx="5884099" cy="881006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FC54604-8B8A-0217-3B77-7BAEBB0DBC52}"/>
                  </a:ext>
                </a:extLst>
              </p:cNvPr>
              <p:cNvGrpSpPr/>
              <p:nvPr/>
            </p:nvGrpSpPr>
            <p:grpSpPr>
              <a:xfrm>
                <a:off x="4551806" y="3493825"/>
                <a:ext cx="159043" cy="771519"/>
                <a:chOff x="4551806" y="3493825"/>
                <a:chExt cx="159043" cy="771519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61092C0-5A2D-2A75-27D9-BDD2EBE6A4D0}"/>
                    </a:ext>
                  </a:extLst>
                </p:cNvPr>
                <p:cNvSpPr/>
                <p:nvPr/>
              </p:nvSpPr>
              <p:spPr>
                <a:xfrm>
                  <a:off x="4551806" y="3493825"/>
                  <a:ext cx="159043" cy="159043"/>
                </a:xfrm>
                <a:prstGeom prst="rect">
                  <a:avLst/>
                </a:prstGeom>
                <a:solidFill>
                  <a:srgbClr val="95B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BC45C4F-C81E-17AF-B3ED-13A817FD36C4}"/>
                    </a:ext>
                  </a:extLst>
                </p:cNvPr>
                <p:cNvSpPr/>
                <p:nvPr/>
              </p:nvSpPr>
              <p:spPr>
                <a:xfrm>
                  <a:off x="4551806" y="3800063"/>
                  <a:ext cx="159043" cy="159043"/>
                </a:xfrm>
                <a:prstGeom prst="rect">
                  <a:avLst/>
                </a:prstGeom>
                <a:solidFill>
                  <a:srgbClr val="F7A26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291B798-DC81-2772-DB78-54B4822CABDB}"/>
                    </a:ext>
                  </a:extLst>
                </p:cNvPr>
                <p:cNvSpPr/>
                <p:nvPr/>
              </p:nvSpPr>
              <p:spPr>
                <a:xfrm>
                  <a:off x="4551806" y="4106301"/>
                  <a:ext cx="159043" cy="159043"/>
                </a:xfrm>
                <a:prstGeom prst="rect">
                  <a:avLst/>
                </a:prstGeom>
                <a:solidFill>
                  <a:srgbClr val="ADB9C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33628C0-25CE-4E0D-2AC4-361A3B58BAD7}"/>
                  </a:ext>
                </a:extLst>
              </p:cNvPr>
              <p:cNvGrpSpPr/>
              <p:nvPr/>
            </p:nvGrpSpPr>
            <p:grpSpPr>
              <a:xfrm>
                <a:off x="7655733" y="3493825"/>
                <a:ext cx="159043" cy="771519"/>
                <a:chOff x="5155813" y="3493825"/>
                <a:chExt cx="159043" cy="77151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3DA93E3-81CA-EAAB-09EF-D52267ECFEE3}"/>
                    </a:ext>
                  </a:extLst>
                </p:cNvPr>
                <p:cNvSpPr/>
                <p:nvPr/>
              </p:nvSpPr>
              <p:spPr>
                <a:xfrm>
                  <a:off x="5155813" y="3493825"/>
                  <a:ext cx="159043" cy="159043"/>
                </a:xfrm>
                <a:prstGeom prst="rect">
                  <a:avLst/>
                </a:prstGeom>
                <a:solidFill>
                  <a:srgbClr val="2A75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4061EB7-0C1F-56CF-969B-D09EB2E6F896}"/>
                    </a:ext>
                  </a:extLst>
                </p:cNvPr>
                <p:cNvSpPr/>
                <p:nvPr/>
              </p:nvSpPr>
              <p:spPr>
                <a:xfrm>
                  <a:off x="5155813" y="3800063"/>
                  <a:ext cx="159043" cy="159043"/>
                </a:xfrm>
                <a:prstGeom prst="rect">
                  <a:avLst/>
                </a:prstGeom>
                <a:solidFill>
                  <a:srgbClr val="FEC25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5F78424-7D53-6F1B-9A0C-3C1453304E6A}"/>
                    </a:ext>
                  </a:extLst>
                </p:cNvPr>
                <p:cNvSpPr/>
                <p:nvPr/>
              </p:nvSpPr>
              <p:spPr>
                <a:xfrm>
                  <a:off x="5155813" y="4106301"/>
                  <a:ext cx="159043" cy="159043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834C626-03F8-2544-74DC-4527B8058261}"/>
                  </a:ext>
                </a:extLst>
              </p:cNvPr>
              <p:cNvSpPr txBox="1"/>
              <p:nvPr/>
            </p:nvSpPr>
            <p:spPr>
              <a:xfrm>
                <a:off x="4727627" y="3428337"/>
                <a:ext cx="1652027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Siklofosfamid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14C7C65-95DD-4279-63B1-D82CD4A60640}"/>
                  </a:ext>
                </a:extLst>
              </p:cNvPr>
              <p:cNvSpPr txBox="1"/>
              <p:nvPr/>
            </p:nvSpPr>
            <p:spPr>
              <a:xfrm>
                <a:off x="4727627" y="3738729"/>
                <a:ext cx="2595962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İntravenöz </a:t>
                </a:r>
                <a:r>
                  <a:rPr lang="tr-TR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immünoglobülin</a:t>
                </a:r>
                <a:endParaRPr lang="tr-TR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1DDABBF-C967-3241-CBE7-C8644208A38B}"/>
                  </a:ext>
                </a:extLst>
              </p:cNvPr>
              <p:cNvSpPr txBox="1"/>
              <p:nvPr/>
            </p:nvSpPr>
            <p:spPr>
              <a:xfrm>
                <a:off x="4727627" y="4032344"/>
                <a:ext cx="1648824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Diğer tedaviler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F5262B4-A880-D05D-23E9-D9906CDF7D14}"/>
                  </a:ext>
                </a:extLst>
              </p:cNvPr>
              <p:cNvSpPr txBox="1"/>
              <p:nvPr/>
            </p:nvSpPr>
            <p:spPr>
              <a:xfrm>
                <a:off x="7839943" y="3428337"/>
                <a:ext cx="1652027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Metotreksat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0414E3A-DB7A-90C4-4647-41B784F1C414}"/>
                  </a:ext>
                </a:extLst>
              </p:cNvPr>
              <p:cNvSpPr txBox="1"/>
              <p:nvPr/>
            </p:nvSpPr>
            <p:spPr>
              <a:xfrm>
                <a:off x="7839943" y="3738729"/>
                <a:ext cx="2595962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Rituksimab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9B26D09-A5D1-113A-AFFD-116D16D1DCCA}"/>
                  </a:ext>
                </a:extLst>
              </p:cNvPr>
              <p:cNvSpPr txBox="1"/>
              <p:nvPr/>
            </p:nvSpPr>
            <p:spPr>
              <a:xfrm>
                <a:off x="7839943" y="4032344"/>
                <a:ext cx="1648824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Tedavi seçeneği yok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4F6B76B-E18B-FD28-7234-478E578B4AF6}"/>
                </a:ext>
              </a:extLst>
            </p:cNvPr>
            <p:cNvGrpSpPr/>
            <p:nvPr/>
          </p:nvGrpSpPr>
          <p:grpSpPr>
            <a:xfrm>
              <a:off x="4551806" y="2090293"/>
              <a:ext cx="5884099" cy="889395"/>
              <a:chOff x="4551806" y="2090293"/>
              <a:chExt cx="5884099" cy="889395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4F93E5F-FCB2-F701-84E1-4D204E312884}"/>
                  </a:ext>
                </a:extLst>
              </p:cNvPr>
              <p:cNvGrpSpPr/>
              <p:nvPr/>
            </p:nvGrpSpPr>
            <p:grpSpPr>
              <a:xfrm>
                <a:off x="4551806" y="2159976"/>
                <a:ext cx="159043" cy="771519"/>
                <a:chOff x="4551806" y="2159976"/>
                <a:chExt cx="159043" cy="77151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F653750-E971-AEAF-3FB8-F34FE4FD909F}"/>
                    </a:ext>
                  </a:extLst>
                </p:cNvPr>
                <p:cNvSpPr/>
                <p:nvPr/>
              </p:nvSpPr>
              <p:spPr>
                <a:xfrm>
                  <a:off x="4551806" y="2159976"/>
                  <a:ext cx="159043" cy="159043"/>
                </a:xfrm>
                <a:prstGeom prst="rect">
                  <a:avLst/>
                </a:prstGeom>
                <a:solidFill>
                  <a:srgbClr val="7899A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CD52569-748B-E636-590C-20A25934CAA7}"/>
                    </a:ext>
                  </a:extLst>
                </p:cNvPr>
                <p:cNvSpPr/>
                <p:nvPr/>
              </p:nvSpPr>
              <p:spPr>
                <a:xfrm>
                  <a:off x="4551806" y="2466214"/>
                  <a:ext cx="159043" cy="159043"/>
                </a:xfrm>
                <a:prstGeom prst="rect">
                  <a:avLst/>
                </a:prstGeom>
                <a:solidFill>
                  <a:srgbClr val="CCF0F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0FAFA7B-64D8-CC71-1E93-0508CCC1047E}"/>
                    </a:ext>
                  </a:extLst>
                </p:cNvPr>
                <p:cNvSpPr/>
                <p:nvPr/>
              </p:nvSpPr>
              <p:spPr>
                <a:xfrm>
                  <a:off x="4551806" y="2772452"/>
                  <a:ext cx="159043" cy="159043"/>
                </a:xfrm>
                <a:prstGeom prst="rect">
                  <a:avLst/>
                </a:prstGeom>
                <a:solidFill>
                  <a:srgbClr val="44546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DE89BC45-32EA-5650-C9F7-A958F3BA611A}"/>
                  </a:ext>
                </a:extLst>
              </p:cNvPr>
              <p:cNvGrpSpPr/>
              <p:nvPr/>
            </p:nvGrpSpPr>
            <p:grpSpPr>
              <a:xfrm>
                <a:off x="7655733" y="2159976"/>
                <a:ext cx="159043" cy="771519"/>
                <a:chOff x="5139035" y="2159976"/>
                <a:chExt cx="159043" cy="77151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164B176-24C6-02C7-E0A1-66088B256AC1}"/>
                    </a:ext>
                  </a:extLst>
                </p:cNvPr>
                <p:cNvSpPr/>
                <p:nvPr/>
              </p:nvSpPr>
              <p:spPr>
                <a:xfrm>
                  <a:off x="5139035" y="2159976"/>
                  <a:ext cx="159043" cy="159043"/>
                </a:xfrm>
                <a:prstGeom prst="rect">
                  <a:avLst/>
                </a:prstGeom>
                <a:solidFill>
                  <a:srgbClr val="001E5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DA50B58-0D26-FA56-280A-7880057BBFC7}"/>
                    </a:ext>
                  </a:extLst>
                </p:cNvPr>
                <p:cNvSpPr/>
                <p:nvPr/>
              </p:nvSpPr>
              <p:spPr>
                <a:xfrm>
                  <a:off x="5139035" y="2466214"/>
                  <a:ext cx="159043" cy="159043"/>
                </a:xfrm>
                <a:prstGeom prst="rect">
                  <a:avLst/>
                </a:prstGeom>
                <a:solidFill>
                  <a:srgbClr val="F4741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F9C1989-59EF-F0F6-9F62-E92A3C651C22}"/>
                    </a:ext>
                  </a:extLst>
                </p:cNvPr>
                <p:cNvSpPr/>
                <p:nvPr/>
              </p:nvSpPr>
              <p:spPr>
                <a:xfrm>
                  <a:off x="5139035" y="2772452"/>
                  <a:ext cx="159043" cy="159043"/>
                </a:xfrm>
                <a:prstGeom prst="rect">
                  <a:avLst/>
                </a:prstGeom>
                <a:solidFill>
                  <a:srgbClr val="8496B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F8CBE51-B47A-05BE-A661-A5627A663AAB}"/>
                  </a:ext>
                </a:extLst>
              </p:cNvPr>
              <p:cNvSpPr txBox="1"/>
              <p:nvPr/>
            </p:nvSpPr>
            <p:spPr>
              <a:xfrm>
                <a:off x="4727627" y="2090293"/>
                <a:ext cx="1652027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Kortikosteroidler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4768897-0666-E46D-31C4-4964A3A3914A}"/>
                  </a:ext>
                </a:extLst>
              </p:cNvPr>
              <p:cNvSpPr txBox="1"/>
              <p:nvPr/>
            </p:nvSpPr>
            <p:spPr>
              <a:xfrm>
                <a:off x="4727627" y="2409074"/>
                <a:ext cx="2595962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Mikofenolat mofetil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8813C61-863C-FAFE-98A9-C856473E021B}"/>
                  </a:ext>
                </a:extLst>
              </p:cNvPr>
              <p:cNvSpPr txBox="1"/>
              <p:nvPr/>
            </p:nvSpPr>
            <p:spPr>
              <a:xfrm>
                <a:off x="4727627" y="2702689"/>
                <a:ext cx="1648824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Siklosporin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7B2EF16-A453-AABA-5AED-E57E53952C63}"/>
                  </a:ext>
                </a:extLst>
              </p:cNvPr>
              <p:cNvSpPr txBox="1"/>
              <p:nvPr/>
            </p:nvSpPr>
            <p:spPr>
              <a:xfrm>
                <a:off x="7839943" y="2090293"/>
                <a:ext cx="1652027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Azatioprin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85F87B0-C848-EF43-CCA4-4BBB5EA79EA3}"/>
                  </a:ext>
                </a:extLst>
              </p:cNvPr>
              <p:cNvSpPr txBox="1"/>
              <p:nvPr/>
            </p:nvSpPr>
            <p:spPr>
              <a:xfrm>
                <a:off x="7839943" y="2409074"/>
                <a:ext cx="2595962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Anti-TNF biyolojik ilaçlar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871A02B-D899-3F87-10CD-D27E02355968}"/>
                  </a:ext>
                </a:extLst>
              </p:cNvPr>
              <p:cNvSpPr txBox="1"/>
              <p:nvPr/>
            </p:nvSpPr>
            <p:spPr>
              <a:xfrm>
                <a:off x="7839943" y="2702689"/>
                <a:ext cx="1648824" cy="27699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tr-TR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Takrolimus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D59FCD0-F60C-3FD4-6015-B5AECCBF28D1}"/>
              </a:ext>
            </a:extLst>
          </p:cNvPr>
          <p:cNvGrpSpPr/>
          <p:nvPr/>
        </p:nvGrpSpPr>
        <p:grpSpPr>
          <a:xfrm>
            <a:off x="1642188" y="1603029"/>
            <a:ext cx="2812529" cy="3744596"/>
            <a:chOff x="875669" y="1655579"/>
            <a:chExt cx="2812529" cy="37445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5451AA6-D443-6B16-1368-F09D5B7951BD}"/>
                </a:ext>
              </a:extLst>
            </p:cNvPr>
            <p:cNvSpPr/>
            <p:nvPr/>
          </p:nvSpPr>
          <p:spPr>
            <a:xfrm>
              <a:off x="3161474" y="4963887"/>
              <a:ext cx="270093" cy="118639"/>
            </a:xfrm>
            <a:custGeom>
              <a:avLst/>
              <a:gdLst>
                <a:gd name="connsiteX0" fmla="*/ 0 w 270093"/>
                <a:gd name="connsiteY0" fmla="*/ 0 h 118639"/>
                <a:gd name="connsiteX1" fmla="*/ 270093 w 270093"/>
                <a:gd name="connsiteY1" fmla="*/ 0 h 118639"/>
                <a:gd name="connsiteX2" fmla="*/ 270093 w 270093"/>
                <a:gd name="connsiteY2" fmla="*/ 118639 h 118639"/>
                <a:gd name="connsiteX3" fmla="*/ 0 w 270093"/>
                <a:gd name="connsiteY3" fmla="*/ 118639 h 11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118639">
                  <a:moveTo>
                    <a:pt x="0" y="0"/>
                  </a:moveTo>
                  <a:lnTo>
                    <a:pt x="270093" y="0"/>
                  </a:lnTo>
                  <a:lnTo>
                    <a:pt x="270093" y="118639"/>
                  </a:lnTo>
                  <a:lnTo>
                    <a:pt x="0" y="118639"/>
                  </a:lnTo>
                  <a:close/>
                </a:path>
              </a:pathLst>
            </a:custGeom>
            <a:solidFill>
              <a:srgbClr val="7899AC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F1EB54C-2CB2-F8EC-10AA-E29CB4F76A58}"/>
                </a:ext>
              </a:extLst>
            </p:cNvPr>
            <p:cNvSpPr/>
            <p:nvPr/>
          </p:nvSpPr>
          <p:spPr>
            <a:xfrm>
              <a:off x="2748221" y="4810651"/>
              <a:ext cx="270093" cy="270093"/>
            </a:xfrm>
            <a:custGeom>
              <a:avLst/>
              <a:gdLst>
                <a:gd name="connsiteX0" fmla="*/ 0 w 270093"/>
                <a:gd name="connsiteY0" fmla="*/ 0 h 270093"/>
                <a:gd name="connsiteX1" fmla="*/ 270093 w 270093"/>
                <a:gd name="connsiteY1" fmla="*/ 0 h 270093"/>
                <a:gd name="connsiteX2" fmla="*/ 270093 w 270093"/>
                <a:gd name="connsiteY2" fmla="*/ 270093 h 270093"/>
                <a:gd name="connsiteX3" fmla="*/ 0 w 270093"/>
                <a:gd name="connsiteY3" fmla="*/ 270093 h 27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70093">
                  <a:moveTo>
                    <a:pt x="0" y="0"/>
                  </a:moveTo>
                  <a:lnTo>
                    <a:pt x="270093" y="0"/>
                  </a:lnTo>
                  <a:lnTo>
                    <a:pt x="270093" y="270093"/>
                  </a:lnTo>
                  <a:lnTo>
                    <a:pt x="0" y="270093"/>
                  </a:lnTo>
                  <a:close/>
                </a:path>
              </a:pathLst>
            </a:custGeom>
            <a:solidFill>
              <a:srgbClr val="7899AC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171ED72-D269-D55A-2840-113FB0608391}"/>
                </a:ext>
              </a:extLst>
            </p:cNvPr>
            <p:cNvSpPr/>
            <p:nvPr/>
          </p:nvSpPr>
          <p:spPr>
            <a:xfrm>
              <a:off x="2150818" y="1776226"/>
              <a:ext cx="1537380" cy="3302182"/>
            </a:xfrm>
            <a:custGeom>
              <a:avLst/>
              <a:gdLst>
                <a:gd name="connsiteX0" fmla="*/ 0 w 1537380"/>
                <a:gd name="connsiteY0" fmla="*/ 0 h 3302182"/>
                <a:gd name="connsiteX1" fmla="*/ 0 w 1537380"/>
                <a:gd name="connsiteY1" fmla="*/ 3302182 h 3302182"/>
                <a:gd name="connsiteX2" fmla="*/ 1537380 w 1537380"/>
                <a:gd name="connsiteY2" fmla="*/ 3302182 h 330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7380" h="3302182">
                  <a:moveTo>
                    <a:pt x="0" y="0"/>
                  </a:moveTo>
                  <a:lnTo>
                    <a:pt x="0" y="3302182"/>
                  </a:lnTo>
                  <a:lnTo>
                    <a:pt x="1537380" y="3302182"/>
                  </a:lnTo>
                </a:path>
              </a:pathLst>
            </a:custGeom>
            <a:noFill/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C45B31-4C77-A0D8-EDAC-3A6D6CD65CF4}"/>
                </a:ext>
              </a:extLst>
            </p:cNvPr>
            <p:cNvSpPr/>
            <p:nvPr/>
          </p:nvSpPr>
          <p:spPr>
            <a:xfrm>
              <a:off x="2326673" y="1771898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rgbClr val="323232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50F8FA0-C772-006B-97F9-EDD3451DB78E}"/>
                </a:ext>
              </a:extLst>
            </p:cNvPr>
            <p:cNvSpPr/>
            <p:nvPr/>
          </p:nvSpPr>
          <p:spPr>
            <a:xfrm>
              <a:off x="2097569" y="5078408"/>
              <a:ext cx="53249" cy="12020"/>
            </a:xfrm>
            <a:custGeom>
              <a:avLst/>
              <a:gdLst>
                <a:gd name="connsiteX0" fmla="*/ 0 w 53249"/>
                <a:gd name="connsiteY0" fmla="*/ 0 h 12020"/>
                <a:gd name="connsiteX1" fmla="*/ 53249 w 53249"/>
                <a:gd name="connsiteY1" fmla="*/ 0 h 1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49" h="12020">
                  <a:moveTo>
                    <a:pt x="0" y="0"/>
                  </a:moveTo>
                  <a:lnTo>
                    <a:pt x="53249" y="0"/>
                  </a:lnTo>
                </a:path>
              </a:pathLst>
            </a:custGeom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4317DB-BFD0-DD9D-B592-8E44B06754A8}"/>
                </a:ext>
              </a:extLst>
            </p:cNvPr>
            <p:cNvSpPr/>
            <p:nvPr/>
          </p:nvSpPr>
          <p:spPr>
            <a:xfrm>
              <a:off x="2326673" y="1814810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230F3A3-59FC-08D2-42C3-5B314BDC961C}"/>
                </a:ext>
              </a:extLst>
            </p:cNvPr>
            <p:cNvSpPr/>
            <p:nvPr/>
          </p:nvSpPr>
          <p:spPr>
            <a:xfrm>
              <a:off x="2326673" y="1854717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9B7E4FA-ABF9-DB34-02B2-3EF330E6F804}"/>
                </a:ext>
              </a:extLst>
            </p:cNvPr>
            <p:cNvSpPr/>
            <p:nvPr/>
          </p:nvSpPr>
          <p:spPr>
            <a:xfrm>
              <a:off x="2326673" y="1905923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rgbClr val="44546A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24DC53D-DFD9-EB84-6C03-9C87033F0C24}"/>
                </a:ext>
              </a:extLst>
            </p:cNvPr>
            <p:cNvSpPr/>
            <p:nvPr/>
          </p:nvSpPr>
          <p:spPr>
            <a:xfrm>
              <a:off x="2326673" y="2002565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178FD48-2C8D-8657-45F7-F0EF910A7F70}"/>
                </a:ext>
              </a:extLst>
            </p:cNvPr>
            <p:cNvSpPr/>
            <p:nvPr/>
          </p:nvSpPr>
          <p:spPr>
            <a:xfrm>
              <a:off x="2097569" y="4417298"/>
              <a:ext cx="53249" cy="12020"/>
            </a:xfrm>
            <a:custGeom>
              <a:avLst/>
              <a:gdLst>
                <a:gd name="connsiteX0" fmla="*/ 0 w 53249"/>
                <a:gd name="connsiteY0" fmla="*/ 0 h 12020"/>
                <a:gd name="connsiteX1" fmla="*/ 53249 w 53249"/>
                <a:gd name="connsiteY1" fmla="*/ 0 h 1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49" h="12020">
                  <a:moveTo>
                    <a:pt x="0" y="0"/>
                  </a:moveTo>
                  <a:lnTo>
                    <a:pt x="53249" y="0"/>
                  </a:lnTo>
                </a:path>
              </a:pathLst>
            </a:custGeom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677053-F8B0-3984-E0FD-6D928DF7F216}"/>
                </a:ext>
              </a:extLst>
            </p:cNvPr>
            <p:cNvSpPr/>
            <p:nvPr/>
          </p:nvSpPr>
          <p:spPr>
            <a:xfrm>
              <a:off x="2097569" y="3762680"/>
              <a:ext cx="53249" cy="12020"/>
            </a:xfrm>
            <a:custGeom>
              <a:avLst/>
              <a:gdLst>
                <a:gd name="connsiteX0" fmla="*/ 0 w 53249"/>
                <a:gd name="connsiteY0" fmla="*/ 0 h 12020"/>
                <a:gd name="connsiteX1" fmla="*/ 53249 w 53249"/>
                <a:gd name="connsiteY1" fmla="*/ 0 h 1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49" h="12020">
                  <a:moveTo>
                    <a:pt x="0" y="0"/>
                  </a:moveTo>
                  <a:lnTo>
                    <a:pt x="53249" y="0"/>
                  </a:lnTo>
                </a:path>
              </a:pathLst>
            </a:custGeom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AF35D6-CA74-F0CF-97F6-EC6DA1B7A2B3}"/>
                </a:ext>
              </a:extLst>
            </p:cNvPr>
            <p:cNvSpPr/>
            <p:nvPr/>
          </p:nvSpPr>
          <p:spPr>
            <a:xfrm>
              <a:off x="2097569" y="3103613"/>
              <a:ext cx="53249" cy="12020"/>
            </a:xfrm>
            <a:custGeom>
              <a:avLst/>
              <a:gdLst>
                <a:gd name="connsiteX0" fmla="*/ 0 w 53249"/>
                <a:gd name="connsiteY0" fmla="*/ 0 h 12020"/>
                <a:gd name="connsiteX1" fmla="*/ 53249 w 53249"/>
                <a:gd name="connsiteY1" fmla="*/ 0 h 1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49" h="12020">
                  <a:moveTo>
                    <a:pt x="0" y="0"/>
                  </a:moveTo>
                  <a:lnTo>
                    <a:pt x="53249" y="0"/>
                  </a:lnTo>
                </a:path>
              </a:pathLst>
            </a:custGeom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5DACE2-0747-58EC-64D5-6AA68A5B1076}"/>
                </a:ext>
              </a:extLst>
            </p:cNvPr>
            <p:cNvSpPr/>
            <p:nvPr/>
          </p:nvSpPr>
          <p:spPr>
            <a:xfrm>
              <a:off x="2097569" y="2445028"/>
              <a:ext cx="53249" cy="12020"/>
            </a:xfrm>
            <a:custGeom>
              <a:avLst/>
              <a:gdLst>
                <a:gd name="connsiteX0" fmla="*/ 0 w 53249"/>
                <a:gd name="connsiteY0" fmla="*/ 0 h 12020"/>
                <a:gd name="connsiteX1" fmla="*/ 53249 w 53249"/>
                <a:gd name="connsiteY1" fmla="*/ 0 h 1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49" h="12020">
                  <a:moveTo>
                    <a:pt x="0" y="0"/>
                  </a:moveTo>
                  <a:lnTo>
                    <a:pt x="53249" y="0"/>
                  </a:lnTo>
                </a:path>
              </a:pathLst>
            </a:custGeom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EA1C301-AE5E-523D-E445-A7691941D4D5}"/>
                </a:ext>
              </a:extLst>
            </p:cNvPr>
            <p:cNvSpPr/>
            <p:nvPr/>
          </p:nvSpPr>
          <p:spPr>
            <a:xfrm>
              <a:off x="2326673" y="2036342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91C8C51-CF3D-EE7C-DD87-D26A2B99E42C}"/>
                </a:ext>
              </a:extLst>
            </p:cNvPr>
            <p:cNvSpPr/>
            <p:nvPr/>
          </p:nvSpPr>
          <p:spPr>
            <a:xfrm>
              <a:off x="2097569" y="1776226"/>
              <a:ext cx="53249" cy="12020"/>
            </a:xfrm>
            <a:custGeom>
              <a:avLst/>
              <a:gdLst>
                <a:gd name="connsiteX0" fmla="*/ 0 w 53249"/>
                <a:gd name="connsiteY0" fmla="*/ 0 h 12020"/>
                <a:gd name="connsiteX1" fmla="*/ 53249 w 53249"/>
                <a:gd name="connsiteY1" fmla="*/ 0 h 1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49" h="12020">
                  <a:moveTo>
                    <a:pt x="0" y="0"/>
                  </a:moveTo>
                  <a:lnTo>
                    <a:pt x="53249" y="0"/>
                  </a:lnTo>
                </a:path>
              </a:pathLst>
            </a:custGeom>
            <a:ln w="11978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57E7F0-2103-E2C8-CFAD-FA1BC64D91C4}"/>
                </a:ext>
              </a:extLst>
            </p:cNvPr>
            <p:cNvSpPr/>
            <p:nvPr/>
          </p:nvSpPr>
          <p:spPr>
            <a:xfrm>
              <a:off x="2326673" y="2076249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rgbClr val="F47411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4EE9CD4-624E-C274-73A8-03F8969F37FE}"/>
                </a:ext>
              </a:extLst>
            </p:cNvPr>
            <p:cNvSpPr/>
            <p:nvPr/>
          </p:nvSpPr>
          <p:spPr>
            <a:xfrm>
              <a:off x="2326673" y="2235757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accent1">
                <a:lumMod val="25000"/>
                <a:lumOff val="75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04D26A8-606D-2F12-5CA1-4C865295839E}"/>
                </a:ext>
              </a:extLst>
            </p:cNvPr>
            <p:cNvSpPr/>
            <p:nvPr/>
          </p:nvSpPr>
          <p:spPr>
            <a:xfrm>
              <a:off x="2748221" y="2751663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FEDA2A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7E6AA5-D9AF-1BD1-76D6-19D44028D4D7}"/>
                </a:ext>
              </a:extLst>
            </p:cNvPr>
            <p:cNvSpPr/>
            <p:nvPr/>
          </p:nvSpPr>
          <p:spPr>
            <a:xfrm>
              <a:off x="2748221" y="2309921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2E74BB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66D4174-3440-0AAC-9EFB-2FE1D6CD2803}"/>
                </a:ext>
              </a:extLst>
            </p:cNvPr>
            <p:cNvSpPr/>
            <p:nvPr/>
          </p:nvSpPr>
          <p:spPr>
            <a:xfrm>
              <a:off x="2748221" y="1780553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323232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C3165A-9010-8BAE-E854-4C4BD21BDC76}"/>
                </a:ext>
              </a:extLst>
            </p:cNvPr>
            <p:cNvSpPr/>
            <p:nvPr/>
          </p:nvSpPr>
          <p:spPr>
            <a:xfrm>
              <a:off x="2748221" y="2186715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8496B0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29EB93-9D6D-39DC-D460-A9BB8569569D}"/>
                </a:ext>
              </a:extLst>
            </p:cNvPr>
            <p:cNvSpPr/>
            <p:nvPr/>
          </p:nvSpPr>
          <p:spPr>
            <a:xfrm>
              <a:off x="2748221" y="2351872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44546A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417938F-F268-DB34-BC2A-4F1530745F99}"/>
                </a:ext>
              </a:extLst>
            </p:cNvPr>
            <p:cNvSpPr/>
            <p:nvPr/>
          </p:nvSpPr>
          <p:spPr>
            <a:xfrm>
              <a:off x="2748221" y="2608983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F7A26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87CD596-FF3D-8F44-78BF-B7898E8E174F}"/>
                </a:ext>
              </a:extLst>
            </p:cNvPr>
            <p:cNvSpPr/>
            <p:nvPr/>
          </p:nvSpPr>
          <p:spPr>
            <a:xfrm>
              <a:off x="3161474" y="1781034"/>
              <a:ext cx="270093" cy="827829"/>
            </a:xfrm>
            <a:custGeom>
              <a:avLst/>
              <a:gdLst>
                <a:gd name="connsiteX0" fmla="*/ 0 w 270093"/>
                <a:gd name="connsiteY0" fmla="*/ 0 h 827829"/>
                <a:gd name="connsiteX1" fmla="*/ 270093 w 270093"/>
                <a:gd name="connsiteY1" fmla="*/ 0 h 827829"/>
                <a:gd name="connsiteX2" fmla="*/ 270093 w 270093"/>
                <a:gd name="connsiteY2" fmla="*/ 827829 h 827829"/>
                <a:gd name="connsiteX3" fmla="*/ 0 w 270093"/>
                <a:gd name="connsiteY3" fmla="*/ 827829 h 82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27829">
                  <a:moveTo>
                    <a:pt x="0" y="0"/>
                  </a:moveTo>
                  <a:lnTo>
                    <a:pt x="270093" y="0"/>
                  </a:lnTo>
                  <a:lnTo>
                    <a:pt x="270093" y="827829"/>
                  </a:lnTo>
                  <a:lnTo>
                    <a:pt x="0" y="827829"/>
                  </a:lnTo>
                  <a:close/>
                </a:path>
              </a:pathLst>
            </a:custGeom>
            <a:solidFill>
              <a:srgbClr val="323232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511F00D-17DE-4BC3-A44B-B6B9BD5A2681}"/>
                </a:ext>
              </a:extLst>
            </p:cNvPr>
            <p:cNvSpPr/>
            <p:nvPr/>
          </p:nvSpPr>
          <p:spPr>
            <a:xfrm>
              <a:off x="2748221" y="2801066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F47411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01A4CD8-E0B0-AEFC-044C-5120B1A6E78F}"/>
                </a:ext>
              </a:extLst>
            </p:cNvPr>
            <p:cNvSpPr/>
            <p:nvPr/>
          </p:nvSpPr>
          <p:spPr>
            <a:xfrm>
              <a:off x="3161474" y="2584101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ADB9CA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7324FDB-FFED-49DF-5C65-719A3108EBEA}"/>
                </a:ext>
              </a:extLst>
            </p:cNvPr>
            <p:cNvSpPr/>
            <p:nvPr/>
          </p:nvSpPr>
          <p:spPr>
            <a:xfrm>
              <a:off x="3161474" y="2784598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8496B0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EE5B632-B1B2-CC4D-E199-9600CEDFCC4D}"/>
                </a:ext>
              </a:extLst>
            </p:cNvPr>
            <p:cNvSpPr/>
            <p:nvPr/>
          </p:nvSpPr>
          <p:spPr>
            <a:xfrm>
              <a:off x="2748221" y="3009736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95BAF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36BAEE5-CD10-C77B-252A-44826755889E}"/>
                </a:ext>
              </a:extLst>
            </p:cNvPr>
            <p:cNvSpPr/>
            <p:nvPr/>
          </p:nvSpPr>
          <p:spPr>
            <a:xfrm>
              <a:off x="3161474" y="2903357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44546A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7ED895-812B-EC9D-720E-FDDA5582A8A4}"/>
                </a:ext>
              </a:extLst>
            </p:cNvPr>
            <p:cNvSpPr/>
            <p:nvPr/>
          </p:nvSpPr>
          <p:spPr>
            <a:xfrm>
              <a:off x="2748221" y="3361566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2A75F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CA808F0-9E58-3B0D-B223-06340BDE4013}"/>
                </a:ext>
              </a:extLst>
            </p:cNvPr>
            <p:cNvSpPr/>
            <p:nvPr/>
          </p:nvSpPr>
          <p:spPr>
            <a:xfrm>
              <a:off x="2326673" y="2292612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accent1">
                <a:lumMod val="50000"/>
                <a:lumOff val="50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6420BC9-A63F-6FA5-88A8-808F1D8A12DD}"/>
                </a:ext>
              </a:extLst>
            </p:cNvPr>
            <p:cNvSpPr/>
            <p:nvPr/>
          </p:nvSpPr>
          <p:spPr>
            <a:xfrm>
              <a:off x="2748221" y="3656181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0043B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862A219-D816-33FE-7FDB-59F242B2C890}"/>
                </a:ext>
              </a:extLst>
            </p:cNvPr>
            <p:cNvSpPr/>
            <p:nvPr/>
          </p:nvSpPr>
          <p:spPr>
            <a:xfrm>
              <a:off x="3161474" y="3054691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FEC25E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F24D02C-9245-9D3A-C879-79BD3855AFE0}"/>
                </a:ext>
              </a:extLst>
            </p:cNvPr>
            <p:cNvSpPr/>
            <p:nvPr/>
          </p:nvSpPr>
          <p:spPr>
            <a:xfrm>
              <a:off x="2748221" y="4012218"/>
              <a:ext cx="270093" cy="875669"/>
            </a:xfrm>
            <a:custGeom>
              <a:avLst/>
              <a:gdLst>
                <a:gd name="connsiteX0" fmla="*/ 0 w 270093"/>
                <a:gd name="connsiteY0" fmla="*/ 0 h 875669"/>
                <a:gd name="connsiteX1" fmla="*/ 270093 w 270093"/>
                <a:gd name="connsiteY1" fmla="*/ 0 h 875669"/>
                <a:gd name="connsiteX2" fmla="*/ 270093 w 270093"/>
                <a:gd name="connsiteY2" fmla="*/ 875670 h 875669"/>
                <a:gd name="connsiteX3" fmla="*/ 0 w 270093"/>
                <a:gd name="connsiteY3" fmla="*/ 875670 h 8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875669">
                  <a:moveTo>
                    <a:pt x="0" y="0"/>
                  </a:moveTo>
                  <a:lnTo>
                    <a:pt x="270093" y="0"/>
                  </a:lnTo>
                  <a:lnTo>
                    <a:pt x="270093" y="875670"/>
                  </a:lnTo>
                  <a:lnTo>
                    <a:pt x="0" y="875670"/>
                  </a:lnTo>
                  <a:close/>
                </a:path>
              </a:pathLst>
            </a:custGeom>
            <a:solidFill>
              <a:srgbClr val="001E55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2C227CD-9006-DAAA-B7E9-280209B6B68E}"/>
                </a:ext>
              </a:extLst>
            </p:cNvPr>
            <p:cNvSpPr/>
            <p:nvPr/>
          </p:nvSpPr>
          <p:spPr>
            <a:xfrm>
              <a:off x="2326673" y="2343217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chemeClr val="accent1">
                <a:lumMod val="75000"/>
                <a:lumOff val="25000"/>
              </a:schemeClr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42F85F9-EE3A-E01F-1B48-14324EACDE0B}"/>
                </a:ext>
              </a:extLst>
            </p:cNvPr>
            <p:cNvSpPr/>
            <p:nvPr/>
          </p:nvSpPr>
          <p:spPr>
            <a:xfrm>
              <a:off x="3161474" y="3283916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F7A26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3857909-EFFD-6A80-DD5B-43A168E9EEE2}"/>
                </a:ext>
              </a:extLst>
            </p:cNvPr>
            <p:cNvSpPr/>
            <p:nvPr/>
          </p:nvSpPr>
          <p:spPr>
            <a:xfrm>
              <a:off x="3161474" y="3427076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F47411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47FE6FA-2E40-A420-1C3A-F676CEA508CA}"/>
                </a:ext>
              </a:extLst>
            </p:cNvPr>
            <p:cNvSpPr/>
            <p:nvPr/>
          </p:nvSpPr>
          <p:spPr>
            <a:xfrm>
              <a:off x="2326673" y="2428681"/>
              <a:ext cx="270093" cy="204583"/>
            </a:xfrm>
            <a:custGeom>
              <a:avLst/>
              <a:gdLst>
                <a:gd name="connsiteX0" fmla="*/ 0 w 270093"/>
                <a:gd name="connsiteY0" fmla="*/ 0 h 204583"/>
                <a:gd name="connsiteX1" fmla="*/ 270093 w 270093"/>
                <a:gd name="connsiteY1" fmla="*/ 0 h 204583"/>
                <a:gd name="connsiteX2" fmla="*/ 270093 w 270093"/>
                <a:gd name="connsiteY2" fmla="*/ 204583 h 204583"/>
                <a:gd name="connsiteX3" fmla="*/ 0 w 270093"/>
                <a:gd name="connsiteY3" fmla="*/ 204583 h 2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04583">
                  <a:moveTo>
                    <a:pt x="0" y="0"/>
                  </a:moveTo>
                  <a:lnTo>
                    <a:pt x="270093" y="0"/>
                  </a:lnTo>
                  <a:lnTo>
                    <a:pt x="270093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rgbClr val="001E55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87E040D-5450-7541-02B4-7D4C72909BCA}"/>
                </a:ext>
              </a:extLst>
            </p:cNvPr>
            <p:cNvSpPr/>
            <p:nvPr/>
          </p:nvSpPr>
          <p:spPr>
            <a:xfrm>
              <a:off x="3161474" y="3754386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95BAF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C10EA4A-AD88-401A-5D4E-5526ACC8CDDE}"/>
                </a:ext>
              </a:extLst>
            </p:cNvPr>
            <p:cNvSpPr/>
            <p:nvPr/>
          </p:nvSpPr>
          <p:spPr>
            <a:xfrm>
              <a:off x="2326673" y="2592187"/>
              <a:ext cx="270093" cy="2492022"/>
            </a:xfrm>
            <a:custGeom>
              <a:avLst/>
              <a:gdLst>
                <a:gd name="connsiteX0" fmla="*/ 0 w 270093"/>
                <a:gd name="connsiteY0" fmla="*/ 0 h 2492022"/>
                <a:gd name="connsiteX1" fmla="*/ 270093 w 270093"/>
                <a:gd name="connsiteY1" fmla="*/ 0 h 2492022"/>
                <a:gd name="connsiteX2" fmla="*/ 270093 w 270093"/>
                <a:gd name="connsiteY2" fmla="*/ 2492023 h 2492022"/>
                <a:gd name="connsiteX3" fmla="*/ 0 w 270093"/>
                <a:gd name="connsiteY3" fmla="*/ 2492023 h 24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2492022">
                  <a:moveTo>
                    <a:pt x="0" y="0"/>
                  </a:moveTo>
                  <a:lnTo>
                    <a:pt x="270093" y="0"/>
                  </a:lnTo>
                  <a:lnTo>
                    <a:pt x="270093" y="2492023"/>
                  </a:lnTo>
                  <a:lnTo>
                    <a:pt x="0" y="2492023"/>
                  </a:lnTo>
                  <a:close/>
                </a:path>
              </a:pathLst>
            </a:custGeom>
            <a:solidFill>
              <a:srgbClr val="7899AC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D38DCA-E5CA-0B3A-D5B9-B7FA5D23DA85}"/>
                </a:ext>
              </a:extLst>
            </p:cNvPr>
            <p:cNvSpPr/>
            <p:nvPr/>
          </p:nvSpPr>
          <p:spPr>
            <a:xfrm>
              <a:off x="3161474" y="4057294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2A75F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5133F70-7D90-1287-CDFF-AF3F6ABC98A6}"/>
                </a:ext>
              </a:extLst>
            </p:cNvPr>
            <p:cNvSpPr/>
            <p:nvPr/>
          </p:nvSpPr>
          <p:spPr>
            <a:xfrm>
              <a:off x="3161474" y="4224975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0043BF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01D2A15-EAC8-0B51-D30C-75E67ACA8E63}"/>
                </a:ext>
              </a:extLst>
            </p:cNvPr>
            <p:cNvSpPr/>
            <p:nvPr/>
          </p:nvSpPr>
          <p:spPr>
            <a:xfrm>
              <a:off x="3161474" y="4564666"/>
              <a:ext cx="270093" cy="421427"/>
            </a:xfrm>
            <a:custGeom>
              <a:avLst/>
              <a:gdLst>
                <a:gd name="connsiteX0" fmla="*/ 0 w 270093"/>
                <a:gd name="connsiteY0" fmla="*/ 0 h 421427"/>
                <a:gd name="connsiteX1" fmla="*/ 270093 w 270093"/>
                <a:gd name="connsiteY1" fmla="*/ 0 h 421427"/>
                <a:gd name="connsiteX2" fmla="*/ 270093 w 270093"/>
                <a:gd name="connsiteY2" fmla="*/ 421427 h 421427"/>
                <a:gd name="connsiteX3" fmla="*/ 0 w 270093"/>
                <a:gd name="connsiteY3" fmla="*/ 421427 h 4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3" h="421427">
                  <a:moveTo>
                    <a:pt x="0" y="0"/>
                  </a:moveTo>
                  <a:lnTo>
                    <a:pt x="270093" y="0"/>
                  </a:lnTo>
                  <a:lnTo>
                    <a:pt x="270093" y="421427"/>
                  </a:lnTo>
                  <a:lnTo>
                    <a:pt x="0" y="421427"/>
                  </a:lnTo>
                  <a:close/>
                </a:path>
              </a:pathLst>
            </a:custGeom>
            <a:solidFill>
              <a:srgbClr val="001E55"/>
            </a:solidFill>
            <a:ln w="11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CDD3EAF-C064-F214-1ACF-1DCF88A79DAA}"/>
                </a:ext>
              </a:extLst>
            </p:cNvPr>
            <p:cNvSpPr txBox="1"/>
            <p:nvPr/>
          </p:nvSpPr>
          <p:spPr>
            <a:xfrm>
              <a:off x="1517233" y="1655579"/>
              <a:ext cx="611531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%100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62C2A1F-C993-AE83-96D6-D095738ABA83}"/>
                </a:ext>
              </a:extLst>
            </p:cNvPr>
            <p:cNvSpPr txBox="1"/>
            <p:nvPr/>
          </p:nvSpPr>
          <p:spPr>
            <a:xfrm>
              <a:off x="1517233" y="2277671"/>
              <a:ext cx="611531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%80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BBB7683-EF42-31EA-AEF8-75D36BAB8AFE}"/>
                </a:ext>
              </a:extLst>
            </p:cNvPr>
            <p:cNvSpPr txBox="1"/>
            <p:nvPr/>
          </p:nvSpPr>
          <p:spPr>
            <a:xfrm>
              <a:off x="1517233" y="2959724"/>
              <a:ext cx="611531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%60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145EBDF-0ACE-D9EA-2EAF-05680A0597E6}"/>
                </a:ext>
              </a:extLst>
            </p:cNvPr>
            <p:cNvSpPr txBox="1"/>
            <p:nvPr/>
          </p:nvSpPr>
          <p:spPr>
            <a:xfrm>
              <a:off x="1517233" y="3626787"/>
              <a:ext cx="611531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%40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5462D19-0600-C696-4133-B5135A6651BA}"/>
                </a:ext>
              </a:extLst>
            </p:cNvPr>
            <p:cNvSpPr txBox="1"/>
            <p:nvPr/>
          </p:nvSpPr>
          <p:spPr>
            <a:xfrm>
              <a:off x="1517233" y="4278859"/>
              <a:ext cx="611531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%20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AA1F80C-2E6C-AE47-DED2-AB1E5095BD04}"/>
                </a:ext>
              </a:extLst>
            </p:cNvPr>
            <p:cNvSpPr txBox="1"/>
            <p:nvPr/>
          </p:nvSpPr>
          <p:spPr>
            <a:xfrm>
              <a:off x="2203084" y="5107787"/>
              <a:ext cx="502280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AB21825-ECDD-40DD-60EE-C5FC5EA88B6C}"/>
                </a:ext>
              </a:extLst>
            </p:cNvPr>
            <p:cNvSpPr txBox="1"/>
            <p:nvPr/>
          </p:nvSpPr>
          <p:spPr>
            <a:xfrm>
              <a:off x="2630304" y="5107787"/>
              <a:ext cx="502280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518FE5-BCC2-BBA0-0061-F016A1B82F3C}"/>
                </a:ext>
              </a:extLst>
            </p:cNvPr>
            <p:cNvSpPr txBox="1"/>
            <p:nvPr/>
          </p:nvSpPr>
          <p:spPr>
            <a:xfrm>
              <a:off x="3044618" y="5107787"/>
              <a:ext cx="502280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5FA46FE-0732-3405-D2C4-40323E449FB0}"/>
                </a:ext>
              </a:extLst>
            </p:cNvPr>
            <p:cNvSpPr txBox="1"/>
            <p:nvPr/>
          </p:nvSpPr>
          <p:spPr>
            <a:xfrm>
              <a:off x="3050029" y="4683905"/>
              <a:ext cx="502280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%12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01149AF-35D9-57F9-43C4-25B1DB033B6C}"/>
                </a:ext>
              </a:extLst>
            </p:cNvPr>
            <p:cNvSpPr txBox="1"/>
            <p:nvPr/>
          </p:nvSpPr>
          <p:spPr>
            <a:xfrm>
              <a:off x="3050029" y="4271528"/>
              <a:ext cx="502280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%10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89B6159-F99C-6046-9653-FDEA1B072D3F}"/>
                </a:ext>
              </a:extLst>
            </p:cNvPr>
            <p:cNvSpPr txBox="1"/>
            <p:nvPr/>
          </p:nvSpPr>
          <p:spPr>
            <a:xfrm>
              <a:off x="3050029" y="3455739"/>
              <a:ext cx="502280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%10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EACD41C-424A-E393-FAF7-49BD7C122CE0}"/>
                </a:ext>
              </a:extLst>
            </p:cNvPr>
            <p:cNvSpPr txBox="1"/>
            <p:nvPr/>
          </p:nvSpPr>
          <p:spPr>
            <a:xfrm>
              <a:off x="3050029" y="2048280"/>
              <a:ext cx="502280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%25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4EC2094-A7EA-EF5A-4B3B-B0BCE9C467B6}"/>
                </a:ext>
              </a:extLst>
            </p:cNvPr>
            <p:cNvSpPr txBox="1"/>
            <p:nvPr/>
          </p:nvSpPr>
          <p:spPr>
            <a:xfrm>
              <a:off x="2628481" y="4370273"/>
              <a:ext cx="502280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%24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EF798C6-AF61-7C14-26C6-591ED3FE73EB}"/>
                </a:ext>
              </a:extLst>
            </p:cNvPr>
            <p:cNvSpPr txBox="1"/>
            <p:nvPr/>
          </p:nvSpPr>
          <p:spPr>
            <a:xfrm>
              <a:off x="2209257" y="3705790"/>
              <a:ext cx="502280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%76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D59D186-4353-CA22-765E-6867A9364A16}"/>
                </a:ext>
              </a:extLst>
            </p:cNvPr>
            <p:cNvSpPr txBox="1"/>
            <p:nvPr/>
          </p:nvSpPr>
          <p:spPr>
            <a:xfrm>
              <a:off x="875669" y="5092398"/>
              <a:ext cx="1275150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Basamak: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EF9836B-763F-1CE1-CD40-FD2B36F9BECF}"/>
              </a:ext>
            </a:extLst>
          </p:cNvPr>
          <p:cNvSpPr txBox="1"/>
          <p:nvPr/>
        </p:nvSpPr>
        <p:spPr>
          <a:xfrm rot="16200000">
            <a:off x="560436" y="3081687"/>
            <a:ext cx="304504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tr-TR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Ankete katılan doktorlar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717E402-1795-7068-7C10-DB840281F0F2}"/>
              </a:ext>
            </a:extLst>
          </p:cNvPr>
          <p:cNvSpPr txBox="1">
            <a:spLocks/>
          </p:cNvSpPr>
          <p:nvPr/>
        </p:nvSpPr>
        <p:spPr>
          <a:xfrm>
            <a:off x="931980" y="5806597"/>
            <a:ext cx="10515600" cy="73638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243 göğüs hastalıkları uzmanının çevrimiçi anketinden elde edilen veriler. 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TNF, Tümör Nekroz Faktörü.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Wijsenbeek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Opin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2019;35:2015-2024.</a:t>
            </a:r>
          </a:p>
          <a:p>
            <a:pPr defTabSz="609475">
              <a:lnSpc>
                <a:spcPct val="100000"/>
              </a:lnSpc>
              <a:spcBef>
                <a:spcPts val="400"/>
              </a:spcBef>
              <a:defRPr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İmmünosupresanlar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HP tedavisi için ruhsat almamıştır.</a:t>
            </a:r>
          </a:p>
        </p:txBody>
      </p:sp>
    </p:spTree>
    <p:extLst>
      <p:ext uri="{BB962C8B-B14F-4D97-AF65-F5344CB8AC3E}">
        <p14:creationId xmlns:p14="http://schemas.microsoft.com/office/powerpoint/2010/main" val="197439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CEBAAA-D7AE-B80F-9BAC-78215064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Kortikosteroidlerin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olmayan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HP’de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fayda sağladığı, ancak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HP’de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fayda sağlamadığı gösterilmiştir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C13C9D-C809-B9CE-1DAC-751AD1639807}"/>
              </a:ext>
            </a:extLst>
          </p:cNvPr>
          <p:cNvSpPr/>
          <p:nvPr/>
        </p:nvSpPr>
        <p:spPr>
          <a:xfrm>
            <a:off x="931980" y="1773238"/>
            <a:ext cx="10348795" cy="3762323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1C5F46A-0E7D-7FC7-FD7F-C67259CD8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151" y="1906423"/>
            <a:ext cx="4035131" cy="52420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F265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Fibrotik olmayan HP</a:t>
            </a:r>
            <a:r>
              <a:rPr lang="tr-TR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hastalarında kortikosteroid başlamadan önce ve sonra FVC seyri (n=67)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AF7E24D-5767-D5F7-4775-0E04263F2EA7}"/>
              </a:ext>
            </a:extLst>
          </p:cNvPr>
          <p:cNvSpPr txBox="1">
            <a:spLocks/>
          </p:cNvSpPr>
          <p:nvPr/>
        </p:nvSpPr>
        <p:spPr>
          <a:xfrm>
            <a:off x="6346203" y="1906423"/>
            <a:ext cx="4554420" cy="524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F265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Fibrotik HP</a:t>
            </a:r>
            <a:r>
              <a:rPr lang="tr-TR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hastalarında kortikosteroid başlamadan önce ve sonra FVC seyri (n=82)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8268B-ABFB-4056-D3F5-86F76C27E034}"/>
              </a:ext>
            </a:extLst>
          </p:cNvPr>
          <p:cNvSpPr txBox="1"/>
          <p:nvPr/>
        </p:nvSpPr>
        <p:spPr>
          <a:xfrm>
            <a:off x="1202267" y="5203137"/>
            <a:ext cx="80094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Uyarlandığı kaynak: De Sadeleer LJ, ve ark. </a:t>
            </a:r>
            <a:r>
              <a:rPr lang="tr-TR" sz="900" i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Med</a:t>
            </a:r>
            <a:r>
              <a:rPr lang="tr-TR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2019;8(1):14.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BFB8E2AD-1F2E-A175-19F1-91F8DD05C632}"/>
              </a:ext>
            </a:extLst>
          </p:cNvPr>
          <p:cNvSpPr txBox="1"/>
          <p:nvPr/>
        </p:nvSpPr>
        <p:spPr>
          <a:xfrm>
            <a:off x="2689103" y="4902944"/>
            <a:ext cx="2190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Zaman Aralığı (Ay)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7EF4FD-2175-A573-3B07-F6F6E6810750}"/>
              </a:ext>
            </a:extLst>
          </p:cNvPr>
          <p:cNvGrpSpPr/>
          <p:nvPr/>
        </p:nvGrpSpPr>
        <p:grpSpPr>
          <a:xfrm>
            <a:off x="1667006" y="2366698"/>
            <a:ext cx="3893108" cy="2567041"/>
            <a:chOff x="1550270" y="2366698"/>
            <a:chExt cx="3893108" cy="2567041"/>
          </a:xfrm>
        </p:grpSpPr>
        <p:sp>
          <p:nvSpPr>
            <p:cNvPr id="45" name="Freeform 104">
              <a:extLst>
                <a:ext uri="{FF2B5EF4-FFF2-40B4-BE49-F238E27FC236}">
                  <a16:creationId xmlns:a16="http://schemas.microsoft.com/office/drawing/2014/main" id="{BFD409BF-1AAA-4B43-9370-B291451DEADB}"/>
                </a:ext>
              </a:extLst>
            </p:cNvPr>
            <p:cNvSpPr/>
            <p:nvPr/>
          </p:nvSpPr>
          <p:spPr>
            <a:xfrm>
              <a:off x="2193428" y="4554118"/>
              <a:ext cx="56918" cy="2450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05">
              <a:extLst>
                <a:ext uri="{FF2B5EF4-FFF2-40B4-BE49-F238E27FC236}">
                  <a16:creationId xmlns:a16="http://schemas.microsoft.com/office/drawing/2014/main" id="{CEA624DE-8D8E-94EF-4953-E45D71C97986}"/>
                </a:ext>
              </a:extLst>
            </p:cNvPr>
            <p:cNvSpPr/>
            <p:nvPr/>
          </p:nvSpPr>
          <p:spPr>
            <a:xfrm>
              <a:off x="2193428" y="3711542"/>
              <a:ext cx="56918" cy="2450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06">
              <a:extLst>
                <a:ext uri="{FF2B5EF4-FFF2-40B4-BE49-F238E27FC236}">
                  <a16:creationId xmlns:a16="http://schemas.microsoft.com/office/drawing/2014/main" id="{6965598E-9436-D356-2B83-7B80074B5404}"/>
                </a:ext>
              </a:extLst>
            </p:cNvPr>
            <p:cNvSpPr/>
            <p:nvPr/>
          </p:nvSpPr>
          <p:spPr>
            <a:xfrm>
              <a:off x="2193428" y="4133406"/>
              <a:ext cx="56918" cy="2450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07">
              <a:extLst>
                <a:ext uri="{FF2B5EF4-FFF2-40B4-BE49-F238E27FC236}">
                  <a16:creationId xmlns:a16="http://schemas.microsoft.com/office/drawing/2014/main" id="{7BECEE57-9ADB-38C4-689A-B9B8898E3B9F}"/>
                </a:ext>
              </a:extLst>
            </p:cNvPr>
            <p:cNvSpPr/>
            <p:nvPr/>
          </p:nvSpPr>
          <p:spPr>
            <a:xfrm>
              <a:off x="2193428" y="3291099"/>
              <a:ext cx="56918" cy="2450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08">
              <a:extLst>
                <a:ext uri="{FF2B5EF4-FFF2-40B4-BE49-F238E27FC236}">
                  <a16:creationId xmlns:a16="http://schemas.microsoft.com/office/drawing/2014/main" id="{D7242153-8E88-B968-5EC6-AC8EA0B1A107}"/>
                </a:ext>
              </a:extLst>
            </p:cNvPr>
            <p:cNvSpPr/>
            <p:nvPr/>
          </p:nvSpPr>
          <p:spPr>
            <a:xfrm>
              <a:off x="2193428" y="2870632"/>
              <a:ext cx="56918" cy="2450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93">
              <a:extLst>
                <a:ext uri="{FF2B5EF4-FFF2-40B4-BE49-F238E27FC236}">
                  <a16:creationId xmlns:a16="http://schemas.microsoft.com/office/drawing/2014/main" id="{F0103175-FAE3-991C-9723-66544FD6DCDB}"/>
                </a:ext>
              </a:extLst>
            </p:cNvPr>
            <p:cNvSpPr/>
            <p:nvPr/>
          </p:nvSpPr>
          <p:spPr>
            <a:xfrm>
              <a:off x="2250346" y="2482119"/>
              <a:ext cx="2977882" cy="2147917"/>
            </a:xfrm>
            <a:custGeom>
              <a:avLst/>
              <a:gdLst>
                <a:gd name="connsiteX0" fmla="*/ 4679404 w 4679403"/>
                <a:gd name="connsiteY0" fmla="*/ 3097435 h 3097434"/>
                <a:gd name="connsiteX1" fmla="*/ 0 w 4679403"/>
                <a:gd name="connsiteY1" fmla="*/ 3097435 h 3097434"/>
                <a:gd name="connsiteX2" fmla="*/ 0 w 4679403"/>
                <a:gd name="connsiteY2" fmla="*/ 0 h 309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79403" h="3097434">
                  <a:moveTo>
                    <a:pt x="4679404" y="3097435"/>
                  </a:moveTo>
                  <a:lnTo>
                    <a:pt x="0" y="3097435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08">
              <a:extLst>
                <a:ext uri="{FF2B5EF4-FFF2-40B4-BE49-F238E27FC236}">
                  <a16:creationId xmlns:a16="http://schemas.microsoft.com/office/drawing/2014/main" id="{E69D70E5-6461-37F9-8CB4-DE259273A7D7}"/>
                </a:ext>
              </a:extLst>
            </p:cNvPr>
            <p:cNvSpPr/>
            <p:nvPr/>
          </p:nvSpPr>
          <p:spPr>
            <a:xfrm>
              <a:off x="2192092" y="2483283"/>
              <a:ext cx="56918" cy="2450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5639C832-CFF0-826B-D8EA-503054EB46FB}"/>
                </a:ext>
              </a:extLst>
            </p:cNvPr>
            <p:cNvSpPr txBox="1"/>
            <p:nvPr/>
          </p:nvSpPr>
          <p:spPr>
            <a:xfrm rot="16200000">
              <a:off x="1295419" y="3257481"/>
              <a:ext cx="7559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000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FVC %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D6BE37-5175-D171-187F-17C066069818}"/>
                </a:ext>
              </a:extLst>
            </p:cNvPr>
            <p:cNvGrpSpPr/>
            <p:nvPr/>
          </p:nvGrpSpPr>
          <p:grpSpPr>
            <a:xfrm>
              <a:off x="1660456" y="2366698"/>
              <a:ext cx="525345" cy="2314305"/>
              <a:chOff x="1352754" y="628643"/>
              <a:chExt cx="489245" cy="4007961"/>
            </a:xfrm>
          </p:grpSpPr>
          <p:sp>
            <p:nvSpPr>
              <p:cNvPr id="79" name="TextBox 11">
                <a:extLst>
                  <a:ext uri="{FF2B5EF4-FFF2-40B4-BE49-F238E27FC236}">
                    <a16:creationId xmlns:a16="http://schemas.microsoft.com/office/drawing/2014/main" id="{69FA52C0-E743-A1B7-8F50-D26034B1BA66}"/>
                  </a:ext>
                </a:extLst>
              </p:cNvPr>
              <p:cNvSpPr txBox="1"/>
              <p:nvPr/>
            </p:nvSpPr>
            <p:spPr>
              <a:xfrm>
                <a:off x="1352754" y="1303555"/>
                <a:ext cx="489244" cy="42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80" name="TextBox 11">
                <a:extLst>
                  <a:ext uri="{FF2B5EF4-FFF2-40B4-BE49-F238E27FC236}">
                    <a16:creationId xmlns:a16="http://schemas.microsoft.com/office/drawing/2014/main" id="{A6B4A1EC-345B-61E2-7C3C-27A0C149DAC9}"/>
                  </a:ext>
                </a:extLst>
              </p:cNvPr>
              <p:cNvSpPr txBox="1"/>
              <p:nvPr/>
            </p:nvSpPr>
            <p:spPr>
              <a:xfrm>
                <a:off x="1377838" y="2029262"/>
                <a:ext cx="464161" cy="42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1" name="TextBox 11">
                <a:extLst>
                  <a:ext uri="{FF2B5EF4-FFF2-40B4-BE49-F238E27FC236}">
                    <a16:creationId xmlns:a16="http://schemas.microsoft.com/office/drawing/2014/main" id="{A8BDF3B9-09A7-5464-F4E2-D78C4DA7686B}"/>
                  </a:ext>
                </a:extLst>
              </p:cNvPr>
              <p:cNvSpPr txBox="1"/>
              <p:nvPr/>
            </p:nvSpPr>
            <p:spPr>
              <a:xfrm>
                <a:off x="1377838" y="2754971"/>
                <a:ext cx="464161" cy="42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2" name="TextBox 11">
                <a:extLst>
                  <a:ext uri="{FF2B5EF4-FFF2-40B4-BE49-F238E27FC236}">
                    <a16:creationId xmlns:a16="http://schemas.microsoft.com/office/drawing/2014/main" id="{15D70A66-515E-9A43-AF29-81C5806B160D}"/>
                  </a:ext>
                </a:extLst>
              </p:cNvPr>
              <p:cNvSpPr txBox="1"/>
              <p:nvPr/>
            </p:nvSpPr>
            <p:spPr>
              <a:xfrm>
                <a:off x="1445247" y="3490406"/>
                <a:ext cx="396750" cy="42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3" name="TextBox 11">
                <a:extLst>
                  <a:ext uri="{FF2B5EF4-FFF2-40B4-BE49-F238E27FC236}">
                    <a16:creationId xmlns:a16="http://schemas.microsoft.com/office/drawing/2014/main" id="{35F00C06-7CE2-5387-480E-F43C6FD80EA3}"/>
                  </a:ext>
                </a:extLst>
              </p:cNvPr>
              <p:cNvSpPr txBox="1"/>
              <p:nvPr/>
            </p:nvSpPr>
            <p:spPr>
              <a:xfrm>
                <a:off x="1438024" y="4210193"/>
                <a:ext cx="403974" cy="42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84" name="TextBox 11">
                <a:extLst>
                  <a:ext uri="{FF2B5EF4-FFF2-40B4-BE49-F238E27FC236}">
                    <a16:creationId xmlns:a16="http://schemas.microsoft.com/office/drawing/2014/main" id="{F4F64751-000A-24DE-008E-D9869496E3AC}"/>
                  </a:ext>
                </a:extLst>
              </p:cNvPr>
              <p:cNvSpPr txBox="1"/>
              <p:nvPr/>
            </p:nvSpPr>
            <p:spPr>
              <a:xfrm>
                <a:off x="1352754" y="628643"/>
                <a:ext cx="489244" cy="42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</a:p>
            </p:txBody>
          </p:sp>
        </p:grp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67D7896-A806-2E13-4E8F-27E33ED25CA7}"/>
                </a:ext>
              </a:extLst>
            </p:cNvPr>
            <p:cNvSpPr/>
            <p:nvPr/>
          </p:nvSpPr>
          <p:spPr>
            <a:xfrm>
              <a:off x="5230993" y="4629302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569EB225-D27D-F678-F57C-9A059A599133}"/>
                </a:ext>
              </a:extLst>
            </p:cNvPr>
            <p:cNvSpPr/>
            <p:nvPr/>
          </p:nvSpPr>
          <p:spPr>
            <a:xfrm>
              <a:off x="4843348" y="4630282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9A0FEF0B-5E84-9261-76CE-8E2C91DBD0ED}"/>
                </a:ext>
              </a:extLst>
            </p:cNvPr>
            <p:cNvSpPr/>
            <p:nvPr/>
          </p:nvSpPr>
          <p:spPr>
            <a:xfrm>
              <a:off x="4453444" y="4630036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8DE19F10-2819-A76B-F375-660E97E8C249}"/>
                </a:ext>
              </a:extLst>
            </p:cNvPr>
            <p:cNvSpPr/>
            <p:nvPr/>
          </p:nvSpPr>
          <p:spPr>
            <a:xfrm>
              <a:off x="4062774" y="4631041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8E911109-C0F8-7034-590B-3A156033E4B9}"/>
                </a:ext>
              </a:extLst>
            </p:cNvPr>
            <p:cNvSpPr/>
            <p:nvPr/>
          </p:nvSpPr>
          <p:spPr>
            <a:xfrm>
              <a:off x="3677571" y="4629302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D430FE64-BB26-A041-5083-C773F0BE7695}"/>
                </a:ext>
              </a:extLst>
            </p:cNvPr>
            <p:cNvSpPr/>
            <p:nvPr/>
          </p:nvSpPr>
          <p:spPr>
            <a:xfrm>
              <a:off x="3287412" y="4630282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FAD8D88B-D973-45D7-A4E5-555E991360FF}"/>
                </a:ext>
              </a:extLst>
            </p:cNvPr>
            <p:cNvSpPr/>
            <p:nvPr/>
          </p:nvSpPr>
          <p:spPr>
            <a:xfrm>
              <a:off x="2898163" y="4629302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4AD4F0A5-52AD-586D-AA85-1D9D1C63DE4D}"/>
                </a:ext>
              </a:extLst>
            </p:cNvPr>
            <p:cNvSpPr/>
            <p:nvPr/>
          </p:nvSpPr>
          <p:spPr>
            <a:xfrm>
              <a:off x="2510773" y="4630282"/>
              <a:ext cx="3642" cy="45654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988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5F45BCC-163A-F436-3DDD-B1AE60A9EA7D}"/>
                </a:ext>
              </a:extLst>
            </p:cNvPr>
            <p:cNvGrpSpPr/>
            <p:nvPr/>
          </p:nvGrpSpPr>
          <p:grpSpPr>
            <a:xfrm>
              <a:off x="2317031" y="4687518"/>
              <a:ext cx="3126347" cy="246221"/>
              <a:chOff x="2141927" y="4687518"/>
              <a:chExt cx="3126347" cy="246221"/>
            </a:xfrm>
          </p:grpSpPr>
          <p:sp>
            <p:nvSpPr>
              <p:cNvPr id="63" name="TextBox 11">
                <a:extLst>
                  <a:ext uri="{FF2B5EF4-FFF2-40B4-BE49-F238E27FC236}">
                    <a16:creationId xmlns:a16="http://schemas.microsoft.com/office/drawing/2014/main" id="{FD0C3D93-B6B6-8A05-A88E-869781BB98C3}"/>
                  </a:ext>
                </a:extLst>
              </p:cNvPr>
              <p:cNvSpPr txBox="1"/>
              <p:nvPr/>
            </p:nvSpPr>
            <p:spPr>
              <a:xfrm>
                <a:off x="2535465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-48</a:t>
                </a:r>
              </a:p>
            </p:txBody>
          </p:sp>
          <p:sp>
            <p:nvSpPr>
              <p:cNvPr id="64" name="TextBox 11">
                <a:extLst>
                  <a:ext uri="{FF2B5EF4-FFF2-40B4-BE49-F238E27FC236}">
                    <a16:creationId xmlns:a16="http://schemas.microsoft.com/office/drawing/2014/main" id="{2E318B12-E3C7-2B8A-706E-C42144FC0585}"/>
                  </a:ext>
                </a:extLst>
              </p:cNvPr>
              <p:cNvSpPr txBox="1"/>
              <p:nvPr/>
            </p:nvSpPr>
            <p:spPr>
              <a:xfrm>
                <a:off x="2925036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-36</a:t>
                </a:r>
              </a:p>
            </p:txBody>
          </p:sp>
          <p:sp>
            <p:nvSpPr>
              <p:cNvPr id="65" name="TextBox 11">
                <a:extLst>
                  <a:ext uri="{FF2B5EF4-FFF2-40B4-BE49-F238E27FC236}">
                    <a16:creationId xmlns:a16="http://schemas.microsoft.com/office/drawing/2014/main" id="{FA4AF5C1-824D-855D-3F69-7B4AB127725B}"/>
                  </a:ext>
                </a:extLst>
              </p:cNvPr>
              <p:cNvSpPr txBox="1"/>
              <p:nvPr/>
            </p:nvSpPr>
            <p:spPr>
              <a:xfrm>
                <a:off x="3323049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-24</a:t>
                </a:r>
              </a:p>
            </p:txBody>
          </p:sp>
          <p:sp>
            <p:nvSpPr>
              <p:cNvPr id="66" name="TextBox 11">
                <a:extLst>
                  <a:ext uri="{FF2B5EF4-FFF2-40B4-BE49-F238E27FC236}">
                    <a16:creationId xmlns:a16="http://schemas.microsoft.com/office/drawing/2014/main" id="{D32E9A1D-C770-6BB2-A0EF-9F480F00E2F0}"/>
                  </a:ext>
                </a:extLst>
              </p:cNvPr>
              <p:cNvSpPr txBox="1"/>
              <p:nvPr/>
            </p:nvSpPr>
            <p:spPr>
              <a:xfrm>
                <a:off x="3695738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-12</a:t>
                </a:r>
              </a:p>
            </p:txBody>
          </p:sp>
          <p:sp>
            <p:nvSpPr>
              <p:cNvPr id="67" name="TextBox 11">
                <a:extLst>
                  <a:ext uri="{FF2B5EF4-FFF2-40B4-BE49-F238E27FC236}">
                    <a16:creationId xmlns:a16="http://schemas.microsoft.com/office/drawing/2014/main" id="{9FB00876-C706-BCBA-5FF3-FEB094423BB1}"/>
                  </a:ext>
                </a:extLst>
              </p:cNvPr>
              <p:cNvSpPr txBox="1"/>
              <p:nvPr/>
            </p:nvSpPr>
            <p:spPr>
              <a:xfrm>
                <a:off x="4085309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8" name="TextBox 11">
                <a:extLst>
                  <a:ext uri="{FF2B5EF4-FFF2-40B4-BE49-F238E27FC236}">
                    <a16:creationId xmlns:a16="http://schemas.microsoft.com/office/drawing/2014/main" id="{327331F1-3F32-993B-6303-DCEED75F4304}"/>
                  </a:ext>
                </a:extLst>
              </p:cNvPr>
              <p:cNvSpPr txBox="1"/>
              <p:nvPr/>
            </p:nvSpPr>
            <p:spPr>
              <a:xfrm>
                <a:off x="4483322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69" name="TextBox 11">
                <a:extLst>
                  <a:ext uri="{FF2B5EF4-FFF2-40B4-BE49-F238E27FC236}">
                    <a16:creationId xmlns:a16="http://schemas.microsoft.com/office/drawing/2014/main" id="{C4438135-E1D1-9827-2269-4334E3AB9A33}"/>
                  </a:ext>
                </a:extLst>
              </p:cNvPr>
              <p:cNvSpPr txBox="1"/>
              <p:nvPr/>
            </p:nvSpPr>
            <p:spPr>
              <a:xfrm>
                <a:off x="4889775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70" name="TextBox 11">
                <a:extLst>
                  <a:ext uri="{FF2B5EF4-FFF2-40B4-BE49-F238E27FC236}">
                    <a16:creationId xmlns:a16="http://schemas.microsoft.com/office/drawing/2014/main" id="{7E531CB7-7D30-6C32-3C64-347BF2C1E1F2}"/>
                  </a:ext>
                </a:extLst>
              </p:cNvPr>
              <p:cNvSpPr txBox="1"/>
              <p:nvPr/>
            </p:nvSpPr>
            <p:spPr>
              <a:xfrm>
                <a:off x="2141927" y="4687518"/>
                <a:ext cx="378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-60</a:t>
                </a:r>
              </a:p>
            </p:txBody>
          </p:sp>
        </p:grpSp>
        <p:grpSp>
          <p:nvGrpSpPr>
            <p:cNvPr id="71" name="Graphic 98">
              <a:extLst>
                <a:ext uri="{FF2B5EF4-FFF2-40B4-BE49-F238E27FC236}">
                  <a16:creationId xmlns:a16="http://schemas.microsoft.com/office/drawing/2014/main" id="{AE9E0E2E-9C63-1A5F-9B65-18E023C06C3D}"/>
                </a:ext>
              </a:extLst>
            </p:cNvPr>
            <p:cNvGrpSpPr/>
            <p:nvPr/>
          </p:nvGrpSpPr>
          <p:grpSpPr>
            <a:xfrm>
              <a:off x="2449182" y="2763478"/>
              <a:ext cx="2746823" cy="1743927"/>
              <a:chOff x="4511824" y="-531440"/>
              <a:chExt cx="6779228" cy="3572541"/>
            </a:xfrm>
            <a:solidFill>
              <a:srgbClr val="EFEEEB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40A7ED9-E26D-B320-D732-68681BF8BE53}"/>
                  </a:ext>
                </a:extLst>
              </p:cNvPr>
              <p:cNvSpPr/>
              <p:nvPr/>
            </p:nvSpPr>
            <p:spPr>
              <a:xfrm>
                <a:off x="4511824" y="-531440"/>
                <a:ext cx="6779228" cy="3572541"/>
              </a:xfrm>
              <a:custGeom>
                <a:avLst/>
                <a:gdLst>
                  <a:gd name="connsiteX0" fmla="*/ 0 w 6779228"/>
                  <a:gd name="connsiteY0" fmla="*/ 0 h 3572541"/>
                  <a:gd name="connsiteX1" fmla="*/ 762 w 6779228"/>
                  <a:gd name="connsiteY1" fmla="*/ 2621947 h 3572541"/>
                  <a:gd name="connsiteX2" fmla="*/ 5071491 w 6779228"/>
                  <a:gd name="connsiteY2" fmla="*/ 3572542 h 3572541"/>
                  <a:gd name="connsiteX3" fmla="*/ 5073301 w 6779228"/>
                  <a:gd name="connsiteY3" fmla="*/ 3469767 h 3572541"/>
                  <a:gd name="connsiteX4" fmla="*/ 5961507 w 6779228"/>
                  <a:gd name="connsiteY4" fmla="*/ 2962466 h 3572541"/>
                  <a:gd name="connsiteX5" fmla="*/ 5998940 w 6779228"/>
                  <a:gd name="connsiteY5" fmla="*/ 2947226 h 3572541"/>
                  <a:gd name="connsiteX6" fmla="*/ 6557963 w 6779228"/>
                  <a:gd name="connsiteY6" fmla="*/ 2802731 h 3572541"/>
                  <a:gd name="connsiteX7" fmla="*/ 6779228 w 6779228"/>
                  <a:gd name="connsiteY7" fmla="*/ 2742533 h 3572541"/>
                  <a:gd name="connsiteX8" fmla="*/ 6777990 w 6779228"/>
                  <a:gd name="connsiteY8" fmla="*/ 227933 h 3572541"/>
                  <a:gd name="connsiteX9" fmla="*/ 6351175 w 6779228"/>
                  <a:gd name="connsiteY9" fmla="*/ 734949 h 3572541"/>
                  <a:gd name="connsiteX10" fmla="*/ 5955506 w 6779228"/>
                  <a:gd name="connsiteY10" fmla="*/ 1211009 h 3572541"/>
                  <a:gd name="connsiteX11" fmla="*/ 5924646 w 6779228"/>
                  <a:gd name="connsiteY11" fmla="*/ 1242536 h 3572541"/>
                  <a:gd name="connsiteX12" fmla="*/ 5081112 w 6779228"/>
                  <a:gd name="connsiteY12" fmla="*/ 1974056 h 3572541"/>
                  <a:gd name="connsiteX13" fmla="*/ 5079873 w 6779228"/>
                  <a:gd name="connsiteY13" fmla="*/ 2151602 h 3572541"/>
                  <a:gd name="connsiteX14" fmla="*/ 4466463 w 6779228"/>
                  <a:gd name="connsiteY14" fmla="*/ 1979581 h 3572541"/>
                  <a:gd name="connsiteX15" fmla="*/ 2230946 w 6779228"/>
                  <a:gd name="connsiteY15" fmla="*/ 1106519 h 3572541"/>
                  <a:gd name="connsiteX16" fmla="*/ 0 w 6779228"/>
                  <a:gd name="connsiteY16" fmla="*/ 0 h 357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79228" h="3572541">
                    <a:moveTo>
                      <a:pt x="0" y="0"/>
                    </a:moveTo>
                    <a:lnTo>
                      <a:pt x="762" y="2621947"/>
                    </a:lnTo>
                    <a:cubicBezTo>
                      <a:pt x="762" y="2621947"/>
                      <a:pt x="3303461" y="2909792"/>
                      <a:pt x="5071491" y="3572542"/>
                    </a:cubicBezTo>
                    <a:lnTo>
                      <a:pt x="5073301" y="3469767"/>
                    </a:lnTo>
                    <a:lnTo>
                      <a:pt x="5961507" y="2962466"/>
                    </a:lnTo>
                    <a:cubicBezTo>
                      <a:pt x="5973223" y="2955798"/>
                      <a:pt x="5985796" y="2950655"/>
                      <a:pt x="5998940" y="2947226"/>
                    </a:cubicBezTo>
                    <a:lnTo>
                      <a:pt x="6557963" y="2802731"/>
                    </a:lnTo>
                    <a:lnTo>
                      <a:pt x="6779228" y="2742533"/>
                    </a:lnTo>
                    <a:lnTo>
                      <a:pt x="6777990" y="227933"/>
                    </a:lnTo>
                    <a:lnTo>
                      <a:pt x="6351175" y="734949"/>
                    </a:lnTo>
                    <a:lnTo>
                      <a:pt x="5955506" y="1211009"/>
                    </a:lnTo>
                    <a:cubicBezTo>
                      <a:pt x="5946077" y="1222343"/>
                      <a:pt x="5935790" y="1232916"/>
                      <a:pt x="5924646" y="1242536"/>
                    </a:cubicBezTo>
                    <a:lnTo>
                      <a:pt x="5081112" y="1974056"/>
                    </a:lnTo>
                    <a:lnTo>
                      <a:pt x="5079873" y="2151602"/>
                    </a:lnTo>
                    <a:lnTo>
                      <a:pt x="4466463" y="1979581"/>
                    </a:lnTo>
                    <a:cubicBezTo>
                      <a:pt x="4466463" y="1979581"/>
                      <a:pt x="2899696" y="1463993"/>
                      <a:pt x="2230946" y="1106519"/>
                    </a:cubicBezTo>
                    <a:cubicBezTo>
                      <a:pt x="2230946" y="1106519"/>
                      <a:pt x="79343" y="70485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06BA872-BB4A-64E3-502D-A865995A3FF0}"/>
                  </a:ext>
                </a:extLst>
              </p:cNvPr>
              <p:cNvSpPr/>
              <p:nvPr/>
            </p:nvSpPr>
            <p:spPr>
              <a:xfrm>
                <a:off x="4515157" y="778152"/>
                <a:ext cx="5063299" cy="1554003"/>
              </a:xfrm>
              <a:custGeom>
                <a:avLst/>
                <a:gdLst>
                  <a:gd name="connsiteX0" fmla="*/ 0 w 5063299"/>
                  <a:gd name="connsiteY0" fmla="*/ 0 h 1554003"/>
                  <a:gd name="connsiteX1" fmla="*/ 5063300 w 5063299"/>
                  <a:gd name="connsiteY1" fmla="*/ 1554004 h 1554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3299" h="1554003">
                    <a:moveTo>
                      <a:pt x="0" y="0"/>
                    </a:moveTo>
                    <a:lnTo>
                      <a:pt x="5063300" y="1554004"/>
                    </a:lnTo>
                  </a:path>
                </a:pathLst>
              </a:custGeom>
              <a:grpFill/>
              <a:ln w="1270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349106-DC9E-0B63-EA7E-151110EFDABA}"/>
                  </a:ext>
                </a:extLst>
              </p:cNvPr>
              <p:cNvSpPr/>
              <p:nvPr/>
            </p:nvSpPr>
            <p:spPr>
              <a:xfrm>
                <a:off x="9716566" y="2388735"/>
                <a:ext cx="1477520" cy="435483"/>
              </a:xfrm>
              <a:custGeom>
                <a:avLst/>
                <a:gdLst>
                  <a:gd name="connsiteX0" fmla="*/ 0 w 1392364"/>
                  <a:gd name="connsiteY0" fmla="*/ 0 h 435483"/>
                  <a:gd name="connsiteX1" fmla="*/ 1392364 w 1392364"/>
                  <a:gd name="connsiteY1" fmla="*/ 435483 h 43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2364" h="435483">
                    <a:moveTo>
                      <a:pt x="0" y="0"/>
                    </a:moveTo>
                    <a:lnTo>
                      <a:pt x="1392364" y="435483"/>
                    </a:lnTo>
                  </a:path>
                </a:pathLst>
              </a:custGeom>
              <a:grpFill/>
              <a:ln w="12700" cap="flat">
                <a:solidFill>
                  <a:srgbClr val="F47411"/>
                </a:solidFill>
                <a:prstDash val="dash"/>
                <a:miter/>
              </a:ln>
            </p:spPr>
            <p:txBody>
              <a:bodyPr rtlCol="0" anchor="ctr"/>
              <a:lstStyle/>
              <a:p>
                <a:endParaRPr lang="en-IN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5B2FD02-12C8-414F-E21C-00ECBA05B2A2}"/>
                  </a:ext>
                </a:extLst>
              </p:cNvPr>
              <p:cNvSpPr/>
              <p:nvPr/>
            </p:nvSpPr>
            <p:spPr>
              <a:xfrm>
                <a:off x="9600269" y="975129"/>
                <a:ext cx="1663445" cy="1225677"/>
              </a:xfrm>
              <a:custGeom>
                <a:avLst/>
                <a:gdLst>
                  <a:gd name="connsiteX0" fmla="*/ 0 w 1663445"/>
                  <a:gd name="connsiteY0" fmla="*/ 1225677 h 1225677"/>
                  <a:gd name="connsiteX1" fmla="*/ 1663446 w 1663445"/>
                  <a:gd name="connsiteY1" fmla="*/ 0 h 122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3445" h="1225677">
                    <a:moveTo>
                      <a:pt x="0" y="1225677"/>
                    </a:moveTo>
                    <a:lnTo>
                      <a:pt x="1663446" y="0"/>
                    </a:lnTo>
                  </a:path>
                </a:pathLst>
              </a:custGeom>
              <a:grpFill/>
              <a:ln w="1270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A4ACEC-D379-0B67-352B-DCBB48ED8CB3}"/>
              </a:ext>
            </a:extLst>
          </p:cNvPr>
          <p:cNvGrpSpPr/>
          <p:nvPr/>
        </p:nvGrpSpPr>
        <p:grpSpPr>
          <a:xfrm>
            <a:off x="6820175" y="2332897"/>
            <a:ext cx="3600968" cy="3000794"/>
            <a:chOff x="6635343" y="2332897"/>
            <a:chExt cx="3600968" cy="3000794"/>
          </a:xfrm>
        </p:grpSpPr>
        <p:sp>
          <p:nvSpPr>
            <p:cNvPr id="11" name="Freeform 104">
              <a:extLst>
                <a:ext uri="{FF2B5EF4-FFF2-40B4-BE49-F238E27FC236}">
                  <a16:creationId xmlns:a16="http://schemas.microsoft.com/office/drawing/2014/main" id="{9B8CF460-8DDF-4742-B40F-7BD996FDA995}"/>
                </a:ext>
              </a:extLst>
            </p:cNvPr>
            <p:cNvSpPr/>
            <p:nvPr/>
          </p:nvSpPr>
          <p:spPr>
            <a:xfrm>
              <a:off x="7168677" y="4696895"/>
              <a:ext cx="66819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05">
              <a:extLst>
                <a:ext uri="{FF2B5EF4-FFF2-40B4-BE49-F238E27FC236}">
                  <a16:creationId xmlns:a16="http://schemas.microsoft.com/office/drawing/2014/main" id="{14A3E384-883E-31F2-597E-2F9D1BD63678}"/>
                </a:ext>
              </a:extLst>
            </p:cNvPr>
            <p:cNvSpPr/>
            <p:nvPr/>
          </p:nvSpPr>
          <p:spPr>
            <a:xfrm>
              <a:off x="7182004" y="3948999"/>
              <a:ext cx="53492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06">
              <a:extLst>
                <a:ext uri="{FF2B5EF4-FFF2-40B4-BE49-F238E27FC236}">
                  <a16:creationId xmlns:a16="http://schemas.microsoft.com/office/drawing/2014/main" id="{D927650C-F9C9-45AB-F1AC-46BD25CE0FEB}"/>
                </a:ext>
              </a:extLst>
            </p:cNvPr>
            <p:cNvSpPr/>
            <p:nvPr/>
          </p:nvSpPr>
          <p:spPr>
            <a:xfrm>
              <a:off x="7182004" y="4345468"/>
              <a:ext cx="53492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07">
              <a:extLst>
                <a:ext uri="{FF2B5EF4-FFF2-40B4-BE49-F238E27FC236}">
                  <a16:creationId xmlns:a16="http://schemas.microsoft.com/office/drawing/2014/main" id="{06E94418-AFC0-19DD-B7DA-A1D11D46527C}"/>
                </a:ext>
              </a:extLst>
            </p:cNvPr>
            <p:cNvSpPr/>
            <p:nvPr/>
          </p:nvSpPr>
          <p:spPr>
            <a:xfrm>
              <a:off x="7182004" y="3553865"/>
              <a:ext cx="53492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08">
              <a:extLst>
                <a:ext uri="{FF2B5EF4-FFF2-40B4-BE49-F238E27FC236}">
                  <a16:creationId xmlns:a16="http://schemas.microsoft.com/office/drawing/2014/main" id="{54854C64-6CE2-D29C-C619-78F6A2F44F30}"/>
                </a:ext>
              </a:extLst>
            </p:cNvPr>
            <p:cNvSpPr/>
            <p:nvPr/>
          </p:nvSpPr>
          <p:spPr>
            <a:xfrm>
              <a:off x="7182004" y="3158709"/>
              <a:ext cx="53492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3">
              <a:extLst>
                <a:ext uri="{FF2B5EF4-FFF2-40B4-BE49-F238E27FC236}">
                  <a16:creationId xmlns:a16="http://schemas.microsoft.com/office/drawing/2014/main" id="{4E5739F8-6181-403B-C146-58FF3A37DF74}"/>
                </a:ext>
              </a:extLst>
            </p:cNvPr>
            <p:cNvSpPr/>
            <p:nvPr/>
          </p:nvSpPr>
          <p:spPr>
            <a:xfrm>
              <a:off x="7235496" y="2450510"/>
              <a:ext cx="2798617" cy="2361691"/>
            </a:xfrm>
            <a:custGeom>
              <a:avLst/>
              <a:gdLst>
                <a:gd name="connsiteX0" fmla="*/ 4679404 w 4679403"/>
                <a:gd name="connsiteY0" fmla="*/ 3097435 h 3097434"/>
                <a:gd name="connsiteX1" fmla="*/ 0 w 4679403"/>
                <a:gd name="connsiteY1" fmla="*/ 3097435 h 3097434"/>
                <a:gd name="connsiteX2" fmla="*/ 0 w 4679403"/>
                <a:gd name="connsiteY2" fmla="*/ 0 h 309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79403" h="3097434">
                  <a:moveTo>
                    <a:pt x="4679404" y="3097435"/>
                  </a:moveTo>
                  <a:lnTo>
                    <a:pt x="0" y="3097435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08">
              <a:extLst>
                <a:ext uri="{FF2B5EF4-FFF2-40B4-BE49-F238E27FC236}">
                  <a16:creationId xmlns:a16="http://schemas.microsoft.com/office/drawing/2014/main" id="{27E1ADDB-2635-308A-699F-4FFBE878B4AB}"/>
                </a:ext>
              </a:extLst>
            </p:cNvPr>
            <p:cNvSpPr/>
            <p:nvPr/>
          </p:nvSpPr>
          <p:spPr>
            <a:xfrm>
              <a:off x="7180748" y="2794678"/>
              <a:ext cx="53492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D61983F0-8934-E65F-EF0D-167A91E04C7F}"/>
                </a:ext>
              </a:extLst>
            </p:cNvPr>
            <p:cNvSpPr txBox="1"/>
            <p:nvPr/>
          </p:nvSpPr>
          <p:spPr>
            <a:xfrm>
              <a:off x="7812402" y="5087470"/>
              <a:ext cx="20589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000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Zaman Aralığı (Ay)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EDD357F-C75F-585F-5A1D-D4CDF6314E76}"/>
                </a:ext>
              </a:extLst>
            </p:cNvPr>
            <p:cNvSpPr txBox="1"/>
            <p:nvPr/>
          </p:nvSpPr>
          <p:spPr>
            <a:xfrm rot="16200000">
              <a:off x="6429249" y="3626149"/>
              <a:ext cx="6584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000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FVC %</a:t>
              </a:r>
            </a:p>
          </p:txBody>
        </p:sp>
        <p:sp>
          <p:nvSpPr>
            <p:cNvPr id="26" name="Freeform 96">
              <a:extLst>
                <a:ext uri="{FF2B5EF4-FFF2-40B4-BE49-F238E27FC236}">
                  <a16:creationId xmlns:a16="http://schemas.microsoft.com/office/drawing/2014/main" id="{B82CA741-1A47-50D9-FCEA-5DA19CE7994D}"/>
                </a:ext>
              </a:extLst>
            </p:cNvPr>
            <p:cNvSpPr/>
            <p:nvPr/>
          </p:nvSpPr>
          <p:spPr>
            <a:xfrm>
              <a:off x="10036711" y="4811512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97">
              <a:extLst>
                <a:ext uri="{FF2B5EF4-FFF2-40B4-BE49-F238E27FC236}">
                  <a16:creationId xmlns:a16="http://schemas.microsoft.com/office/drawing/2014/main" id="{8A9088A5-0F10-7070-CAAC-42F49CF4A842}"/>
                </a:ext>
              </a:extLst>
            </p:cNvPr>
            <p:cNvSpPr/>
            <p:nvPr/>
          </p:nvSpPr>
          <p:spPr>
            <a:xfrm>
              <a:off x="9672402" y="4812434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98">
              <a:extLst>
                <a:ext uri="{FF2B5EF4-FFF2-40B4-BE49-F238E27FC236}">
                  <a16:creationId xmlns:a16="http://schemas.microsoft.com/office/drawing/2014/main" id="{0C4EBE65-EECA-2F45-0099-E6AFDE7C4521}"/>
                </a:ext>
              </a:extLst>
            </p:cNvPr>
            <p:cNvSpPr/>
            <p:nvPr/>
          </p:nvSpPr>
          <p:spPr>
            <a:xfrm>
              <a:off x="9305970" y="4812203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9">
              <a:extLst>
                <a:ext uri="{FF2B5EF4-FFF2-40B4-BE49-F238E27FC236}">
                  <a16:creationId xmlns:a16="http://schemas.microsoft.com/office/drawing/2014/main" id="{34916129-D428-A2C2-8F63-E3FF38D2E2D5}"/>
                </a:ext>
              </a:extLst>
            </p:cNvPr>
            <p:cNvSpPr/>
            <p:nvPr/>
          </p:nvSpPr>
          <p:spPr>
            <a:xfrm>
              <a:off x="8938818" y="4813147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00">
              <a:extLst>
                <a:ext uri="{FF2B5EF4-FFF2-40B4-BE49-F238E27FC236}">
                  <a16:creationId xmlns:a16="http://schemas.microsoft.com/office/drawing/2014/main" id="{738EB95A-DE09-FA0E-99D1-5392401368B0}"/>
                </a:ext>
              </a:extLst>
            </p:cNvPr>
            <p:cNvSpPr/>
            <p:nvPr/>
          </p:nvSpPr>
          <p:spPr>
            <a:xfrm>
              <a:off x="8576803" y="4811512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1">
              <a:extLst>
                <a:ext uri="{FF2B5EF4-FFF2-40B4-BE49-F238E27FC236}">
                  <a16:creationId xmlns:a16="http://schemas.microsoft.com/office/drawing/2014/main" id="{870B64B2-2D68-A944-45E8-49FB23635C12}"/>
                </a:ext>
              </a:extLst>
            </p:cNvPr>
            <p:cNvSpPr/>
            <p:nvPr/>
          </p:nvSpPr>
          <p:spPr>
            <a:xfrm>
              <a:off x="8210131" y="4812434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02">
              <a:extLst>
                <a:ext uri="{FF2B5EF4-FFF2-40B4-BE49-F238E27FC236}">
                  <a16:creationId xmlns:a16="http://schemas.microsoft.com/office/drawing/2014/main" id="{298B6FC4-2CB0-7419-566C-ED58B1697943}"/>
                </a:ext>
              </a:extLst>
            </p:cNvPr>
            <p:cNvSpPr/>
            <p:nvPr/>
          </p:nvSpPr>
          <p:spPr>
            <a:xfrm>
              <a:off x="7844315" y="4811512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4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4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03">
              <a:extLst>
                <a:ext uri="{FF2B5EF4-FFF2-40B4-BE49-F238E27FC236}">
                  <a16:creationId xmlns:a16="http://schemas.microsoft.com/office/drawing/2014/main" id="{E09541C1-AB7E-ACBB-BE62-67157971712C}"/>
                </a:ext>
              </a:extLst>
            </p:cNvPr>
            <p:cNvSpPr/>
            <p:nvPr/>
          </p:nvSpPr>
          <p:spPr>
            <a:xfrm>
              <a:off x="7480245" y="4812434"/>
              <a:ext cx="3423" cy="42906"/>
            </a:xfrm>
            <a:custGeom>
              <a:avLst/>
              <a:gdLst>
                <a:gd name="connsiteX0" fmla="*/ 0 w 4243"/>
                <a:gd name="connsiteY0" fmla="*/ 0 h 79064"/>
                <a:gd name="connsiteX1" fmla="*/ 0 w 4243"/>
                <a:gd name="connsiteY1" fmla="*/ 7906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3" h="79064">
                  <a:moveTo>
                    <a:pt x="0" y="0"/>
                  </a:moveTo>
                  <a:lnTo>
                    <a:pt x="0" y="79065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E289E724-40A5-DA4E-8D34-33F2CA485A6C}"/>
                </a:ext>
              </a:extLst>
            </p:cNvPr>
            <p:cNvSpPr txBox="1"/>
            <p:nvPr/>
          </p:nvSpPr>
          <p:spPr>
            <a:xfrm>
              <a:off x="7630436" y="4866224"/>
              <a:ext cx="4209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0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-48</a:t>
              </a: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1A97840A-D865-2F4A-993B-A7EB1921090C}"/>
                </a:ext>
              </a:extLst>
            </p:cNvPr>
            <p:cNvSpPr txBox="1"/>
            <p:nvPr/>
          </p:nvSpPr>
          <p:spPr>
            <a:xfrm>
              <a:off x="7996555" y="4866224"/>
              <a:ext cx="4209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0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8E865E1A-5166-2875-42F2-DF521D07EEE5}"/>
                </a:ext>
              </a:extLst>
            </p:cNvPr>
            <p:cNvSpPr txBox="1"/>
            <p:nvPr/>
          </p:nvSpPr>
          <p:spPr>
            <a:xfrm>
              <a:off x="8364345" y="4866224"/>
              <a:ext cx="4209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0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-24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7D5E2D51-9ECA-7F5C-E8B6-F50AF2957AF9}"/>
                </a:ext>
              </a:extLst>
            </p:cNvPr>
            <p:cNvSpPr txBox="1"/>
            <p:nvPr/>
          </p:nvSpPr>
          <p:spPr>
            <a:xfrm>
              <a:off x="8727125" y="4866224"/>
              <a:ext cx="4209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0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C9CBF5F8-4110-DC78-2550-CFD1049C529C}"/>
                </a:ext>
              </a:extLst>
            </p:cNvPr>
            <p:cNvSpPr txBox="1"/>
            <p:nvPr/>
          </p:nvSpPr>
          <p:spPr>
            <a:xfrm>
              <a:off x="9124559" y="4866224"/>
              <a:ext cx="355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000" b="0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502F16C5-44B7-5264-B794-B43F4C1AFC60}"/>
                </a:ext>
              </a:extLst>
            </p:cNvPr>
            <p:cNvSpPr txBox="1"/>
            <p:nvPr/>
          </p:nvSpPr>
          <p:spPr>
            <a:xfrm>
              <a:off x="9498612" y="4866224"/>
              <a:ext cx="355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0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B1257C9-8A80-7178-9D68-C32F224EC111}"/>
                </a:ext>
              </a:extLst>
            </p:cNvPr>
            <p:cNvSpPr txBox="1"/>
            <p:nvPr/>
          </p:nvSpPr>
          <p:spPr>
            <a:xfrm>
              <a:off x="9880597" y="4866224"/>
              <a:ext cx="355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0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DB2F5ECA-838F-CD17-9232-804050399FC0}"/>
                </a:ext>
              </a:extLst>
            </p:cNvPr>
            <p:cNvSpPr txBox="1"/>
            <p:nvPr/>
          </p:nvSpPr>
          <p:spPr>
            <a:xfrm>
              <a:off x="7260588" y="4866224"/>
              <a:ext cx="4209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000" b="0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</a:p>
          </p:txBody>
        </p:sp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B50E329D-E8E7-C839-D04D-BF6DB68C0B4B}"/>
                </a:ext>
              </a:extLst>
            </p:cNvPr>
            <p:cNvSpPr/>
            <p:nvPr/>
          </p:nvSpPr>
          <p:spPr>
            <a:xfrm>
              <a:off x="7182347" y="2455085"/>
              <a:ext cx="53492" cy="2302"/>
            </a:xfrm>
            <a:custGeom>
              <a:avLst/>
              <a:gdLst>
                <a:gd name="connsiteX0" fmla="*/ 79065 w 79064"/>
                <a:gd name="connsiteY0" fmla="*/ 0 h 4243"/>
                <a:gd name="connsiteX1" fmla="*/ 0 w 79064"/>
                <a:gd name="connsiteY1" fmla="*/ 0 h 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64" h="4243">
                  <a:moveTo>
                    <a:pt x="7906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32323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7850EC3-6F79-2934-A972-1C63E499DFF7}"/>
                </a:ext>
              </a:extLst>
            </p:cNvPr>
            <p:cNvGrpSpPr/>
            <p:nvPr/>
          </p:nvGrpSpPr>
          <p:grpSpPr>
            <a:xfrm>
              <a:off x="6799536" y="2332897"/>
              <a:ext cx="413469" cy="2501068"/>
              <a:chOff x="6887088" y="2332897"/>
              <a:chExt cx="413469" cy="2501068"/>
            </a:xfrm>
          </p:grpSpPr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3A6E6057-65A4-275D-59B8-8F6169C5ED0E}"/>
                  </a:ext>
                </a:extLst>
              </p:cNvPr>
              <p:cNvSpPr txBox="1"/>
              <p:nvPr/>
            </p:nvSpPr>
            <p:spPr>
              <a:xfrm>
                <a:off x="6887088" y="3044127"/>
                <a:ext cx="4134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65655031-2C6D-630D-5887-FD71CA2DB91E}"/>
                  </a:ext>
                </a:extLst>
              </p:cNvPr>
              <p:cNvSpPr txBox="1"/>
              <p:nvPr/>
            </p:nvSpPr>
            <p:spPr>
              <a:xfrm>
                <a:off x="6938759" y="3437945"/>
                <a:ext cx="36179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1A8A52E0-9D0D-6F45-F18E-73E66CDB22E3}"/>
                  </a:ext>
                </a:extLst>
              </p:cNvPr>
              <p:cNvSpPr txBox="1"/>
              <p:nvPr/>
            </p:nvSpPr>
            <p:spPr>
              <a:xfrm>
                <a:off x="6938760" y="3831764"/>
                <a:ext cx="3617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1DF240DE-EDF4-C317-D28D-5497FFE9B661}"/>
                  </a:ext>
                </a:extLst>
              </p:cNvPr>
              <p:cNvSpPr txBox="1"/>
              <p:nvPr/>
            </p:nvSpPr>
            <p:spPr>
              <a:xfrm>
                <a:off x="6965256" y="4230859"/>
                <a:ext cx="3353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B48B1663-2667-AA4C-9778-50FC037753F8}"/>
                  </a:ext>
                </a:extLst>
              </p:cNvPr>
              <p:cNvSpPr txBox="1"/>
              <p:nvPr/>
            </p:nvSpPr>
            <p:spPr>
              <a:xfrm>
                <a:off x="6959151" y="4587744"/>
                <a:ext cx="3414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kumimoji="0" lang="tr-TR" sz="1000" b="0" i="0" u="none" strike="noStrike" cap="none" normalizeH="0" baseline="0" noProof="0">
                    <a:ln>
                      <a:noFill/>
                    </a:ln>
                    <a:solidFill>
                      <a:srgbClr val="323232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5" name="TextBox 11">
                <a:extLst>
                  <a:ext uri="{FF2B5EF4-FFF2-40B4-BE49-F238E27FC236}">
                    <a16:creationId xmlns:a16="http://schemas.microsoft.com/office/drawing/2014/main" id="{CEAF4709-855D-5817-F642-DD84F967CD8A}"/>
                  </a:ext>
                </a:extLst>
              </p:cNvPr>
              <p:cNvSpPr txBox="1"/>
              <p:nvPr/>
            </p:nvSpPr>
            <p:spPr>
              <a:xfrm>
                <a:off x="6887088" y="2671772"/>
                <a:ext cx="4134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43" name="TextBox 11">
                <a:extLst>
                  <a:ext uri="{FF2B5EF4-FFF2-40B4-BE49-F238E27FC236}">
                    <a16:creationId xmlns:a16="http://schemas.microsoft.com/office/drawing/2014/main" id="{55D9F793-6376-19F6-2FA8-847084766903}"/>
                  </a:ext>
                </a:extLst>
              </p:cNvPr>
              <p:cNvSpPr txBox="1"/>
              <p:nvPr/>
            </p:nvSpPr>
            <p:spPr>
              <a:xfrm>
                <a:off x="6887088" y="2332897"/>
                <a:ext cx="4134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000">
                    <a:solidFill>
                      <a:srgbClr val="3232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</a:t>
                </a:r>
              </a:p>
            </p:txBody>
          </p:sp>
        </p:grpSp>
        <p:grpSp>
          <p:nvGrpSpPr>
            <p:cNvPr id="87" name="Graphic 49">
              <a:extLst>
                <a:ext uri="{FF2B5EF4-FFF2-40B4-BE49-F238E27FC236}">
                  <a16:creationId xmlns:a16="http://schemas.microsoft.com/office/drawing/2014/main" id="{628C3E29-9F14-2EA1-FB58-8EC4FC15F2B4}"/>
                </a:ext>
              </a:extLst>
            </p:cNvPr>
            <p:cNvGrpSpPr/>
            <p:nvPr/>
          </p:nvGrpSpPr>
          <p:grpSpPr>
            <a:xfrm>
              <a:off x="7460915" y="2765503"/>
              <a:ext cx="2527580" cy="1933694"/>
              <a:chOff x="2569696" y="980728"/>
              <a:chExt cx="4517133" cy="3098408"/>
            </a:xfrm>
            <a:solidFill>
              <a:srgbClr val="EFEEEB"/>
            </a:solidFill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CE7668D-563B-68CE-E06A-7A8FBCF125D0}"/>
                  </a:ext>
                </a:extLst>
              </p:cNvPr>
              <p:cNvSpPr/>
              <p:nvPr/>
            </p:nvSpPr>
            <p:spPr>
              <a:xfrm>
                <a:off x="2580713" y="980728"/>
                <a:ext cx="4506116" cy="3098408"/>
              </a:xfrm>
              <a:custGeom>
                <a:avLst/>
                <a:gdLst>
                  <a:gd name="connsiteX0" fmla="*/ 0 w 4506116"/>
                  <a:gd name="connsiteY0" fmla="*/ 0 h 3098408"/>
                  <a:gd name="connsiteX1" fmla="*/ 936 w 4506116"/>
                  <a:gd name="connsiteY1" fmla="*/ 1663425 h 3098408"/>
                  <a:gd name="connsiteX2" fmla="*/ 1399547 w 4506116"/>
                  <a:gd name="connsiteY2" fmla="*/ 1925324 h 3098408"/>
                  <a:gd name="connsiteX3" fmla="*/ 1427919 w 4506116"/>
                  <a:gd name="connsiteY3" fmla="*/ 1931775 h 3098408"/>
                  <a:gd name="connsiteX4" fmla="*/ 2461665 w 4506116"/>
                  <a:gd name="connsiteY4" fmla="*/ 2205887 h 3098408"/>
                  <a:gd name="connsiteX5" fmla="*/ 2501846 w 4506116"/>
                  <a:gd name="connsiteY5" fmla="*/ 2218703 h 3098408"/>
                  <a:gd name="connsiteX6" fmla="*/ 3371846 w 4506116"/>
                  <a:gd name="connsiteY6" fmla="*/ 2542873 h 3098408"/>
                  <a:gd name="connsiteX7" fmla="*/ 3369974 w 4506116"/>
                  <a:gd name="connsiteY7" fmla="*/ 2470367 h 3098408"/>
                  <a:gd name="connsiteX8" fmla="*/ 4044689 w 4506116"/>
                  <a:gd name="connsiteY8" fmla="*/ 2760219 h 3098408"/>
                  <a:gd name="connsiteX9" fmla="*/ 4502444 w 4506116"/>
                  <a:gd name="connsiteY9" fmla="*/ 3098408 h 3098408"/>
                  <a:gd name="connsiteX10" fmla="*/ 4506116 w 4506116"/>
                  <a:gd name="connsiteY10" fmla="*/ 1622742 h 3098408"/>
                  <a:gd name="connsiteX11" fmla="*/ 3936173 w 4506116"/>
                  <a:gd name="connsiteY11" fmla="*/ 1620506 h 3098408"/>
                  <a:gd name="connsiteX12" fmla="*/ 3379119 w 4506116"/>
                  <a:gd name="connsiteY12" fmla="*/ 1433865 h 3098408"/>
                  <a:gd name="connsiteX13" fmla="*/ 3380991 w 4506116"/>
                  <a:gd name="connsiteY13" fmla="*/ 1554623 h 3098408"/>
                  <a:gd name="connsiteX14" fmla="*/ 2301808 w 4506116"/>
                  <a:gd name="connsiteY14" fmla="*/ 1135154 h 3098408"/>
                  <a:gd name="connsiteX15" fmla="*/ 1540683 w 4506116"/>
                  <a:gd name="connsiteY15" fmla="*/ 799201 h 3098408"/>
                  <a:gd name="connsiteX16" fmla="*/ 0 w 4506116"/>
                  <a:gd name="connsiteY16" fmla="*/ 0 h 30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6116" h="3098408">
                    <a:moveTo>
                      <a:pt x="0" y="0"/>
                    </a:moveTo>
                    <a:lnTo>
                      <a:pt x="936" y="1663425"/>
                    </a:lnTo>
                    <a:lnTo>
                      <a:pt x="1399547" y="1925324"/>
                    </a:lnTo>
                    <a:cubicBezTo>
                      <a:pt x="1409052" y="1927130"/>
                      <a:pt x="1418558" y="1929280"/>
                      <a:pt x="1427919" y="1931775"/>
                    </a:cubicBezTo>
                    <a:lnTo>
                      <a:pt x="2461665" y="2205887"/>
                    </a:lnTo>
                    <a:cubicBezTo>
                      <a:pt x="2475203" y="2209500"/>
                      <a:pt x="2488596" y="2213714"/>
                      <a:pt x="2501846" y="2218703"/>
                    </a:cubicBezTo>
                    <a:lnTo>
                      <a:pt x="3371846" y="2542873"/>
                    </a:lnTo>
                    <a:lnTo>
                      <a:pt x="3369974" y="2470367"/>
                    </a:lnTo>
                    <a:lnTo>
                      <a:pt x="4044689" y="2760219"/>
                    </a:lnTo>
                    <a:cubicBezTo>
                      <a:pt x="4044689" y="2760219"/>
                      <a:pt x="4458375" y="3036911"/>
                      <a:pt x="4502444" y="3098408"/>
                    </a:cubicBezTo>
                    <a:lnTo>
                      <a:pt x="4506116" y="1622742"/>
                    </a:lnTo>
                    <a:lnTo>
                      <a:pt x="3936173" y="1620506"/>
                    </a:lnTo>
                    <a:lnTo>
                      <a:pt x="3379119" y="1433865"/>
                    </a:lnTo>
                    <a:lnTo>
                      <a:pt x="3380991" y="1554623"/>
                    </a:lnTo>
                    <a:lnTo>
                      <a:pt x="2301808" y="1135154"/>
                    </a:lnTo>
                    <a:lnTo>
                      <a:pt x="1540683" y="79920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FDF3BFF-6DFE-415A-B345-BA21FAD6FAE7}"/>
                  </a:ext>
                </a:extLst>
              </p:cNvPr>
              <p:cNvSpPr/>
              <p:nvPr/>
            </p:nvSpPr>
            <p:spPr>
              <a:xfrm>
                <a:off x="2569696" y="1863530"/>
                <a:ext cx="3364429" cy="1207746"/>
              </a:xfrm>
              <a:custGeom>
                <a:avLst/>
                <a:gdLst>
                  <a:gd name="connsiteX0" fmla="*/ 0 w 3364429"/>
                  <a:gd name="connsiteY0" fmla="*/ 0 h 1207746"/>
                  <a:gd name="connsiteX1" fmla="*/ 3364430 w 3364429"/>
                  <a:gd name="connsiteY1" fmla="*/ 1207746 h 1207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64429" h="1207746">
                    <a:moveTo>
                      <a:pt x="0" y="0"/>
                    </a:moveTo>
                    <a:lnTo>
                      <a:pt x="3364430" y="1207746"/>
                    </a:lnTo>
                  </a:path>
                </a:pathLst>
              </a:custGeom>
              <a:grpFill/>
              <a:ln w="12700" cap="flat">
                <a:solidFill>
                  <a:srgbClr val="F474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D2F838EF-5932-E7D5-917D-7822E05452C3}"/>
                  </a:ext>
                </a:extLst>
              </p:cNvPr>
              <p:cNvSpPr/>
              <p:nvPr/>
            </p:nvSpPr>
            <p:spPr>
              <a:xfrm>
                <a:off x="5978266" y="3084521"/>
                <a:ext cx="1103090" cy="399600"/>
              </a:xfrm>
              <a:custGeom>
                <a:avLst/>
                <a:gdLst>
                  <a:gd name="connsiteX0" fmla="*/ 0 w 1103090"/>
                  <a:gd name="connsiteY0" fmla="*/ 0 h 399600"/>
                  <a:gd name="connsiteX1" fmla="*/ 1103091 w 1103090"/>
                  <a:gd name="connsiteY1" fmla="*/ 399600 h 39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3090" h="399600">
                    <a:moveTo>
                      <a:pt x="0" y="0"/>
                    </a:moveTo>
                    <a:lnTo>
                      <a:pt x="1103091" y="399600"/>
                    </a:lnTo>
                  </a:path>
                </a:pathLst>
              </a:custGeom>
              <a:grpFill/>
              <a:ln w="12700" cap="flat">
                <a:solidFill>
                  <a:srgbClr val="F47411"/>
                </a:solidFill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D33A1E4-2F20-1E20-585A-41A99732B5C8}"/>
                  </a:ext>
                </a:extLst>
              </p:cNvPr>
              <p:cNvSpPr/>
              <p:nvPr/>
            </p:nvSpPr>
            <p:spPr>
              <a:xfrm>
                <a:off x="5948815" y="2983460"/>
                <a:ext cx="1121524" cy="421618"/>
              </a:xfrm>
              <a:custGeom>
                <a:avLst/>
                <a:gdLst>
                  <a:gd name="connsiteX0" fmla="*/ 0 w 1121524"/>
                  <a:gd name="connsiteY0" fmla="*/ 0 h 421618"/>
                  <a:gd name="connsiteX1" fmla="*/ 1121525 w 1121524"/>
                  <a:gd name="connsiteY1" fmla="*/ 421619 h 42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1524" h="421618">
                    <a:moveTo>
                      <a:pt x="0" y="0"/>
                    </a:moveTo>
                    <a:lnTo>
                      <a:pt x="1121525" y="421619"/>
                    </a:lnTo>
                  </a:path>
                </a:pathLst>
              </a:custGeom>
              <a:grpFill/>
              <a:ln w="12700" cap="flat">
                <a:solidFill>
                  <a:srgbClr val="7899A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/>
              </a:p>
            </p:txBody>
          </p:sp>
        </p:grpSp>
      </p:grp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0251D7C-9585-11CC-422B-F6459FF6D683}"/>
              </a:ext>
            </a:extLst>
          </p:cNvPr>
          <p:cNvSpPr txBox="1">
            <a:spLocks/>
          </p:cNvSpPr>
          <p:nvPr/>
        </p:nvSpPr>
        <p:spPr>
          <a:xfrm>
            <a:off x="931980" y="5806597"/>
            <a:ext cx="10515600" cy="73638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Kortikosteroidler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 tedavisi için ruhsatlandırılmamıştır.</a:t>
            </a:r>
          </a:p>
          <a:p>
            <a:pPr>
              <a:lnSpc>
                <a:spcPct val="100000"/>
              </a:lnSpc>
            </a:pP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FVC, Zorlu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tr-TR" b="1" dirty="0"/>
              <a:t>Referans: 1. </a:t>
            </a:r>
            <a:r>
              <a:rPr lang="tr-TR" dirty="0"/>
              <a:t>De </a:t>
            </a:r>
            <a:r>
              <a:rPr lang="tr-TR" dirty="0" err="1"/>
              <a:t>Sadeleer</a:t>
            </a:r>
            <a:r>
              <a:rPr lang="tr-TR" dirty="0"/>
              <a:t> LJ, </a:t>
            </a:r>
            <a:r>
              <a:rPr lang="tr-TR" dirty="0" err="1"/>
              <a:t>Hermans</a:t>
            </a:r>
            <a:r>
              <a:rPr lang="tr-TR" dirty="0"/>
              <a:t> F, De </a:t>
            </a:r>
            <a:r>
              <a:rPr lang="tr-TR" dirty="0" err="1"/>
              <a:t>Dycker</a:t>
            </a:r>
            <a:r>
              <a:rPr lang="tr-TR" dirty="0"/>
              <a:t> E ve ark. </a:t>
            </a:r>
            <a:r>
              <a:rPr lang="tr-TR" dirty="0" err="1"/>
              <a:t>Effects</a:t>
            </a:r>
            <a:r>
              <a:rPr lang="tr-TR" dirty="0"/>
              <a:t> of </a:t>
            </a:r>
            <a:r>
              <a:rPr lang="tr-TR" dirty="0" err="1"/>
              <a:t>corticosteroid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avoidance</a:t>
            </a:r>
            <a:r>
              <a:rPr lang="tr-TR" dirty="0"/>
              <a:t> in a </a:t>
            </a:r>
            <a:r>
              <a:rPr lang="tr-TR" dirty="0" err="1"/>
              <a:t>large</a:t>
            </a:r>
            <a:r>
              <a:rPr lang="tr-TR" dirty="0"/>
              <a:t>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pneumonitis</a:t>
            </a:r>
            <a:r>
              <a:rPr lang="tr-TR" dirty="0"/>
              <a:t> </a:t>
            </a:r>
            <a:r>
              <a:rPr lang="tr-TR" dirty="0" err="1"/>
              <a:t>cohort</a:t>
            </a:r>
            <a:r>
              <a:rPr lang="tr-TR" dirty="0"/>
              <a:t>: a </a:t>
            </a:r>
            <a:r>
              <a:rPr lang="tr-TR" dirty="0" err="1"/>
              <a:t>single-centre</a:t>
            </a:r>
            <a:r>
              <a:rPr lang="tr-TR" dirty="0"/>
              <a:t> </a:t>
            </a:r>
            <a:r>
              <a:rPr lang="tr-TR" dirty="0" err="1"/>
              <a:t>cohort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.</a:t>
            </a:r>
            <a:br>
              <a:rPr lang="tr-TR" dirty="0"/>
            </a:br>
            <a:r>
              <a:rPr lang="tr-TR" i="1" dirty="0"/>
              <a:t>J </a:t>
            </a:r>
            <a:r>
              <a:rPr lang="tr-TR" i="1" dirty="0" err="1"/>
              <a:t>Clin</a:t>
            </a:r>
            <a:r>
              <a:rPr lang="tr-TR" i="1" dirty="0"/>
              <a:t> </a:t>
            </a:r>
            <a:r>
              <a:rPr lang="tr-TR" i="1" dirty="0" err="1"/>
              <a:t>Med</a:t>
            </a:r>
            <a:r>
              <a:rPr lang="tr-TR" i="1" dirty="0"/>
              <a:t>. </a:t>
            </a:r>
            <a:r>
              <a:rPr lang="tr-TR" dirty="0"/>
              <a:t>2019;8(1):14.</a:t>
            </a:r>
          </a:p>
        </p:txBody>
      </p:sp>
    </p:spTree>
    <p:extLst>
      <p:ext uri="{BB962C8B-B14F-4D97-AF65-F5344CB8AC3E}">
        <p14:creationId xmlns:p14="http://schemas.microsoft.com/office/powerpoint/2010/main" val="195509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84D7E9-3F74-337F-4E39-DDD65A05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Mikofenolat</a:t>
            </a:r>
            <a:r>
              <a:rPr lang="tr-TR" dirty="0"/>
              <a:t> veya </a:t>
            </a:r>
            <a:r>
              <a:rPr lang="tr-TR" dirty="0" err="1"/>
              <a:t>azatioprin</a:t>
            </a:r>
            <a:r>
              <a:rPr lang="tr-TR" dirty="0"/>
              <a:t>, </a:t>
            </a:r>
            <a:r>
              <a:rPr lang="tr-TR" dirty="0" err="1"/>
              <a:t>fibrotik</a:t>
            </a:r>
            <a:r>
              <a:rPr lang="tr-TR" dirty="0"/>
              <a:t> HP hastalarında </a:t>
            </a:r>
            <a:r>
              <a:rPr lang="tr-TR" dirty="0" err="1"/>
              <a:t>prednizona</a:t>
            </a:r>
            <a:r>
              <a:rPr lang="tr-TR" dirty="0"/>
              <a:t> kıyasla FVC düşüşünde fayda göstermemiştir</a:t>
            </a:r>
            <a:r>
              <a:rPr lang="tr-TR" baseline="30000" dirty="0"/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55748F-7310-E33F-4CE0-80F6D75F7C09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530C5-705B-42F3-4297-9A5CB6ED134F}"/>
              </a:ext>
            </a:extLst>
          </p:cNvPr>
          <p:cNvGrpSpPr/>
          <p:nvPr/>
        </p:nvGrpSpPr>
        <p:grpSpPr>
          <a:xfrm>
            <a:off x="1402786" y="2108954"/>
            <a:ext cx="9147227" cy="3762324"/>
            <a:chOff x="471950" y="1760086"/>
            <a:chExt cx="11795084" cy="4851408"/>
          </a:xfrm>
        </p:grpSpPr>
        <p:graphicFrame>
          <p:nvGraphicFramePr>
            <p:cNvPr id="7" name="Content Placeholder 9">
              <a:extLst>
                <a:ext uri="{FF2B5EF4-FFF2-40B4-BE49-F238E27FC236}">
                  <a16:creationId xmlns:a16="http://schemas.microsoft.com/office/drawing/2014/main" id="{21EE4C2A-5E2A-C4AE-582F-0FCEDE0E7B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88861323"/>
                </p:ext>
              </p:extLst>
            </p:nvPr>
          </p:nvGraphicFramePr>
          <p:xfrm>
            <a:off x="588963" y="1760086"/>
            <a:ext cx="11678071" cy="4437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A83CA4-C022-7341-AF81-C387D38861BF}"/>
                </a:ext>
              </a:extLst>
            </p:cNvPr>
            <p:cNvSpPr txBox="1"/>
            <p:nvPr/>
          </p:nvSpPr>
          <p:spPr>
            <a:xfrm rot="16200000">
              <a:off x="-1471408" y="3993458"/>
              <a:ext cx="4561394" cy="67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Öngörülen %</a:t>
              </a:r>
              <a:r>
                <a:rPr lang="tr-TR" sz="1400" dirty="0" err="1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FVC’de</a:t>
              </a:r>
              <a:r>
                <a:rPr lang="tr-TR" sz="1400" dirty="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başlangıca </a:t>
              </a:r>
              <a:br>
                <a:rPr lang="tr-TR" sz="1400" dirty="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 sz="1400" dirty="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göre ortalama (SE) değişiklik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90E13B-9EEE-5A45-D63D-1C9A6720B300}"/>
                </a:ext>
              </a:extLst>
            </p:cNvPr>
            <p:cNvSpPr txBox="1"/>
            <p:nvPr/>
          </p:nvSpPr>
          <p:spPr>
            <a:xfrm>
              <a:off x="3052428" y="5517799"/>
              <a:ext cx="978359" cy="396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4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p=0,04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D0EC63-5C75-FF23-E99A-07025867DB31}"/>
                </a:ext>
              </a:extLst>
            </p:cNvPr>
            <p:cNvSpPr txBox="1"/>
            <p:nvPr/>
          </p:nvSpPr>
          <p:spPr>
            <a:xfrm>
              <a:off x="6422990" y="5541639"/>
              <a:ext cx="978359" cy="396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4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p=0,86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162A16-5387-AA7A-232A-377F2FF60FC4}"/>
                </a:ext>
              </a:extLst>
            </p:cNvPr>
            <p:cNvSpPr txBox="1"/>
            <p:nvPr/>
          </p:nvSpPr>
          <p:spPr>
            <a:xfrm>
              <a:off x="9793553" y="5517799"/>
              <a:ext cx="978359" cy="396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400">
                  <a:solidFill>
                    <a:srgbClr val="3232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p=0,59</a:t>
              </a:r>
            </a:p>
          </p:txBody>
        </p:sp>
      </p:grp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F4F068C-F562-FA18-189F-58AFAC69F54F}"/>
              </a:ext>
            </a:extLst>
          </p:cNvPr>
          <p:cNvSpPr txBox="1">
            <a:spLocks/>
          </p:cNvSpPr>
          <p:nvPr/>
        </p:nvSpPr>
        <p:spPr>
          <a:xfrm>
            <a:off x="931980" y="5613650"/>
            <a:ext cx="10515600" cy="73638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Prednizon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mikofenolat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azatioprin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HP tedavisi için ruhsatlandırılmamıştır.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AZA,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Azatioprin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FVC, Zorlu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Kapasite;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MMF,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Mikofenolat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Mofetil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SE, Standart Hata.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Adegunsoye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 ve ark. 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ERJ Open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2017;3:00016-2017. 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317A690-0F50-7852-B1F9-AF879B6F91BD}"/>
              </a:ext>
            </a:extLst>
          </p:cNvPr>
          <p:cNvSpPr txBox="1">
            <a:spLocks/>
          </p:cNvSpPr>
          <p:nvPr/>
        </p:nvSpPr>
        <p:spPr>
          <a:xfrm>
            <a:off x="1383426" y="1910147"/>
            <a:ext cx="9425148" cy="4929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Font typeface="Arial"/>
              <a:buNone/>
              <a:defRPr/>
            </a:pP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Öngörülen </a:t>
            </a:r>
            <a:r>
              <a:rPr lang="tr-TR" sz="1600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FVC’de</a:t>
            </a: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ay boyunca tahmini değişiklik (tıbbi kayıtların retrospektif analizi)</a:t>
            </a:r>
          </a:p>
        </p:txBody>
      </p:sp>
    </p:spTree>
    <p:extLst>
      <p:ext uri="{BB962C8B-B14F-4D97-AF65-F5344CB8AC3E}">
        <p14:creationId xmlns:p14="http://schemas.microsoft.com/office/powerpoint/2010/main" val="857895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286557-6602-183A-D766-F0A8ABC981E2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197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BF8816-E157-2FC8-9C84-38B69597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Fibrotik</a:t>
            </a:r>
            <a:r>
              <a:rPr lang="tr-TR" dirty="0"/>
              <a:t> </a:t>
            </a:r>
            <a:r>
              <a:rPr lang="tr-TR" dirty="0" err="1"/>
              <a:t>HP’nin</a:t>
            </a:r>
            <a:r>
              <a:rPr lang="tr-TR" dirty="0"/>
              <a:t> </a:t>
            </a:r>
            <a:r>
              <a:rPr lang="tr-TR" dirty="0" err="1"/>
              <a:t>progresyonunu</a:t>
            </a:r>
            <a:r>
              <a:rPr lang="tr-TR" dirty="0"/>
              <a:t> yavaşlatmak için </a:t>
            </a:r>
            <a:r>
              <a:rPr lang="tr-TR" dirty="0" err="1"/>
              <a:t>fibrozisi</a:t>
            </a:r>
            <a:r>
              <a:rPr lang="tr-TR" dirty="0"/>
              <a:t> hedefleyen bir tedavi gereklidir</a:t>
            </a:r>
            <a:r>
              <a:rPr lang="tr-TR" baseline="30000" dirty="0"/>
              <a:t>1,2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9A5A7F-A6F6-2011-8BEB-9496B356E0E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AU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2018;51:1800692.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George PM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2020;8:925-934.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3F892E-7833-FBC0-12DF-FCD876B158FC}"/>
              </a:ext>
            </a:extLst>
          </p:cNvPr>
          <p:cNvGrpSpPr/>
          <p:nvPr/>
        </p:nvGrpSpPr>
        <p:grpSpPr>
          <a:xfrm>
            <a:off x="4166836" y="1899138"/>
            <a:ext cx="3858329" cy="3732950"/>
            <a:chOff x="3531594" y="1420812"/>
            <a:chExt cx="4837391" cy="46801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5BB982-A6FF-08B5-07CA-078EACB94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85" t="4135" r="6026" b="11049"/>
            <a:stretch/>
          </p:blipFill>
          <p:spPr>
            <a:xfrm>
              <a:off x="3531594" y="2203933"/>
              <a:ext cx="4778300" cy="3099906"/>
            </a:xfrm>
            <a:prstGeom prst="ellipse">
              <a:avLst/>
            </a:prstGeom>
          </p:spPr>
        </p:pic>
        <p:sp>
          <p:nvSpPr>
            <p:cNvPr id="9" name="Arrow: Curved Left 8">
              <a:extLst>
                <a:ext uri="{FF2B5EF4-FFF2-40B4-BE49-F238E27FC236}">
                  <a16:creationId xmlns:a16="http://schemas.microsoft.com/office/drawing/2014/main" id="{74A12C13-B141-05A5-59A1-20B0632F20D7}"/>
                </a:ext>
              </a:extLst>
            </p:cNvPr>
            <p:cNvSpPr/>
            <p:nvPr/>
          </p:nvSpPr>
          <p:spPr>
            <a:xfrm rot="14523125">
              <a:off x="4723211" y="662757"/>
              <a:ext cx="1078444" cy="3449686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Arrow: Curved Left 9">
              <a:extLst>
                <a:ext uri="{FF2B5EF4-FFF2-40B4-BE49-F238E27FC236}">
                  <a16:creationId xmlns:a16="http://schemas.microsoft.com/office/drawing/2014/main" id="{9D1997C3-F8B8-8A71-0EED-CA32E27F9912}"/>
                </a:ext>
              </a:extLst>
            </p:cNvPr>
            <p:cNvSpPr/>
            <p:nvPr/>
          </p:nvSpPr>
          <p:spPr>
            <a:xfrm rot="3990151">
              <a:off x="6211732" y="3627635"/>
              <a:ext cx="1172628" cy="3141879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52B0CB15-E3A3-74FE-3E05-E9DE3FEF0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7186" y="1420812"/>
              <a:ext cx="1139823" cy="1139823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E27B6F1-7096-11A0-A3E9-AC80808A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457" y="4961185"/>
              <a:ext cx="1139823" cy="1139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339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5CDF4A-CCDE-5AE5-D433-6460DF1F8604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197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F70BDF-32D8-7B2C-C966-8C3F73A83A21}"/>
              </a:ext>
            </a:extLst>
          </p:cNvPr>
          <p:cNvGrpSpPr/>
          <p:nvPr/>
        </p:nvGrpSpPr>
        <p:grpSpPr>
          <a:xfrm>
            <a:off x="1028792" y="1627183"/>
            <a:ext cx="5270331" cy="4318058"/>
            <a:chOff x="1378055" y="1268304"/>
            <a:chExt cx="6091801" cy="4991100"/>
          </a:xfrm>
        </p:grpSpPr>
        <p:graphicFrame>
          <p:nvGraphicFramePr>
            <p:cNvPr id="6" name="Content Placeholder 7">
              <a:extLst>
                <a:ext uri="{FF2B5EF4-FFF2-40B4-BE49-F238E27FC236}">
                  <a16:creationId xmlns:a16="http://schemas.microsoft.com/office/drawing/2014/main" id="{458890D6-7903-295D-6981-A13F2E0852E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28647456"/>
                </p:ext>
              </p:extLst>
            </p:nvPr>
          </p:nvGraphicFramePr>
          <p:xfrm>
            <a:off x="1378055" y="1268304"/>
            <a:ext cx="6091801" cy="499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A9287E-FC6B-0008-A43A-6056D28FD1C4}"/>
                </a:ext>
              </a:extLst>
            </p:cNvPr>
            <p:cNvSpPr txBox="1"/>
            <p:nvPr/>
          </p:nvSpPr>
          <p:spPr>
            <a:xfrm>
              <a:off x="5293401" y="3708184"/>
              <a:ext cx="1293491" cy="462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000" b="1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(n=173)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20550E-84C9-6906-59A6-D7E027BACA96}"/>
                </a:ext>
              </a:extLst>
            </p:cNvPr>
            <p:cNvSpPr txBox="1"/>
            <p:nvPr/>
          </p:nvSpPr>
          <p:spPr>
            <a:xfrm>
              <a:off x="2478718" y="3825817"/>
              <a:ext cx="1293491" cy="42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(n=125)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3CEEF8-9D3F-9150-D962-800AB36C1725}"/>
                </a:ext>
              </a:extLst>
            </p:cNvPr>
            <p:cNvSpPr txBox="1"/>
            <p:nvPr/>
          </p:nvSpPr>
          <p:spPr>
            <a:xfrm>
              <a:off x="3079431" y="2611399"/>
              <a:ext cx="1293491" cy="42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(n=114)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369C0F-5F4A-82CD-496F-4F026B03066C}"/>
                </a:ext>
              </a:extLst>
            </p:cNvPr>
            <p:cNvSpPr txBox="1"/>
            <p:nvPr/>
          </p:nvSpPr>
          <p:spPr>
            <a:xfrm>
              <a:off x="3757865" y="4823669"/>
              <a:ext cx="1293491" cy="42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i="0" u="none" strike="noStrike" cap="none" normalizeH="0" baseline="0" noProof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(n=170)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9CA414-DA04-CA35-9770-26EF20CC8812}"/>
                </a:ext>
              </a:extLst>
            </p:cNvPr>
            <p:cNvSpPr txBox="1"/>
            <p:nvPr/>
          </p:nvSpPr>
          <p:spPr>
            <a:xfrm>
              <a:off x="4309875" y="2273616"/>
              <a:ext cx="1119032" cy="42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i="0" u="none" strike="noStrike" cap="none" normalizeH="0" baseline="0" noProof="0" dirty="0">
                  <a:ln>
                    <a:noFill/>
                  </a:ln>
                  <a:solidFill>
                    <a:srgbClr val="323232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(n=81)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F8D410B-92D1-B4C2-EB79-003CEC29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İPF dışındaki progresif pulmoner fibrozis hastalarında yapılan INBUILD çalışmasında, 173 hastada HP vardı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674AF9-BE28-5BD4-8DAF-23E55D8F7751}"/>
              </a:ext>
            </a:extLst>
          </p:cNvPr>
          <p:cNvSpPr/>
          <p:nvPr/>
        </p:nvSpPr>
        <p:spPr>
          <a:xfrm>
            <a:off x="6348361" y="2489740"/>
            <a:ext cx="997197" cy="4443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0E50B-8BB1-7167-D277-B7733F6E31AD}"/>
              </a:ext>
            </a:extLst>
          </p:cNvPr>
          <p:cNvSpPr txBox="1"/>
          <p:nvPr/>
        </p:nvSpPr>
        <p:spPr>
          <a:xfrm>
            <a:off x="6680817" y="2515140"/>
            <a:ext cx="201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3867C-A006-3EA6-623A-BD7203FA7939}"/>
              </a:ext>
            </a:extLst>
          </p:cNvPr>
          <p:cNvSpPr txBox="1"/>
          <p:nvPr/>
        </p:nvSpPr>
        <p:spPr>
          <a:xfrm>
            <a:off x="6681395" y="3086433"/>
            <a:ext cx="407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Otoimmün</a:t>
            </a:r>
            <a:r>
              <a:rPr kumimoji="0" lang="tr-T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hastalıklarla ilişkili İAH'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6CD00-FA9F-9AA2-ACC2-C8532C8FDF7B}"/>
              </a:ext>
            </a:extLst>
          </p:cNvPr>
          <p:cNvSpPr txBox="1"/>
          <p:nvPr/>
        </p:nvSpPr>
        <p:spPr>
          <a:xfrm>
            <a:off x="6681093" y="4185149"/>
            <a:ext cx="249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Sınıflandırılamayan İİP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54B4F5-31B4-4BAF-1B3A-2A6967CB7966}"/>
              </a:ext>
            </a:extLst>
          </p:cNvPr>
          <p:cNvSpPr txBox="1"/>
          <p:nvPr/>
        </p:nvSpPr>
        <p:spPr>
          <a:xfrm>
            <a:off x="6677058" y="4734256"/>
            <a:ext cx="202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Diğer İAH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D2733C-6751-02A9-F070-C17CF45DF993}"/>
              </a:ext>
            </a:extLst>
          </p:cNvPr>
          <p:cNvSpPr/>
          <p:nvPr/>
        </p:nvSpPr>
        <p:spPr>
          <a:xfrm>
            <a:off x="6488594" y="2619650"/>
            <a:ext cx="188464" cy="187200"/>
          </a:xfrm>
          <a:prstGeom prst="rect">
            <a:avLst/>
          </a:prstGeom>
          <a:solidFill>
            <a:srgbClr val="7899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CC8456-764B-6D65-11BA-BB3DED717A7D}"/>
              </a:ext>
            </a:extLst>
          </p:cNvPr>
          <p:cNvSpPr/>
          <p:nvPr/>
        </p:nvSpPr>
        <p:spPr>
          <a:xfrm>
            <a:off x="6488795" y="3168468"/>
            <a:ext cx="188464" cy="187200"/>
          </a:xfrm>
          <a:prstGeom prst="rect">
            <a:avLst/>
          </a:prstGeom>
          <a:solidFill>
            <a:srgbClr val="F474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8AE01E-4094-71A0-FC09-E8B6550C4171}"/>
              </a:ext>
            </a:extLst>
          </p:cNvPr>
          <p:cNvSpPr/>
          <p:nvPr/>
        </p:nvSpPr>
        <p:spPr>
          <a:xfrm>
            <a:off x="6488594" y="4814921"/>
            <a:ext cx="188464" cy="1872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42C0BB-9223-55E2-700C-9B4A1F3FA939}"/>
              </a:ext>
            </a:extLst>
          </p:cNvPr>
          <p:cNvSpPr/>
          <p:nvPr/>
        </p:nvSpPr>
        <p:spPr>
          <a:xfrm>
            <a:off x="6488594" y="3717286"/>
            <a:ext cx="188464" cy="187200"/>
          </a:xfrm>
          <a:prstGeom prst="rect">
            <a:avLst/>
          </a:prstGeom>
          <a:solidFill>
            <a:srgbClr val="7899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32F68D-C53E-639F-2CA8-936A9691234A}"/>
              </a:ext>
            </a:extLst>
          </p:cNvPr>
          <p:cNvSpPr/>
          <p:nvPr/>
        </p:nvSpPr>
        <p:spPr>
          <a:xfrm>
            <a:off x="6490628" y="4266104"/>
            <a:ext cx="188464" cy="187200"/>
          </a:xfrm>
          <a:prstGeom prst="rect">
            <a:avLst/>
          </a:prstGeom>
          <a:solidFill>
            <a:srgbClr val="F474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82C7-6E8F-D4DE-9948-17B0E518DB41}"/>
              </a:ext>
            </a:extLst>
          </p:cNvPr>
          <p:cNvSpPr txBox="1"/>
          <p:nvPr/>
        </p:nvSpPr>
        <p:spPr>
          <a:xfrm>
            <a:off x="6677057" y="3631777"/>
            <a:ext cx="32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İdiyopatik NSİP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1EC4ED3-2C89-F981-E8B6-2D3375614D21}"/>
              </a:ext>
            </a:extLst>
          </p:cNvPr>
          <p:cNvSpPr txBox="1">
            <a:spLocks/>
          </p:cNvSpPr>
          <p:nvPr/>
        </p:nvSpPr>
        <p:spPr>
          <a:xfrm>
            <a:off x="931980" y="5554927"/>
            <a:ext cx="10515600" cy="73638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Diğer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sarkoidoz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maruziyete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bağlı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olgu sunum formunun “Diğer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fibrozan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İAH’lar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” kategorisindeki diğer terimler.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İİP,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NSİP,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Nonspesifik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AU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2020;8:453-460.</a:t>
            </a:r>
          </a:p>
        </p:txBody>
      </p:sp>
    </p:spTree>
    <p:extLst>
      <p:ext uri="{BB962C8B-B14F-4D97-AF65-F5344CB8AC3E}">
        <p14:creationId xmlns:p14="http://schemas.microsoft.com/office/powerpoint/2010/main" val="3270697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8435FB-C2C3-093F-08DE-B6BA4A45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INBUILD çalışmasında, OFEV</a:t>
            </a:r>
            <a:r>
              <a:rPr lang="tr-TR" baseline="30000"/>
              <a:t>®</a:t>
            </a:r>
            <a:r>
              <a:rPr lang="tr-TR"/>
              <a:t> (nintedanib) tanıdan bağımsız olarak pulmoner fibrozisin progresyonunu yavaşlatmıştır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5EDD38-3292-001C-3AFC-034619C2F648}"/>
              </a:ext>
            </a:extLst>
          </p:cNvPr>
          <p:cNvSpPr/>
          <p:nvPr/>
        </p:nvSpPr>
        <p:spPr>
          <a:xfrm>
            <a:off x="931980" y="1773238"/>
            <a:ext cx="10348795" cy="3987035"/>
          </a:xfrm>
          <a:prstGeom prst="roundRect">
            <a:avLst>
              <a:gd name="adj" fmla="val 197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DCFA9-4953-00B8-9A00-89C72E4E526E}"/>
              </a:ext>
            </a:extLst>
          </p:cNvPr>
          <p:cNvSpPr txBox="1"/>
          <p:nvPr/>
        </p:nvSpPr>
        <p:spPr>
          <a:xfrm>
            <a:off x="1402597" y="1882821"/>
            <a:ext cx="9386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INBUILD çalışmasında İPF dışındaki </a:t>
            </a:r>
            <a:r>
              <a:rPr lang="tr-TR" sz="1600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progresif</a:t>
            </a: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fibrozan</a:t>
            </a: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İAH hastalarında 52 hafta boyunca </a:t>
            </a:r>
            <a:r>
              <a:rPr lang="tr-TR" sz="1600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FVC'deki</a:t>
            </a: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düşüş oranı (</a:t>
            </a:r>
            <a:r>
              <a:rPr lang="tr-TR" sz="1600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600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/yıl)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2DB61A34-E776-0D5D-BFB0-605FCD5C3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170780"/>
              </p:ext>
            </p:extLst>
          </p:nvPr>
        </p:nvGraphicFramePr>
        <p:xfrm>
          <a:off x="1368935" y="2572078"/>
          <a:ext cx="9477591" cy="22881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90215">
                  <a:extLst>
                    <a:ext uri="{9D8B030D-6E8A-4147-A177-3AD203B41FA5}">
                      <a16:colId xmlns:a16="http://schemas.microsoft.com/office/drawing/2014/main" val="1707200743"/>
                    </a:ext>
                  </a:extLst>
                </a:gridCol>
                <a:gridCol w="957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165">
                  <a:extLst>
                    <a:ext uri="{9D8B030D-6E8A-4147-A177-3AD203B41FA5}">
                      <a16:colId xmlns:a16="http://schemas.microsoft.com/office/drawing/2014/main" val="3595484399"/>
                    </a:ext>
                  </a:extLst>
                </a:gridCol>
                <a:gridCol w="252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4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355">
                <a:tc rowSpan="2">
                  <a:txBody>
                    <a:bodyPr/>
                    <a:lstStyle/>
                    <a:p>
                      <a:endParaRPr lang="en-US" sz="1400" b="1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5" marR="86835" marT="43417" marB="434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b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Analiz edilen n</a:t>
                      </a:r>
                    </a:p>
                  </a:txBody>
                  <a:tcPr marL="86835" marR="868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400" b="1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5" marR="868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/>
                      <a:r>
                        <a:rPr lang="tr-TR" sz="1400" b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FVC’deki </a:t>
                      </a:r>
                      <a:r>
                        <a:rPr lang="tr-TR" sz="1400" b="1" baseline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düşüş </a:t>
                      </a:r>
                      <a:br>
                        <a:rPr lang="tr-TR" sz="1400" b="1" baseline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1400" b="1" baseline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oranındaki fark</a:t>
                      </a:r>
                      <a:r>
                        <a:rPr lang="tr-TR" sz="1400" b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(%95 GA) </a:t>
                      </a:r>
                    </a:p>
                  </a:txBody>
                  <a:tcPr marL="86835" marR="868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177382"/>
                  </a:ext>
                </a:extLst>
              </a:tr>
              <a:tr h="2964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Nintedanib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Plasebo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/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tr-TR" sz="1400" b="0" i="0" u="none" strike="noStrike">
                          <a:solidFill>
                            <a:srgbClr val="323232"/>
                          </a:solidFill>
                          <a:latin typeface="Arial" panose="020B0604020202020204" pitchFamily="34" charset="0"/>
                        </a:rPr>
                        <a:t>Tüm hastalar</a:t>
                      </a:r>
                    </a:p>
                  </a:txBody>
                  <a:tcPr marL="7675" marR="7675" marT="76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 (65,4, 148,5)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623047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marL="0" indent="177800" algn="l" defTabSz="609475" rtl="0" eaLnBrk="1" fontAlgn="b" latinLnBrk="0" hangingPunct="1"/>
                      <a:r>
                        <a:rPr lang="tr-TR" sz="1400" b="1">
                          <a:solidFill>
                            <a:srgbClr val="001E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HP</a:t>
                      </a:r>
                    </a:p>
                  </a:txBody>
                  <a:tcPr marL="7675" marR="7675" marT="76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>
                          <a:solidFill>
                            <a:srgbClr val="001E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>
                          <a:solidFill>
                            <a:srgbClr val="001E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66700" algn="l" defTabSz="6094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rgbClr val="001E5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475" rtl="0" eaLnBrk="1" fontAlgn="b" latinLnBrk="0" hangingPunct="1"/>
                      <a:r>
                        <a:rPr lang="tr-TR" sz="1400" b="1">
                          <a:solidFill>
                            <a:srgbClr val="001E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73,1 (-8,6, 154,8)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541050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marL="0" indent="177800" algn="l" defTabSz="609475" rtl="0" eaLnBrk="1" fontAlgn="b" latinLnBrk="0" hangingPunct="1"/>
                      <a:r>
                        <a:rPr lang="tr-TR" sz="1400" b="0" dirty="0" err="1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Otoimmün</a:t>
                      </a:r>
                      <a:r>
                        <a:rPr lang="tr-TR" sz="1400" b="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İAH</a:t>
                      </a:r>
                    </a:p>
                  </a:txBody>
                  <a:tcPr marL="7675" marR="7675" marT="76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66700" algn="l" defTabSz="6094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475" rtl="0" eaLnBrk="1" fontAlgn="b" latinLnBrk="0" hangingPunct="1"/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104,0 (21,1, 186,9)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462590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marL="0" indent="177800" algn="l" fontAlgn="b"/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İdiyopatik NSİP</a:t>
                      </a:r>
                    </a:p>
                  </a:txBody>
                  <a:tcPr marL="7675" marR="7675" marT="76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141,6 (46,0, 237,2)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047123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marL="0" indent="177800" algn="l" fontAlgn="b"/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Sınıflandırılamayan İİP</a:t>
                      </a:r>
                    </a:p>
                  </a:txBody>
                  <a:tcPr marL="7675" marR="7675" marT="76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 (-31,4, 168,1)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33553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marL="0" indent="177800" algn="l" fontAlgn="b"/>
                      <a:r>
                        <a:rPr lang="tr-TR" sz="1400" b="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Diğer İAH</a:t>
                      </a:r>
                    </a:p>
                  </a:txBody>
                  <a:tcPr marL="7675" marR="7675" marT="76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tr-TR" sz="1400" b="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 (77,6, 316,7)</a:t>
                      </a:r>
                    </a:p>
                  </a:txBody>
                  <a:tcPr marL="98233" marR="982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771683"/>
                  </a:ext>
                </a:extLst>
              </a:tr>
            </a:tbl>
          </a:graphicData>
        </a:graphic>
      </p:graphicFrame>
      <p:sp>
        <p:nvSpPr>
          <p:cNvPr id="12" name="TextBox 9">
            <a:extLst>
              <a:ext uri="{FF2B5EF4-FFF2-40B4-BE49-F238E27FC236}">
                <a16:creationId xmlns:a16="http://schemas.microsoft.com/office/drawing/2014/main" id="{B6F7CEFC-805C-CC45-5346-DCFCD79FA0D3}"/>
              </a:ext>
            </a:extLst>
          </p:cNvPr>
          <p:cNvSpPr txBox="1"/>
          <p:nvPr/>
        </p:nvSpPr>
        <p:spPr>
          <a:xfrm>
            <a:off x="5277651" y="5273595"/>
            <a:ext cx="1857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3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Plasebo lehine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22C5067-E2CC-99B4-2D4A-73C01FEB1A85}"/>
              </a:ext>
            </a:extLst>
          </p:cNvPr>
          <p:cNvSpPr txBox="1"/>
          <p:nvPr/>
        </p:nvSpPr>
        <p:spPr>
          <a:xfrm>
            <a:off x="6925671" y="5273595"/>
            <a:ext cx="220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3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Nintedanib lehine</a:t>
            </a:r>
          </a:p>
        </p:txBody>
      </p:sp>
      <p:graphicFrame>
        <p:nvGraphicFramePr>
          <p:cNvPr id="14" name="Chart 8">
            <a:extLst>
              <a:ext uri="{FF2B5EF4-FFF2-40B4-BE49-F238E27FC236}">
                <a16:creationId xmlns:a16="http://schemas.microsoft.com/office/drawing/2014/main" id="{DEA49E53-63B5-1258-4292-81E479521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72715"/>
              </p:ext>
            </p:extLst>
          </p:nvPr>
        </p:nvGraphicFramePr>
        <p:xfrm>
          <a:off x="4802776" y="2877919"/>
          <a:ext cx="4245429" cy="300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846B4EE-7C82-692C-741D-75B9B466907B}"/>
              </a:ext>
            </a:extLst>
          </p:cNvPr>
          <p:cNvSpPr txBox="1">
            <a:spLocks/>
          </p:cNvSpPr>
          <p:nvPr/>
        </p:nvSpPr>
        <p:spPr>
          <a:xfrm>
            <a:off x="948670" y="5994708"/>
            <a:ext cx="10515600" cy="4539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Tedavi-alt grup-süre etkileşimi p=0,41.</a:t>
            </a:r>
          </a:p>
          <a:p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GA, Güven Aralığı; FVC, Zorlu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Vital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Kapasite; İİP,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; İAH,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İPF,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iNSİP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İdiyopatik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Nonspesifik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tr-T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600" b="1" dirty="0">
                <a:latin typeface="Arial" panose="020B0604020202020204" pitchFamily="34" charset="0"/>
                <a:cs typeface="Arial" panose="020B0604020202020204" pitchFamily="34" charset="0"/>
              </a:rPr>
              <a:t>Referans: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 AU ve ark. </a:t>
            </a:r>
            <a:r>
              <a:rPr lang="tr-TR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tr-TR" sz="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sz="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sz="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2020;8:453-460.</a:t>
            </a:r>
          </a:p>
        </p:txBody>
      </p:sp>
    </p:spTree>
    <p:extLst>
      <p:ext uri="{BB962C8B-B14F-4D97-AF65-F5344CB8AC3E}">
        <p14:creationId xmlns:p14="http://schemas.microsoft.com/office/powerpoint/2010/main" val="873583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A8FA8-19A0-1B2B-302A-9D2E3C2AC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136F5F-77BA-61DC-1D8F-EC1EEC0C2934}"/>
              </a:ext>
            </a:extLst>
          </p:cNvPr>
          <p:cNvSpPr/>
          <p:nvPr/>
        </p:nvSpPr>
        <p:spPr>
          <a:xfrm>
            <a:off x="5794128" y="1773238"/>
            <a:ext cx="5488552" cy="3987035"/>
          </a:xfrm>
          <a:prstGeom prst="roundRect">
            <a:avLst>
              <a:gd name="adj" fmla="val 1972"/>
            </a:avLst>
          </a:prstGeom>
          <a:solidFill>
            <a:srgbClr val="001E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4DB113-BC8A-14A9-6491-B6D16E87F417}"/>
              </a:ext>
            </a:extLst>
          </p:cNvPr>
          <p:cNvSpPr/>
          <p:nvPr/>
        </p:nvSpPr>
        <p:spPr>
          <a:xfrm>
            <a:off x="931981" y="1773238"/>
            <a:ext cx="4762046" cy="3987035"/>
          </a:xfrm>
          <a:prstGeom prst="roundRect">
            <a:avLst>
              <a:gd name="adj" fmla="val 197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C5F7EA-164C-1860-94F9-29F04F76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OFEV®, uluslararası kılavuzlarda (ATS/ERS/JRS/ALAT) PPF hastaları için önerilen tek tedavidir</a:t>
            </a:r>
            <a:r>
              <a:rPr lang="tr-TR" baseline="30000" dirty="0"/>
              <a:t>1*</a:t>
            </a:r>
            <a:r>
              <a:rPr lang="tr-TR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AA1CD8-D119-DA64-D026-CB4113E23117}"/>
              </a:ext>
            </a:extLst>
          </p:cNvPr>
          <p:cNvGrpSpPr/>
          <p:nvPr/>
        </p:nvGrpSpPr>
        <p:grpSpPr>
          <a:xfrm>
            <a:off x="1137492" y="2303816"/>
            <a:ext cx="4320331" cy="2934580"/>
            <a:chOff x="1149291" y="2483436"/>
            <a:chExt cx="4320331" cy="293458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96B5E9-E46E-5B0B-8E11-8744809AAB7C}"/>
                </a:ext>
              </a:extLst>
            </p:cNvPr>
            <p:cNvSpPr txBox="1"/>
            <p:nvPr/>
          </p:nvSpPr>
          <p:spPr>
            <a:xfrm>
              <a:off x="3098192" y="2577575"/>
              <a:ext cx="2371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cap="none" normalizeH="0" noProof="0" dirty="0">
                  <a:ln>
                    <a:noFill/>
                  </a:ln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kılavuz komitesi</a:t>
              </a:r>
              <a:r>
                <a:rPr kumimoji="0" lang="tr-TR" sz="1600" b="1" i="0" u="none" strike="noStrike" cap="none" normalizeH="0" baseline="30000" noProof="0" dirty="0">
                  <a:ln>
                    <a:noFill/>
                  </a:ln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†</a:t>
              </a:r>
              <a:r>
                <a:rPr kumimoji="0" lang="tr-TR" sz="1600" b="1" i="0" u="none" strike="noStrike" cap="none" normalizeH="0" noProof="0" dirty="0">
                  <a:ln>
                    <a:noFill/>
                  </a:ln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, %91 PPF hastalarının çoğu için </a:t>
              </a:r>
              <a:r>
                <a:rPr kumimoji="0" lang="tr-TR" sz="1600" b="1" i="0" u="none" strike="noStrike" cap="none" normalizeH="0" noProof="0" dirty="0">
                  <a:ln>
                    <a:noFill/>
                  </a:ln>
                  <a:solidFill>
                    <a:srgbClr val="F2650F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OFEV</a:t>
              </a:r>
              <a:r>
                <a:rPr kumimoji="0" lang="tr-TR" sz="1600" b="1" i="0" u="none" strike="noStrike" cap="none" normalizeH="0" baseline="30000" noProof="0" dirty="0">
                  <a:ln>
                    <a:noFill/>
                  </a:ln>
                  <a:solidFill>
                    <a:srgbClr val="F2650F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® </a:t>
              </a:r>
              <a:r>
                <a:rPr kumimoji="0" lang="tr-TR" sz="1600" b="1" i="0" u="none" strike="noStrike" cap="none" normalizeH="0" noProof="0" dirty="0">
                  <a:ln>
                    <a:noFill/>
                  </a:ln>
                  <a:solidFill>
                    <a:srgbClr val="F2650F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tedavisini önermiş veya tavsiye etmiştir</a:t>
              </a:r>
              <a:r>
                <a:rPr kumimoji="0" lang="tr-TR" sz="1600" b="1" i="0" u="none" strike="noStrike" cap="none" normalizeH="0" baseline="30000" noProof="0" dirty="0">
                  <a:ln>
                    <a:noFill/>
                  </a:ln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*1</a:t>
              </a:r>
              <a:r>
                <a:rPr kumimoji="0" lang="tr-TR" sz="1600" b="1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0E74BC-8193-D298-2FD9-24C377492C39}"/>
                </a:ext>
              </a:extLst>
            </p:cNvPr>
            <p:cNvGrpSpPr/>
            <p:nvPr/>
          </p:nvGrpSpPr>
          <p:grpSpPr>
            <a:xfrm>
              <a:off x="1149291" y="2483436"/>
              <a:ext cx="1757939" cy="1757939"/>
              <a:chOff x="980165" y="2430852"/>
              <a:chExt cx="1691125" cy="1691125"/>
            </a:xfrm>
          </p:grpSpPr>
          <p:sp>
            <p:nvSpPr>
              <p:cNvPr id="10" name="Freeform 730">
                <a:extLst>
                  <a:ext uri="{FF2B5EF4-FFF2-40B4-BE49-F238E27FC236}">
                    <a16:creationId xmlns:a16="http://schemas.microsoft.com/office/drawing/2014/main" id="{0F9F24C1-6542-297E-6C00-8B363BD8877E}"/>
                  </a:ext>
                </a:extLst>
              </p:cNvPr>
              <p:cNvSpPr/>
              <p:nvPr/>
            </p:nvSpPr>
            <p:spPr>
              <a:xfrm>
                <a:off x="980165" y="2430852"/>
                <a:ext cx="1691125" cy="1691125"/>
              </a:xfrm>
              <a:custGeom>
                <a:avLst/>
                <a:gdLst>
                  <a:gd name="connsiteX0" fmla="*/ 681768 w 1363663"/>
                  <a:gd name="connsiteY0" fmla="*/ 0 h 1364117"/>
                  <a:gd name="connsiteX1" fmla="*/ 1363664 w 1363663"/>
                  <a:gd name="connsiteY1" fmla="*/ 682123 h 1364117"/>
                  <a:gd name="connsiteX2" fmla="*/ 1363664 w 1363663"/>
                  <a:gd name="connsiteY2" fmla="*/ 681996 h 1364117"/>
                  <a:gd name="connsiteX3" fmla="*/ 681768 w 1363663"/>
                  <a:gd name="connsiteY3" fmla="*/ 1364117 h 1364117"/>
                  <a:gd name="connsiteX4" fmla="*/ 681896 w 1363663"/>
                  <a:gd name="connsiteY4" fmla="*/ 1364117 h 1364117"/>
                  <a:gd name="connsiteX5" fmla="*/ 0 w 1363663"/>
                  <a:gd name="connsiteY5" fmla="*/ 681996 h 1364117"/>
                  <a:gd name="connsiteX6" fmla="*/ 0 w 1363663"/>
                  <a:gd name="connsiteY6" fmla="*/ 682123 h 1364117"/>
                  <a:gd name="connsiteX7" fmla="*/ 681896 w 1363663"/>
                  <a:gd name="connsiteY7" fmla="*/ 0 h 136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3663" h="1364117">
                    <a:moveTo>
                      <a:pt x="681768" y="0"/>
                    </a:moveTo>
                    <a:cubicBezTo>
                      <a:pt x="1058369" y="0"/>
                      <a:pt x="1363664" y="305397"/>
                      <a:pt x="1363664" y="682123"/>
                    </a:cubicBezTo>
                    <a:lnTo>
                      <a:pt x="1363664" y="681996"/>
                    </a:lnTo>
                    <a:cubicBezTo>
                      <a:pt x="1363664" y="1058721"/>
                      <a:pt x="1058369" y="1364117"/>
                      <a:pt x="681768" y="1364117"/>
                    </a:cubicBezTo>
                    <a:lnTo>
                      <a:pt x="681896" y="1364117"/>
                    </a:lnTo>
                    <a:cubicBezTo>
                      <a:pt x="305295" y="1364117"/>
                      <a:pt x="0" y="1058721"/>
                      <a:pt x="0" y="681996"/>
                    </a:cubicBezTo>
                    <a:lnTo>
                      <a:pt x="0" y="682123"/>
                    </a:lnTo>
                    <a:cubicBezTo>
                      <a:pt x="0" y="305397"/>
                      <a:pt x="305295" y="0"/>
                      <a:pt x="681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rIns="0" rtlCol="0" anchor="ctr"/>
              <a:lstStyle/>
              <a:p>
                <a:pPr marL="0" marR="0" lvl="0" indent="0" algn="ctr" defTabSz="91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730">
                <a:extLst>
                  <a:ext uri="{FF2B5EF4-FFF2-40B4-BE49-F238E27FC236}">
                    <a16:creationId xmlns:a16="http://schemas.microsoft.com/office/drawing/2014/main" id="{3B27069E-F7CC-DAD0-AD6B-B24A653AC792}"/>
                  </a:ext>
                </a:extLst>
              </p:cNvPr>
              <p:cNvSpPr/>
              <p:nvPr/>
            </p:nvSpPr>
            <p:spPr>
              <a:xfrm>
                <a:off x="1069728" y="2520415"/>
                <a:ext cx="1512000" cy="1512000"/>
              </a:xfrm>
              <a:custGeom>
                <a:avLst/>
                <a:gdLst>
                  <a:gd name="connsiteX0" fmla="*/ 681768 w 1363663"/>
                  <a:gd name="connsiteY0" fmla="*/ 0 h 1364117"/>
                  <a:gd name="connsiteX1" fmla="*/ 1363664 w 1363663"/>
                  <a:gd name="connsiteY1" fmla="*/ 682123 h 1364117"/>
                  <a:gd name="connsiteX2" fmla="*/ 1363664 w 1363663"/>
                  <a:gd name="connsiteY2" fmla="*/ 681996 h 1364117"/>
                  <a:gd name="connsiteX3" fmla="*/ 681768 w 1363663"/>
                  <a:gd name="connsiteY3" fmla="*/ 1364117 h 1364117"/>
                  <a:gd name="connsiteX4" fmla="*/ 681896 w 1363663"/>
                  <a:gd name="connsiteY4" fmla="*/ 1364117 h 1364117"/>
                  <a:gd name="connsiteX5" fmla="*/ 0 w 1363663"/>
                  <a:gd name="connsiteY5" fmla="*/ 681996 h 1364117"/>
                  <a:gd name="connsiteX6" fmla="*/ 0 w 1363663"/>
                  <a:gd name="connsiteY6" fmla="*/ 682123 h 1364117"/>
                  <a:gd name="connsiteX7" fmla="*/ 681896 w 1363663"/>
                  <a:gd name="connsiteY7" fmla="*/ 0 h 136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3663" h="1364117">
                    <a:moveTo>
                      <a:pt x="681768" y="0"/>
                    </a:moveTo>
                    <a:cubicBezTo>
                      <a:pt x="1058369" y="0"/>
                      <a:pt x="1363664" y="305397"/>
                      <a:pt x="1363664" y="682123"/>
                    </a:cubicBezTo>
                    <a:lnTo>
                      <a:pt x="1363664" y="681996"/>
                    </a:lnTo>
                    <a:cubicBezTo>
                      <a:pt x="1363664" y="1058721"/>
                      <a:pt x="1058369" y="1364117"/>
                      <a:pt x="681768" y="1364117"/>
                    </a:cubicBezTo>
                    <a:lnTo>
                      <a:pt x="681896" y="1364117"/>
                    </a:lnTo>
                    <a:cubicBezTo>
                      <a:pt x="305295" y="1364117"/>
                      <a:pt x="0" y="1058721"/>
                      <a:pt x="0" y="681996"/>
                    </a:cubicBezTo>
                    <a:lnTo>
                      <a:pt x="0" y="682123"/>
                    </a:lnTo>
                    <a:cubicBezTo>
                      <a:pt x="0" y="305397"/>
                      <a:pt x="305295" y="0"/>
                      <a:pt x="681896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7A99AC"/>
                  </a:gs>
                  <a:gs pos="15000">
                    <a:srgbClr val="001948"/>
                  </a:gs>
                </a:gsLst>
                <a:lin ang="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91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E588AB-99A3-3A88-BE0E-7F574D328E85}"/>
                  </a:ext>
                </a:extLst>
              </p:cNvPr>
              <p:cNvSpPr txBox="1"/>
              <p:nvPr/>
            </p:nvSpPr>
            <p:spPr>
              <a:xfrm>
                <a:off x="1136773" y="2961603"/>
                <a:ext cx="1377909" cy="53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4000" b="1" i="0" u="none" strike="noStrike" cap="none" normalizeH="0" baseline="0" noProof="0">
                    <a:ln>
                      <a:noFill/>
                    </a:ln>
                    <a:solidFill>
                      <a:srgbClr val="FFFFFF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%91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45B92-E7B5-9DB3-CDBC-54354D319A78}"/>
                </a:ext>
              </a:extLst>
            </p:cNvPr>
            <p:cNvSpPr txBox="1"/>
            <p:nvPr/>
          </p:nvSpPr>
          <p:spPr>
            <a:xfrm>
              <a:off x="1643427" y="4587019"/>
              <a:ext cx="3570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cap="none" normalizeH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charset="0"/>
                  <a:ea typeface="+mn-ea"/>
                  <a:cs typeface="Arial" charset="0"/>
                </a:rPr>
                <a:t>PPF kılavuzu, INBUILD</a:t>
              </a:r>
              <a:r>
                <a:rPr kumimoji="0" lang="tr-TR" sz="1200" b="0" i="0" u="none" strike="noStrike" cap="none" normalizeH="0" baseline="3000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charset="0"/>
                  <a:ea typeface="+mn-ea"/>
                  <a:cs typeface="Arial" charset="0"/>
                </a:rPr>
                <a:t>®</a:t>
              </a:r>
              <a:r>
                <a:rPr kumimoji="0" lang="tr-TR" sz="1200" b="0" i="0" u="none" strike="noStrike" cap="none" normalizeH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charset="0"/>
                  <a:ea typeface="+mn-ea"/>
                  <a:cs typeface="Arial" charset="0"/>
                </a:rPr>
                <a:t> sonuçlarına dayanarak OFEV</a:t>
              </a:r>
              <a:r>
                <a:rPr kumimoji="0" lang="tr-TR" sz="1200" b="0" i="0" u="none" strike="noStrike" cap="none" normalizeH="0" baseline="3000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charset="0"/>
                  <a:ea typeface="+mn-ea"/>
                  <a:cs typeface="Arial" charset="0"/>
                </a:rPr>
                <a:t>®</a:t>
              </a:r>
              <a:r>
                <a:rPr kumimoji="0" lang="tr-TR" sz="1200" b="0" i="0" u="none" strike="noStrike" cap="none" normalizeH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charset="0"/>
                  <a:ea typeface="+mn-ea"/>
                  <a:cs typeface="Arial" charset="0"/>
                </a:rPr>
                <a:t> ile tedavi önermektedir</a:t>
              </a:r>
              <a:r>
                <a:rPr kumimoji="0" lang="tr-TR" sz="1200" b="0" i="0" u="none" strike="noStrike" cap="none" normalizeH="0" baseline="3000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charset="0"/>
                  <a:ea typeface="+mn-ea"/>
                  <a:cs typeface="Arial" charset="0"/>
                </a:rPr>
                <a:t> *1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tr-TR" sz="12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</a:br>
              <a:r>
                <a:rPr kumimoji="0" lang="tr-TR" sz="1200" b="0" i="0" u="none" strike="noStrike" cap="none" normalizeH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Başka hiçbir tedavi önerilmemektedir</a:t>
              </a:r>
              <a:r>
                <a:rPr kumimoji="0" lang="tr-TR" sz="1200" b="0" i="0" u="none" strike="noStrike" cap="none" normalizeH="0" baseline="3000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AF71F7D-42FA-1552-7E95-43017C74660A}"/>
              </a:ext>
            </a:extLst>
          </p:cNvPr>
          <p:cNvSpPr txBox="1"/>
          <p:nvPr/>
        </p:nvSpPr>
        <p:spPr>
          <a:xfrm>
            <a:off x="6138672" y="2223337"/>
            <a:ext cx="479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Kılavuz, fibrotik İAH için standart tedaviden fayda görmeyen </a:t>
            </a:r>
            <a:r>
              <a:rPr kumimoji="0" lang="tr-TR" sz="1600" b="1" i="0" u="none" strike="noStrike" cap="none" normalizeH="0" baseline="0" noProof="0">
                <a:ln>
                  <a:noFill/>
                </a:ln>
                <a:solidFill>
                  <a:srgbClr val="F2640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PPF hastalarının tedavisi için OFEV</a:t>
            </a:r>
            <a:r>
              <a:rPr kumimoji="0" lang="tr-TR" sz="1600" b="1" i="0" u="none" strike="noStrike" cap="none" normalizeH="0" baseline="30000" noProof="0">
                <a:ln>
                  <a:noFill/>
                </a:ln>
                <a:solidFill>
                  <a:srgbClr val="F2640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®</a:t>
            </a:r>
            <a:r>
              <a:rPr kumimoji="0" lang="tr-TR" sz="1600" b="1" i="0" u="none" strike="noStrike" cap="none" normalizeH="0" baseline="0" noProof="0">
                <a:ln>
                  <a:noFill/>
                </a:ln>
                <a:solidFill>
                  <a:srgbClr val="F2640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 kullanımını önermektedir</a:t>
            </a:r>
            <a:r>
              <a:rPr kumimoji="0" lang="tr-TR" sz="16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*</a:t>
            </a:r>
            <a:r>
              <a:rPr kumimoji="0" lang="tr-TR" sz="1600" b="1" i="0" u="none" strike="noStrike" cap="none" normalizeH="0" baseline="3000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</a:t>
            </a:r>
            <a:r>
              <a:rPr kumimoji="0" lang="tr-TR" sz="16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21" name="Freeform 804">
            <a:extLst>
              <a:ext uri="{FF2B5EF4-FFF2-40B4-BE49-F238E27FC236}">
                <a16:creationId xmlns:a16="http://schemas.microsoft.com/office/drawing/2014/main" id="{BE00FE3D-D857-2233-7D75-149E30C84D65}"/>
              </a:ext>
            </a:extLst>
          </p:cNvPr>
          <p:cNvSpPr/>
          <p:nvPr/>
        </p:nvSpPr>
        <p:spPr>
          <a:xfrm>
            <a:off x="6006787" y="3274049"/>
            <a:ext cx="5058154" cy="2205151"/>
          </a:xfrm>
          <a:prstGeom prst="roundRect">
            <a:avLst>
              <a:gd name="adj" fmla="val 3174"/>
            </a:avLst>
          </a:prstGeom>
          <a:solidFill>
            <a:srgbClr val="FFFFFF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3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95061A-AD43-3D62-44FD-245CA8D38E84}"/>
              </a:ext>
            </a:extLst>
          </p:cNvPr>
          <p:cNvGrpSpPr/>
          <p:nvPr/>
        </p:nvGrpSpPr>
        <p:grpSpPr>
          <a:xfrm>
            <a:off x="6139791" y="3411636"/>
            <a:ext cx="4792146" cy="1929977"/>
            <a:chOff x="6189780" y="3321973"/>
            <a:chExt cx="4792146" cy="19299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F4B561-CF7C-39FE-D897-36295420CF9E}"/>
                </a:ext>
              </a:extLst>
            </p:cNvPr>
            <p:cNvSpPr txBox="1"/>
            <p:nvPr/>
          </p:nvSpPr>
          <p:spPr>
            <a:xfrm>
              <a:off x="6189780" y="3321973"/>
              <a:ext cx="4701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i="0" u="none" strike="noStrike" cap="none" normalizeH="0" baseline="0" noProof="0">
                  <a:ln>
                    <a:noFill/>
                  </a:ln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Hastaya bağlı olarak, </a:t>
              </a:r>
              <a:r>
                <a:rPr kumimoji="0" lang="tr-TR" sz="1200" b="1" i="0" u="none" strike="noStrike" cap="none" normalizeH="0" baseline="0" noProof="0">
                  <a:ln>
                    <a:noFill/>
                  </a:ln>
                  <a:solidFill>
                    <a:srgbClr val="F2640F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standart yönetimde</a:t>
              </a:r>
              <a:r>
                <a:rPr kumimoji="0" lang="tr-TR" sz="1200" i="0" u="none" strike="noStrike" cap="none" normalizeH="0" baseline="0" noProof="0">
                  <a:ln>
                    <a:noFill/>
                  </a:ln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 şunlar yer alabilir</a:t>
              </a:r>
              <a:r>
                <a:rPr kumimoji="0" lang="tr-TR" sz="12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:</a:t>
              </a:r>
              <a:r>
                <a:rPr kumimoji="0" lang="tr-TR" sz="1200" b="0" i="0" u="none" strike="noStrike" cap="none" normalizeH="0" baseline="3000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240FACD-C21E-0AA7-83CA-B5E4AEFD5742}"/>
                </a:ext>
              </a:extLst>
            </p:cNvPr>
            <p:cNvGrpSpPr/>
            <p:nvPr/>
          </p:nvGrpSpPr>
          <p:grpSpPr>
            <a:xfrm>
              <a:off x="6256902" y="3707976"/>
              <a:ext cx="3911167" cy="704988"/>
              <a:chOff x="6256902" y="3753696"/>
              <a:chExt cx="3911167" cy="70498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140C57-4A55-71A7-B614-C9D6349C69FC}"/>
                  </a:ext>
                </a:extLst>
              </p:cNvPr>
              <p:cNvSpPr txBox="1"/>
              <p:nvPr/>
            </p:nvSpPr>
            <p:spPr>
              <a:xfrm>
                <a:off x="7244824" y="3783025"/>
                <a:ext cx="2923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200" b="0" i="0" u="none" strike="noStrike" cap="none" normalizeH="0" baseline="0" noProof="0">
                    <a:ln>
                      <a:noFill/>
                    </a:ln>
                    <a:solidFill>
                      <a:srgbClr val="001E55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Farmakolojik olmayan önlemler</a:t>
                </a:r>
              </a:p>
              <a:p>
                <a:pPr marL="109538" marR="0" lvl="0" indent="-10953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650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r-TR" sz="1200" b="0" i="0" u="none" strike="noStrike" cap="none" normalizeH="0" baseline="0" noProof="0">
                    <a:ln>
                      <a:noFill/>
                    </a:ln>
                    <a:solidFill>
                      <a:srgbClr val="001E55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Antijen tedavisi</a:t>
                </a:r>
              </a:p>
              <a:p>
                <a:pPr marL="109538" marR="0" lvl="0" indent="-10953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650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r-TR" sz="1200" b="0" i="0" u="none" strike="noStrike" cap="none" normalizeH="0" baseline="0" noProof="0">
                    <a:ln>
                      <a:noFill/>
                    </a:ln>
                    <a:solidFill>
                      <a:srgbClr val="001E55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Gözlem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2ACAD0-5B96-1B4E-871D-0D12FD458A08}"/>
                  </a:ext>
                </a:extLst>
              </p:cNvPr>
              <p:cNvGrpSpPr/>
              <p:nvPr/>
            </p:nvGrpSpPr>
            <p:grpSpPr>
              <a:xfrm>
                <a:off x="6256902" y="3753696"/>
                <a:ext cx="704753" cy="704988"/>
                <a:chOff x="6403180" y="3646169"/>
                <a:chExt cx="704753" cy="704988"/>
              </a:xfrm>
            </p:grpSpPr>
            <p:sp>
              <p:nvSpPr>
                <p:cNvPr id="26" name="Freeform 784">
                  <a:extLst>
                    <a:ext uri="{FF2B5EF4-FFF2-40B4-BE49-F238E27FC236}">
                      <a16:creationId xmlns:a16="http://schemas.microsoft.com/office/drawing/2014/main" id="{350FAB78-728F-CF91-DEB1-0D18C6A2A172}"/>
                    </a:ext>
                  </a:extLst>
                </p:cNvPr>
                <p:cNvSpPr/>
                <p:nvPr/>
              </p:nvSpPr>
              <p:spPr>
                <a:xfrm>
                  <a:off x="6403180" y="3646169"/>
                  <a:ext cx="704753" cy="704988"/>
                </a:xfrm>
                <a:custGeom>
                  <a:avLst/>
                  <a:gdLst>
                    <a:gd name="connsiteX0" fmla="*/ 303912 w 607696"/>
                    <a:gd name="connsiteY0" fmla="*/ 0 h 607898"/>
                    <a:gd name="connsiteX1" fmla="*/ 607696 w 607696"/>
                    <a:gd name="connsiteY1" fmla="*/ 303886 h 607898"/>
                    <a:gd name="connsiteX2" fmla="*/ 607696 w 607696"/>
                    <a:gd name="connsiteY2" fmla="*/ 304013 h 607898"/>
                    <a:gd name="connsiteX3" fmla="*/ 303912 w 607696"/>
                    <a:gd name="connsiteY3" fmla="*/ 607899 h 607898"/>
                    <a:gd name="connsiteX4" fmla="*/ 303785 w 607696"/>
                    <a:gd name="connsiteY4" fmla="*/ 607899 h 607898"/>
                    <a:gd name="connsiteX5" fmla="*/ 0 w 607696"/>
                    <a:gd name="connsiteY5" fmla="*/ 304013 h 607898"/>
                    <a:gd name="connsiteX6" fmla="*/ 0 w 607696"/>
                    <a:gd name="connsiteY6" fmla="*/ 303886 h 607898"/>
                    <a:gd name="connsiteX7" fmla="*/ 303785 w 607696"/>
                    <a:gd name="connsiteY7" fmla="*/ 0 h 60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696" h="607898">
                      <a:moveTo>
                        <a:pt x="303912" y="0"/>
                      </a:moveTo>
                      <a:cubicBezTo>
                        <a:pt x="471687" y="0"/>
                        <a:pt x="607696" y="136054"/>
                        <a:pt x="607696" y="303886"/>
                      </a:cubicBezTo>
                      <a:lnTo>
                        <a:pt x="607696" y="304013"/>
                      </a:lnTo>
                      <a:cubicBezTo>
                        <a:pt x="607696" y="471844"/>
                        <a:pt x="471687" y="607899"/>
                        <a:pt x="303912" y="607899"/>
                      </a:cubicBezTo>
                      <a:lnTo>
                        <a:pt x="303785" y="607899"/>
                      </a:lnTo>
                      <a:cubicBezTo>
                        <a:pt x="136009" y="607899"/>
                        <a:pt x="0" y="471846"/>
                        <a:pt x="0" y="304013"/>
                      </a:cubicBezTo>
                      <a:lnTo>
                        <a:pt x="0" y="303886"/>
                      </a:lnTo>
                      <a:cubicBezTo>
                        <a:pt x="0" y="136055"/>
                        <a:pt x="136009" y="0"/>
                        <a:pt x="303785" y="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7A99AC"/>
                    </a:gs>
                    <a:gs pos="15000">
                      <a:srgbClr val="001948"/>
                    </a:gs>
                  </a:gsLst>
                  <a:lin ang="900000" scaled="0"/>
                </a:gradFill>
                <a:ln w="12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3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" name="Graphic 4">
                  <a:extLst>
                    <a:ext uri="{FF2B5EF4-FFF2-40B4-BE49-F238E27FC236}">
                      <a16:creationId xmlns:a16="http://schemas.microsoft.com/office/drawing/2014/main" id="{95354A33-1769-77CF-0D38-2A018B506AF7}"/>
                    </a:ext>
                  </a:extLst>
                </p:cNvPr>
                <p:cNvGrpSpPr/>
                <p:nvPr/>
              </p:nvGrpSpPr>
              <p:grpSpPr>
                <a:xfrm>
                  <a:off x="6512679" y="3753105"/>
                  <a:ext cx="485614" cy="491117"/>
                  <a:chOff x="777199" y="24866256"/>
                  <a:chExt cx="418736" cy="423481"/>
                </a:xfrm>
              </p:grpSpPr>
              <p:sp>
                <p:nvSpPr>
                  <p:cNvPr id="28" name="Freeform 786">
                    <a:extLst>
                      <a:ext uri="{FF2B5EF4-FFF2-40B4-BE49-F238E27FC236}">
                        <a16:creationId xmlns:a16="http://schemas.microsoft.com/office/drawing/2014/main" id="{71089117-4083-5D9D-672E-0406F6009C59}"/>
                      </a:ext>
                    </a:extLst>
                  </p:cNvPr>
                  <p:cNvSpPr/>
                  <p:nvPr/>
                </p:nvSpPr>
                <p:spPr>
                  <a:xfrm>
                    <a:off x="886007" y="24866256"/>
                    <a:ext cx="201187" cy="212885"/>
                  </a:xfrm>
                  <a:custGeom>
                    <a:avLst/>
                    <a:gdLst>
                      <a:gd name="connsiteX0" fmla="*/ 197503 w 201187"/>
                      <a:gd name="connsiteY0" fmla="*/ 188482 h 212885"/>
                      <a:gd name="connsiteX1" fmla="*/ 115426 w 201187"/>
                      <a:gd name="connsiteY1" fmla="*/ 133450 h 212885"/>
                      <a:gd name="connsiteX2" fmla="*/ 112123 w 201187"/>
                      <a:gd name="connsiteY2" fmla="*/ 124934 h 212885"/>
                      <a:gd name="connsiteX3" fmla="*/ 112123 w 201187"/>
                      <a:gd name="connsiteY3" fmla="*/ 11566 h 212885"/>
                      <a:gd name="connsiteX4" fmla="*/ 100561 w 201187"/>
                      <a:gd name="connsiteY4" fmla="*/ 0 h 212885"/>
                      <a:gd name="connsiteX5" fmla="*/ 88999 w 201187"/>
                      <a:gd name="connsiteY5" fmla="*/ 11566 h 212885"/>
                      <a:gd name="connsiteX6" fmla="*/ 88999 w 201187"/>
                      <a:gd name="connsiteY6" fmla="*/ 124934 h 212885"/>
                      <a:gd name="connsiteX7" fmla="*/ 85950 w 201187"/>
                      <a:gd name="connsiteY7" fmla="*/ 133069 h 212885"/>
                      <a:gd name="connsiteX8" fmla="*/ 3619 w 201187"/>
                      <a:gd name="connsiteY8" fmla="*/ 188355 h 212885"/>
                      <a:gd name="connsiteX9" fmla="*/ 316 w 201187"/>
                      <a:gd name="connsiteY9" fmla="*/ 195091 h 212885"/>
                      <a:gd name="connsiteX10" fmla="*/ 5398 w 201187"/>
                      <a:gd name="connsiteY10" fmla="*/ 198651 h 212885"/>
                      <a:gd name="connsiteX11" fmla="*/ 7050 w 201187"/>
                      <a:gd name="connsiteY11" fmla="*/ 198396 h 212885"/>
                      <a:gd name="connsiteX12" fmla="*/ 35764 w 201187"/>
                      <a:gd name="connsiteY12" fmla="*/ 186068 h 212885"/>
                      <a:gd name="connsiteX13" fmla="*/ 31825 w 201187"/>
                      <a:gd name="connsiteY13" fmla="*/ 207419 h 212885"/>
                      <a:gd name="connsiteX14" fmla="*/ 37034 w 201187"/>
                      <a:gd name="connsiteY14" fmla="*/ 212885 h 212885"/>
                      <a:gd name="connsiteX15" fmla="*/ 37161 w 201187"/>
                      <a:gd name="connsiteY15" fmla="*/ 212885 h 212885"/>
                      <a:gd name="connsiteX16" fmla="*/ 42498 w 201187"/>
                      <a:gd name="connsiteY16" fmla="*/ 207674 h 212885"/>
                      <a:gd name="connsiteX17" fmla="*/ 51391 w 201187"/>
                      <a:gd name="connsiteY17" fmla="*/ 178061 h 212885"/>
                      <a:gd name="connsiteX18" fmla="*/ 51900 w 201187"/>
                      <a:gd name="connsiteY18" fmla="*/ 177298 h 212885"/>
                      <a:gd name="connsiteX19" fmla="*/ 100688 w 201187"/>
                      <a:gd name="connsiteY19" fmla="*/ 128621 h 212885"/>
                      <a:gd name="connsiteX20" fmla="*/ 149477 w 201187"/>
                      <a:gd name="connsiteY20" fmla="*/ 177298 h 212885"/>
                      <a:gd name="connsiteX21" fmla="*/ 149985 w 201187"/>
                      <a:gd name="connsiteY21" fmla="*/ 178061 h 212885"/>
                      <a:gd name="connsiteX22" fmla="*/ 158878 w 201187"/>
                      <a:gd name="connsiteY22" fmla="*/ 207674 h 212885"/>
                      <a:gd name="connsiteX23" fmla="*/ 164215 w 201187"/>
                      <a:gd name="connsiteY23" fmla="*/ 212885 h 212885"/>
                      <a:gd name="connsiteX24" fmla="*/ 164215 w 201187"/>
                      <a:gd name="connsiteY24" fmla="*/ 212885 h 212885"/>
                      <a:gd name="connsiteX25" fmla="*/ 169424 w 201187"/>
                      <a:gd name="connsiteY25" fmla="*/ 207419 h 212885"/>
                      <a:gd name="connsiteX26" fmla="*/ 165485 w 201187"/>
                      <a:gd name="connsiteY26" fmla="*/ 186068 h 212885"/>
                      <a:gd name="connsiteX27" fmla="*/ 194199 w 201187"/>
                      <a:gd name="connsiteY27" fmla="*/ 198396 h 212885"/>
                      <a:gd name="connsiteX28" fmla="*/ 195851 w 201187"/>
                      <a:gd name="connsiteY28" fmla="*/ 198651 h 212885"/>
                      <a:gd name="connsiteX29" fmla="*/ 200933 w 201187"/>
                      <a:gd name="connsiteY29" fmla="*/ 195091 h 212885"/>
                      <a:gd name="connsiteX30" fmla="*/ 197630 w 201187"/>
                      <a:gd name="connsiteY30" fmla="*/ 188355 h 212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01187" h="212885">
                        <a:moveTo>
                          <a:pt x="197503" y="188482"/>
                        </a:moveTo>
                        <a:cubicBezTo>
                          <a:pt x="196740" y="188229"/>
                          <a:pt x="138677" y="168020"/>
                          <a:pt x="115426" y="133450"/>
                        </a:cubicBezTo>
                        <a:cubicBezTo>
                          <a:pt x="113648" y="130655"/>
                          <a:pt x="112123" y="128493"/>
                          <a:pt x="112123" y="124934"/>
                        </a:cubicBezTo>
                        <a:lnTo>
                          <a:pt x="112123" y="11566"/>
                        </a:lnTo>
                        <a:cubicBezTo>
                          <a:pt x="112123" y="5211"/>
                          <a:pt x="106914" y="0"/>
                          <a:pt x="100561" y="0"/>
                        </a:cubicBezTo>
                        <a:cubicBezTo>
                          <a:pt x="94208" y="0"/>
                          <a:pt x="88999" y="5084"/>
                          <a:pt x="88999" y="11566"/>
                        </a:cubicBezTo>
                        <a:lnTo>
                          <a:pt x="88999" y="124934"/>
                        </a:lnTo>
                        <a:cubicBezTo>
                          <a:pt x="88999" y="128366"/>
                          <a:pt x="87602" y="130400"/>
                          <a:pt x="85950" y="133069"/>
                        </a:cubicBezTo>
                        <a:cubicBezTo>
                          <a:pt x="62826" y="167893"/>
                          <a:pt x="4382" y="188102"/>
                          <a:pt x="3619" y="188355"/>
                        </a:cubicBezTo>
                        <a:cubicBezTo>
                          <a:pt x="824" y="189246"/>
                          <a:pt x="-701" y="192296"/>
                          <a:pt x="316" y="195091"/>
                        </a:cubicBezTo>
                        <a:cubicBezTo>
                          <a:pt x="1078" y="197253"/>
                          <a:pt x="3111" y="198651"/>
                          <a:pt x="5398" y="198651"/>
                        </a:cubicBezTo>
                        <a:cubicBezTo>
                          <a:pt x="6033" y="198651"/>
                          <a:pt x="6542" y="198651"/>
                          <a:pt x="7050" y="198396"/>
                        </a:cubicBezTo>
                        <a:cubicBezTo>
                          <a:pt x="8447" y="197887"/>
                          <a:pt x="20517" y="193694"/>
                          <a:pt x="35764" y="186068"/>
                        </a:cubicBezTo>
                        <a:cubicBezTo>
                          <a:pt x="32206" y="196871"/>
                          <a:pt x="31825" y="206785"/>
                          <a:pt x="31825" y="207419"/>
                        </a:cubicBezTo>
                        <a:cubicBezTo>
                          <a:pt x="31825" y="210344"/>
                          <a:pt x="34112" y="212758"/>
                          <a:pt x="37034" y="212885"/>
                        </a:cubicBezTo>
                        <a:lnTo>
                          <a:pt x="37161" y="212885"/>
                        </a:lnTo>
                        <a:cubicBezTo>
                          <a:pt x="40084" y="212885"/>
                          <a:pt x="42371" y="210597"/>
                          <a:pt x="42498" y="207674"/>
                        </a:cubicBezTo>
                        <a:cubicBezTo>
                          <a:pt x="42498" y="207547"/>
                          <a:pt x="43006" y="190007"/>
                          <a:pt x="51391" y="178061"/>
                        </a:cubicBezTo>
                        <a:cubicBezTo>
                          <a:pt x="51518" y="177807"/>
                          <a:pt x="51773" y="177552"/>
                          <a:pt x="51900" y="177298"/>
                        </a:cubicBezTo>
                        <a:cubicBezTo>
                          <a:pt x="71212" y="165606"/>
                          <a:pt x="91413" y="149337"/>
                          <a:pt x="100688" y="128621"/>
                        </a:cubicBezTo>
                        <a:cubicBezTo>
                          <a:pt x="109963" y="149210"/>
                          <a:pt x="130165" y="165606"/>
                          <a:pt x="149477" y="177298"/>
                        </a:cubicBezTo>
                        <a:cubicBezTo>
                          <a:pt x="149477" y="177552"/>
                          <a:pt x="149731" y="177934"/>
                          <a:pt x="149985" y="178061"/>
                        </a:cubicBezTo>
                        <a:cubicBezTo>
                          <a:pt x="158243" y="190007"/>
                          <a:pt x="158878" y="207547"/>
                          <a:pt x="158878" y="207674"/>
                        </a:cubicBezTo>
                        <a:cubicBezTo>
                          <a:pt x="158878" y="210597"/>
                          <a:pt x="161293" y="212885"/>
                          <a:pt x="164215" y="212885"/>
                        </a:cubicBezTo>
                        <a:lnTo>
                          <a:pt x="164215" y="212885"/>
                        </a:lnTo>
                        <a:cubicBezTo>
                          <a:pt x="167137" y="212885"/>
                          <a:pt x="169424" y="210344"/>
                          <a:pt x="169424" y="207419"/>
                        </a:cubicBezTo>
                        <a:cubicBezTo>
                          <a:pt x="169424" y="206785"/>
                          <a:pt x="169043" y="196871"/>
                          <a:pt x="165485" y="186068"/>
                        </a:cubicBezTo>
                        <a:cubicBezTo>
                          <a:pt x="180732" y="193694"/>
                          <a:pt x="192802" y="197887"/>
                          <a:pt x="194199" y="198396"/>
                        </a:cubicBezTo>
                        <a:cubicBezTo>
                          <a:pt x="194708" y="198523"/>
                          <a:pt x="195343" y="198651"/>
                          <a:pt x="195851" y="198651"/>
                        </a:cubicBezTo>
                        <a:cubicBezTo>
                          <a:pt x="198011" y="198651"/>
                          <a:pt x="200171" y="197253"/>
                          <a:pt x="200933" y="195091"/>
                        </a:cubicBezTo>
                        <a:cubicBezTo>
                          <a:pt x="201823" y="192296"/>
                          <a:pt x="200298" y="189246"/>
                          <a:pt x="197630" y="188355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26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787">
                    <a:extLst>
                      <a:ext uri="{FF2B5EF4-FFF2-40B4-BE49-F238E27FC236}">
                        <a16:creationId xmlns:a16="http://schemas.microsoft.com/office/drawing/2014/main" id="{B066FF50-3EC0-3E79-EDBA-F002FD3F3628}"/>
                      </a:ext>
                    </a:extLst>
                  </p:cNvPr>
                  <p:cNvSpPr/>
                  <p:nvPr/>
                </p:nvSpPr>
                <p:spPr>
                  <a:xfrm>
                    <a:off x="777199" y="24909723"/>
                    <a:ext cx="176080" cy="295624"/>
                  </a:xfrm>
                  <a:custGeom>
                    <a:avLst/>
                    <a:gdLst>
                      <a:gd name="connsiteX0" fmla="*/ 163248 w 176080"/>
                      <a:gd name="connsiteY0" fmla="*/ 164715 h 295624"/>
                      <a:gd name="connsiteX1" fmla="*/ 156768 w 176080"/>
                      <a:gd name="connsiteY1" fmla="*/ 177552 h 295624"/>
                      <a:gd name="connsiteX2" fmla="*/ 156768 w 176080"/>
                      <a:gd name="connsiteY2" fmla="*/ 213392 h 295624"/>
                      <a:gd name="connsiteX3" fmla="*/ 51441 w 176080"/>
                      <a:gd name="connsiteY3" fmla="*/ 275035 h 295624"/>
                      <a:gd name="connsiteX4" fmla="*/ 48138 w 176080"/>
                      <a:gd name="connsiteY4" fmla="*/ 275670 h 295624"/>
                      <a:gd name="connsiteX5" fmla="*/ 28953 w 176080"/>
                      <a:gd name="connsiteY5" fmla="*/ 271983 h 295624"/>
                      <a:gd name="connsiteX6" fmla="*/ 29588 w 176080"/>
                      <a:gd name="connsiteY6" fmla="*/ 151497 h 295624"/>
                      <a:gd name="connsiteX7" fmla="*/ 130341 w 176080"/>
                      <a:gd name="connsiteY7" fmla="*/ 19192 h 295624"/>
                      <a:gd name="connsiteX8" fmla="*/ 130722 w 176080"/>
                      <a:gd name="connsiteY8" fmla="*/ 19192 h 295624"/>
                      <a:gd name="connsiteX9" fmla="*/ 156768 w 176080"/>
                      <a:gd name="connsiteY9" fmla="*/ 77655 h 295624"/>
                      <a:gd name="connsiteX10" fmla="*/ 156768 w 176080"/>
                      <a:gd name="connsiteY10" fmla="*/ 109556 h 295624"/>
                      <a:gd name="connsiteX11" fmla="*/ 175953 w 176080"/>
                      <a:gd name="connsiteY11" fmla="*/ 93924 h 295624"/>
                      <a:gd name="connsiteX12" fmla="*/ 175953 w 176080"/>
                      <a:gd name="connsiteY12" fmla="*/ 77655 h 295624"/>
                      <a:gd name="connsiteX13" fmla="*/ 130977 w 176080"/>
                      <a:gd name="connsiteY13" fmla="*/ 0 h 295624"/>
                      <a:gd name="connsiteX14" fmla="*/ 130468 w 176080"/>
                      <a:gd name="connsiteY14" fmla="*/ 0 h 295624"/>
                      <a:gd name="connsiteX15" fmla="*/ 10911 w 176080"/>
                      <a:gd name="connsiteY15" fmla="*/ 147431 h 295624"/>
                      <a:gd name="connsiteX16" fmla="*/ 15485 w 176080"/>
                      <a:gd name="connsiteY16" fmla="*/ 285456 h 295624"/>
                      <a:gd name="connsiteX17" fmla="*/ 41150 w 176080"/>
                      <a:gd name="connsiteY17" fmla="*/ 295625 h 295624"/>
                      <a:gd name="connsiteX18" fmla="*/ 52203 w 176080"/>
                      <a:gd name="connsiteY18" fmla="*/ 294480 h 295624"/>
                      <a:gd name="connsiteX19" fmla="*/ 55507 w 176080"/>
                      <a:gd name="connsiteY19" fmla="*/ 293845 h 295624"/>
                      <a:gd name="connsiteX20" fmla="*/ 176081 w 176080"/>
                      <a:gd name="connsiteY20" fmla="*/ 213520 h 295624"/>
                      <a:gd name="connsiteX21" fmla="*/ 176081 w 176080"/>
                      <a:gd name="connsiteY21" fmla="*/ 138533 h 295624"/>
                      <a:gd name="connsiteX22" fmla="*/ 169474 w 176080"/>
                      <a:gd name="connsiteY22" fmla="*/ 142855 h 295624"/>
                      <a:gd name="connsiteX23" fmla="*/ 163375 w 176080"/>
                      <a:gd name="connsiteY23" fmla="*/ 164843 h 29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76080" h="295624">
                        <a:moveTo>
                          <a:pt x="163248" y="164715"/>
                        </a:moveTo>
                        <a:cubicBezTo>
                          <a:pt x="163248" y="169927"/>
                          <a:pt x="160580" y="174502"/>
                          <a:pt x="156768" y="177552"/>
                        </a:cubicBezTo>
                        <a:lnTo>
                          <a:pt x="156768" y="213392"/>
                        </a:lnTo>
                        <a:cubicBezTo>
                          <a:pt x="156768" y="253173"/>
                          <a:pt x="82950" y="268426"/>
                          <a:pt x="51441" y="275035"/>
                        </a:cubicBezTo>
                        <a:lnTo>
                          <a:pt x="48138" y="275670"/>
                        </a:lnTo>
                        <a:cubicBezTo>
                          <a:pt x="36576" y="278085"/>
                          <a:pt x="31748" y="274653"/>
                          <a:pt x="28953" y="271983"/>
                        </a:cubicBezTo>
                        <a:cubicBezTo>
                          <a:pt x="21329" y="264231"/>
                          <a:pt x="11165" y="238304"/>
                          <a:pt x="29588" y="151497"/>
                        </a:cubicBezTo>
                        <a:cubicBezTo>
                          <a:pt x="50044" y="54905"/>
                          <a:pt x="102008" y="19192"/>
                          <a:pt x="130341" y="19192"/>
                        </a:cubicBezTo>
                        <a:lnTo>
                          <a:pt x="130722" y="19192"/>
                        </a:lnTo>
                        <a:cubicBezTo>
                          <a:pt x="148002" y="19444"/>
                          <a:pt x="156768" y="39145"/>
                          <a:pt x="156768" y="77655"/>
                        </a:cubicBezTo>
                        <a:lnTo>
                          <a:pt x="156768" y="109556"/>
                        </a:lnTo>
                        <a:cubicBezTo>
                          <a:pt x="163629" y="104981"/>
                          <a:pt x="170236" y="99643"/>
                          <a:pt x="175953" y="93924"/>
                        </a:cubicBezTo>
                        <a:lnTo>
                          <a:pt x="175953" y="77655"/>
                        </a:lnTo>
                        <a:cubicBezTo>
                          <a:pt x="175953" y="13980"/>
                          <a:pt x="151432" y="253"/>
                          <a:pt x="130977" y="0"/>
                        </a:cubicBezTo>
                        <a:lnTo>
                          <a:pt x="130468" y="0"/>
                        </a:lnTo>
                        <a:cubicBezTo>
                          <a:pt x="94766" y="0"/>
                          <a:pt x="33908" y="39018"/>
                          <a:pt x="10911" y="147431"/>
                        </a:cubicBezTo>
                        <a:cubicBezTo>
                          <a:pt x="-4971" y="222545"/>
                          <a:pt x="-3573" y="266392"/>
                          <a:pt x="15485" y="285456"/>
                        </a:cubicBezTo>
                        <a:cubicBezTo>
                          <a:pt x="20440" y="290413"/>
                          <a:pt x="28572" y="295625"/>
                          <a:pt x="41150" y="295625"/>
                        </a:cubicBezTo>
                        <a:cubicBezTo>
                          <a:pt x="44580" y="295625"/>
                          <a:pt x="48138" y="295243"/>
                          <a:pt x="52203" y="294480"/>
                        </a:cubicBezTo>
                        <a:lnTo>
                          <a:pt x="55507" y="293845"/>
                        </a:lnTo>
                        <a:cubicBezTo>
                          <a:pt x="91590" y="286345"/>
                          <a:pt x="176081" y="268933"/>
                          <a:pt x="176081" y="213520"/>
                        </a:cubicBezTo>
                        <a:lnTo>
                          <a:pt x="176081" y="138533"/>
                        </a:lnTo>
                        <a:cubicBezTo>
                          <a:pt x="173921" y="140058"/>
                          <a:pt x="171761" y="141457"/>
                          <a:pt x="169474" y="142855"/>
                        </a:cubicBezTo>
                        <a:cubicBezTo>
                          <a:pt x="164900" y="150226"/>
                          <a:pt x="163502" y="161156"/>
                          <a:pt x="163375" y="164843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26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788">
                    <a:extLst>
                      <a:ext uri="{FF2B5EF4-FFF2-40B4-BE49-F238E27FC236}">
                        <a16:creationId xmlns:a16="http://schemas.microsoft.com/office/drawing/2014/main" id="{F1F1FA74-F393-17D2-5436-5975DA597669}"/>
                      </a:ext>
                    </a:extLst>
                  </p:cNvPr>
                  <p:cNvSpPr/>
                  <p:nvPr/>
                </p:nvSpPr>
                <p:spPr>
                  <a:xfrm>
                    <a:off x="1019856" y="24909723"/>
                    <a:ext cx="176080" cy="295750"/>
                  </a:xfrm>
                  <a:custGeom>
                    <a:avLst/>
                    <a:gdLst>
                      <a:gd name="connsiteX0" fmla="*/ 165169 w 176080"/>
                      <a:gd name="connsiteY0" fmla="*/ 147431 h 295750"/>
                      <a:gd name="connsiteX1" fmla="*/ 45612 w 176080"/>
                      <a:gd name="connsiteY1" fmla="*/ 0 h 295750"/>
                      <a:gd name="connsiteX2" fmla="*/ 44977 w 176080"/>
                      <a:gd name="connsiteY2" fmla="*/ 0 h 295750"/>
                      <a:gd name="connsiteX3" fmla="*/ 0 w 176080"/>
                      <a:gd name="connsiteY3" fmla="*/ 77655 h 295750"/>
                      <a:gd name="connsiteX4" fmla="*/ 0 w 176080"/>
                      <a:gd name="connsiteY4" fmla="*/ 93924 h 295750"/>
                      <a:gd name="connsiteX5" fmla="*/ 19185 w 176080"/>
                      <a:gd name="connsiteY5" fmla="*/ 109556 h 295750"/>
                      <a:gd name="connsiteX6" fmla="*/ 19185 w 176080"/>
                      <a:gd name="connsiteY6" fmla="*/ 77655 h 295750"/>
                      <a:gd name="connsiteX7" fmla="*/ 45231 w 176080"/>
                      <a:gd name="connsiteY7" fmla="*/ 19192 h 295750"/>
                      <a:gd name="connsiteX8" fmla="*/ 45612 w 176080"/>
                      <a:gd name="connsiteY8" fmla="*/ 19192 h 295750"/>
                      <a:gd name="connsiteX9" fmla="*/ 146366 w 176080"/>
                      <a:gd name="connsiteY9" fmla="*/ 151497 h 295750"/>
                      <a:gd name="connsiteX10" fmla="*/ 147001 w 176080"/>
                      <a:gd name="connsiteY10" fmla="*/ 271983 h 295750"/>
                      <a:gd name="connsiteX11" fmla="*/ 127816 w 176080"/>
                      <a:gd name="connsiteY11" fmla="*/ 275670 h 295750"/>
                      <a:gd name="connsiteX12" fmla="*/ 124512 w 176080"/>
                      <a:gd name="connsiteY12" fmla="*/ 275035 h 295750"/>
                      <a:gd name="connsiteX13" fmla="*/ 19185 w 176080"/>
                      <a:gd name="connsiteY13" fmla="*/ 213520 h 295750"/>
                      <a:gd name="connsiteX14" fmla="*/ 19185 w 176080"/>
                      <a:gd name="connsiteY14" fmla="*/ 177807 h 295750"/>
                      <a:gd name="connsiteX15" fmla="*/ 12832 w 176080"/>
                      <a:gd name="connsiteY15" fmla="*/ 164843 h 295750"/>
                      <a:gd name="connsiteX16" fmla="*/ 6861 w 176080"/>
                      <a:gd name="connsiteY16" fmla="*/ 142728 h 295750"/>
                      <a:gd name="connsiteX17" fmla="*/ 127 w 176080"/>
                      <a:gd name="connsiteY17" fmla="*/ 138407 h 295750"/>
                      <a:gd name="connsiteX18" fmla="*/ 127 w 176080"/>
                      <a:gd name="connsiteY18" fmla="*/ 213520 h 295750"/>
                      <a:gd name="connsiteX19" fmla="*/ 120701 w 176080"/>
                      <a:gd name="connsiteY19" fmla="*/ 293845 h 295750"/>
                      <a:gd name="connsiteX20" fmla="*/ 124004 w 176080"/>
                      <a:gd name="connsiteY20" fmla="*/ 294607 h 295750"/>
                      <a:gd name="connsiteX21" fmla="*/ 134931 w 176080"/>
                      <a:gd name="connsiteY21" fmla="*/ 295750 h 295750"/>
                      <a:gd name="connsiteX22" fmla="*/ 160596 w 176080"/>
                      <a:gd name="connsiteY22" fmla="*/ 285583 h 295750"/>
                      <a:gd name="connsiteX23" fmla="*/ 165169 w 176080"/>
                      <a:gd name="connsiteY23" fmla="*/ 147558 h 29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76080" h="295750">
                        <a:moveTo>
                          <a:pt x="165169" y="147431"/>
                        </a:moveTo>
                        <a:cubicBezTo>
                          <a:pt x="142173" y="39018"/>
                          <a:pt x="81314" y="0"/>
                          <a:pt x="45612" y="0"/>
                        </a:cubicBezTo>
                        <a:cubicBezTo>
                          <a:pt x="45485" y="0"/>
                          <a:pt x="45231" y="0"/>
                          <a:pt x="44977" y="0"/>
                        </a:cubicBezTo>
                        <a:cubicBezTo>
                          <a:pt x="24394" y="253"/>
                          <a:pt x="0" y="13853"/>
                          <a:pt x="0" y="77655"/>
                        </a:cubicBezTo>
                        <a:lnTo>
                          <a:pt x="0" y="93924"/>
                        </a:lnTo>
                        <a:cubicBezTo>
                          <a:pt x="5717" y="99643"/>
                          <a:pt x="12324" y="104981"/>
                          <a:pt x="19185" y="109556"/>
                        </a:cubicBezTo>
                        <a:lnTo>
                          <a:pt x="19185" y="77655"/>
                        </a:lnTo>
                        <a:cubicBezTo>
                          <a:pt x="19185" y="39018"/>
                          <a:pt x="27952" y="19317"/>
                          <a:pt x="45231" y="19192"/>
                        </a:cubicBezTo>
                        <a:lnTo>
                          <a:pt x="45612" y="19192"/>
                        </a:lnTo>
                        <a:cubicBezTo>
                          <a:pt x="73945" y="19192"/>
                          <a:pt x="125910" y="54905"/>
                          <a:pt x="146366" y="151497"/>
                        </a:cubicBezTo>
                        <a:cubicBezTo>
                          <a:pt x="164788" y="238431"/>
                          <a:pt x="154624" y="264358"/>
                          <a:pt x="147001" y="271983"/>
                        </a:cubicBezTo>
                        <a:cubicBezTo>
                          <a:pt x="144333" y="274781"/>
                          <a:pt x="139378" y="278085"/>
                          <a:pt x="127816" y="275670"/>
                        </a:cubicBezTo>
                        <a:lnTo>
                          <a:pt x="124512" y="275035"/>
                        </a:lnTo>
                        <a:cubicBezTo>
                          <a:pt x="93003" y="268553"/>
                          <a:pt x="19185" y="253301"/>
                          <a:pt x="19185" y="213520"/>
                        </a:cubicBezTo>
                        <a:lnTo>
                          <a:pt x="19185" y="177807"/>
                        </a:lnTo>
                        <a:cubicBezTo>
                          <a:pt x="15374" y="174756"/>
                          <a:pt x="12959" y="170181"/>
                          <a:pt x="12832" y="164843"/>
                        </a:cubicBezTo>
                        <a:cubicBezTo>
                          <a:pt x="12705" y="161029"/>
                          <a:pt x="11308" y="150099"/>
                          <a:pt x="6861" y="142728"/>
                        </a:cubicBezTo>
                        <a:cubicBezTo>
                          <a:pt x="4574" y="141330"/>
                          <a:pt x="2287" y="139805"/>
                          <a:pt x="127" y="138407"/>
                        </a:cubicBezTo>
                        <a:lnTo>
                          <a:pt x="127" y="213520"/>
                        </a:lnTo>
                        <a:cubicBezTo>
                          <a:pt x="127" y="268933"/>
                          <a:pt x="84618" y="286345"/>
                          <a:pt x="120701" y="293845"/>
                        </a:cubicBezTo>
                        <a:lnTo>
                          <a:pt x="124004" y="294607"/>
                        </a:lnTo>
                        <a:cubicBezTo>
                          <a:pt x="127943" y="295370"/>
                          <a:pt x="131627" y="295750"/>
                          <a:pt x="134931" y="295750"/>
                        </a:cubicBezTo>
                        <a:cubicBezTo>
                          <a:pt x="147509" y="295750"/>
                          <a:pt x="155640" y="290540"/>
                          <a:pt x="160596" y="285583"/>
                        </a:cubicBezTo>
                        <a:cubicBezTo>
                          <a:pt x="179654" y="266519"/>
                          <a:pt x="181051" y="222670"/>
                          <a:pt x="165169" y="147558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26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789">
                    <a:extLst>
                      <a:ext uri="{FF2B5EF4-FFF2-40B4-BE49-F238E27FC236}">
                        <a16:creationId xmlns:a16="http://schemas.microsoft.com/office/drawing/2014/main" id="{748FBCF9-C11D-F426-DC2C-39C0FC176167}"/>
                      </a:ext>
                    </a:extLst>
                  </p:cNvPr>
                  <p:cNvSpPr/>
                  <p:nvPr/>
                </p:nvSpPr>
                <p:spPr>
                  <a:xfrm>
                    <a:off x="926980" y="25163278"/>
                    <a:ext cx="126418" cy="126459"/>
                  </a:xfrm>
                  <a:custGeom>
                    <a:avLst/>
                    <a:gdLst>
                      <a:gd name="connsiteX0" fmla="*/ 0 w 126418"/>
                      <a:gd name="connsiteY0" fmla="*/ 42958 h 126459"/>
                      <a:gd name="connsiteX1" fmla="*/ 42944 w 126418"/>
                      <a:gd name="connsiteY1" fmla="*/ 42958 h 126459"/>
                      <a:gd name="connsiteX2" fmla="*/ 42944 w 126418"/>
                      <a:gd name="connsiteY2" fmla="*/ 0 h 126459"/>
                      <a:gd name="connsiteX3" fmla="*/ 83347 w 126418"/>
                      <a:gd name="connsiteY3" fmla="*/ 0 h 126459"/>
                      <a:gd name="connsiteX4" fmla="*/ 83347 w 126418"/>
                      <a:gd name="connsiteY4" fmla="*/ 42958 h 126459"/>
                      <a:gd name="connsiteX5" fmla="*/ 126418 w 126418"/>
                      <a:gd name="connsiteY5" fmla="*/ 42958 h 126459"/>
                      <a:gd name="connsiteX6" fmla="*/ 126418 w 126418"/>
                      <a:gd name="connsiteY6" fmla="*/ 83375 h 126459"/>
                      <a:gd name="connsiteX7" fmla="*/ 83347 w 126418"/>
                      <a:gd name="connsiteY7" fmla="*/ 83375 h 126459"/>
                      <a:gd name="connsiteX8" fmla="*/ 83347 w 126418"/>
                      <a:gd name="connsiteY8" fmla="*/ 126460 h 126459"/>
                      <a:gd name="connsiteX9" fmla="*/ 42944 w 126418"/>
                      <a:gd name="connsiteY9" fmla="*/ 126460 h 126459"/>
                      <a:gd name="connsiteX10" fmla="*/ 42944 w 126418"/>
                      <a:gd name="connsiteY10" fmla="*/ 83375 h 126459"/>
                      <a:gd name="connsiteX11" fmla="*/ 0 w 126418"/>
                      <a:gd name="connsiteY11" fmla="*/ 83375 h 126459"/>
                      <a:gd name="connsiteX12" fmla="*/ 0 w 126418"/>
                      <a:gd name="connsiteY12" fmla="*/ 42958 h 12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18" h="126459">
                        <a:moveTo>
                          <a:pt x="0" y="42958"/>
                        </a:moveTo>
                        <a:lnTo>
                          <a:pt x="42944" y="42958"/>
                        </a:lnTo>
                        <a:lnTo>
                          <a:pt x="42944" y="0"/>
                        </a:lnTo>
                        <a:lnTo>
                          <a:pt x="83347" y="0"/>
                        </a:lnTo>
                        <a:lnTo>
                          <a:pt x="83347" y="42958"/>
                        </a:lnTo>
                        <a:lnTo>
                          <a:pt x="126418" y="42958"/>
                        </a:lnTo>
                        <a:lnTo>
                          <a:pt x="126418" y="83375"/>
                        </a:lnTo>
                        <a:lnTo>
                          <a:pt x="83347" y="83375"/>
                        </a:lnTo>
                        <a:lnTo>
                          <a:pt x="83347" y="126460"/>
                        </a:lnTo>
                        <a:lnTo>
                          <a:pt x="42944" y="126460"/>
                        </a:lnTo>
                        <a:lnTo>
                          <a:pt x="42944" y="83375"/>
                        </a:lnTo>
                        <a:lnTo>
                          <a:pt x="0" y="83375"/>
                        </a:lnTo>
                        <a:lnTo>
                          <a:pt x="0" y="42958"/>
                        </a:lnTo>
                        <a:close/>
                      </a:path>
                    </a:pathLst>
                  </a:custGeom>
                  <a:noFill/>
                  <a:ln w="12568" cap="flat">
                    <a:solidFill>
                      <a:schemeClr val="accent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3F544F0-2088-D3FF-5A81-9DFEFCC6A60A}"/>
                </a:ext>
              </a:extLst>
            </p:cNvPr>
            <p:cNvGrpSpPr/>
            <p:nvPr/>
          </p:nvGrpSpPr>
          <p:grpSpPr>
            <a:xfrm>
              <a:off x="6256869" y="4546962"/>
              <a:ext cx="4725057" cy="704988"/>
              <a:chOff x="6256869" y="4592682"/>
              <a:chExt cx="4725057" cy="70498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805B91-F447-985D-E8CC-CCAB52E45DF0}"/>
                  </a:ext>
                </a:extLst>
              </p:cNvPr>
              <p:cNvSpPr txBox="1"/>
              <p:nvPr/>
            </p:nvSpPr>
            <p:spPr>
              <a:xfrm>
                <a:off x="7244824" y="4714344"/>
                <a:ext cx="3737102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200" b="0" i="0" u="none" strike="noStrike" cap="none" normalizeH="0" baseline="0" noProof="0" dirty="0">
                    <a:ln>
                      <a:noFill/>
                    </a:ln>
                    <a:solidFill>
                      <a:srgbClr val="001E55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Başlangıçtaki hastalığı stabilize etmek veya tersine çevirmek amacıyla uygulanan </a:t>
                </a:r>
                <a:r>
                  <a:rPr kumimoji="0" lang="tr-TR" sz="1200" b="0" i="0" u="none" strike="noStrike" cap="none" normalizeH="0" baseline="0" noProof="0" dirty="0" err="1">
                    <a:ln>
                      <a:noFill/>
                    </a:ln>
                    <a:solidFill>
                      <a:srgbClr val="001E55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immünosupresif</a:t>
                </a:r>
                <a:r>
                  <a:rPr kumimoji="0" lang="tr-TR" sz="1200" b="0" i="0" u="none" strike="noStrike" cap="none" normalizeH="0" baseline="0" noProof="0" dirty="0">
                    <a:ln>
                      <a:noFill/>
                    </a:ln>
                    <a:solidFill>
                      <a:srgbClr val="001E55"/>
                    </a:solidFill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 tedavi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BD0E77C-C71A-DA13-C462-72DE490E5370}"/>
                  </a:ext>
                </a:extLst>
              </p:cNvPr>
              <p:cNvGrpSpPr/>
              <p:nvPr/>
            </p:nvGrpSpPr>
            <p:grpSpPr>
              <a:xfrm>
                <a:off x="6256869" y="4592682"/>
                <a:ext cx="704753" cy="704988"/>
                <a:chOff x="1586194" y="4672543"/>
                <a:chExt cx="704753" cy="704988"/>
              </a:xfrm>
            </p:grpSpPr>
            <p:sp>
              <p:nvSpPr>
                <p:cNvPr id="33" name="Freeform 790">
                  <a:extLst>
                    <a:ext uri="{FF2B5EF4-FFF2-40B4-BE49-F238E27FC236}">
                      <a16:creationId xmlns:a16="http://schemas.microsoft.com/office/drawing/2014/main" id="{38537F00-F57F-3460-53F0-EA747F6ACBC5}"/>
                    </a:ext>
                  </a:extLst>
                </p:cNvPr>
                <p:cNvSpPr/>
                <p:nvPr/>
              </p:nvSpPr>
              <p:spPr>
                <a:xfrm>
                  <a:off x="1586194" y="4672543"/>
                  <a:ext cx="704753" cy="704988"/>
                </a:xfrm>
                <a:custGeom>
                  <a:avLst/>
                  <a:gdLst>
                    <a:gd name="connsiteX0" fmla="*/ 303912 w 607696"/>
                    <a:gd name="connsiteY0" fmla="*/ 0 h 607898"/>
                    <a:gd name="connsiteX1" fmla="*/ 607696 w 607696"/>
                    <a:gd name="connsiteY1" fmla="*/ 303886 h 607898"/>
                    <a:gd name="connsiteX2" fmla="*/ 607696 w 607696"/>
                    <a:gd name="connsiteY2" fmla="*/ 304013 h 607898"/>
                    <a:gd name="connsiteX3" fmla="*/ 303912 w 607696"/>
                    <a:gd name="connsiteY3" fmla="*/ 607899 h 607898"/>
                    <a:gd name="connsiteX4" fmla="*/ 303785 w 607696"/>
                    <a:gd name="connsiteY4" fmla="*/ 607899 h 607898"/>
                    <a:gd name="connsiteX5" fmla="*/ 0 w 607696"/>
                    <a:gd name="connsiteY5" fmla="*/ 304013 h 607898"/>
                    <a:gd name="connsiteX6" fmla="*/ 0 w 607696"/>
                    <a:gd name="connsiteY6" fmla="*/ 303886 h 607898"/>
                    <a:gd name="connsiteX7" fmla="*/ 303785 w 607696"/>
                    <a:gd name="connsiteY7" fmla="*/ 0 h 60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696" h="607898">
                      <a:moveTo>
                        <a:pt x="303912" y="0"/>
                      </a:moveTo>
                      <a:cubicBezTo>
                        <a:pt x="471688" y="0"/>
                        <a:pt x="607696" y="136054"/>
                        <a:pt x="607696" y="303886"/>
                      </a:cubicBezTo>
                      <a:lnTo>
                        <a:pt x="607696" y="304013"/>
                      </a:lnTo>
                      <a:cubicBezTo>
                        <a:pt x="607696" y="471844"/>
                        <a:pt x="471688" y="607899"/>
                        <a:pt x="303912" y="607899"/>
                      </a:cubicBezTo>
                      <a:lnTo>
                        <a:pt x="303785" y="607899"/>
                      </a:lnTo>
                      <a:cubicBezTo>
                        <a:pt x="136009" y="607899"/>
                        <a:pt x="0" y="471846"/>
                        <a:pt x="0" y="304013"/>
                      </a:cubicBezTo>
                      <a:lnTo>
                        <a:pt x="0" y="303886"/>
                      </a:lnTo>
                      <a:cubicBezTo>
                        <a:pt x="0" y="136055"/>
                        <a:pt x="136009" y="0"/>
                        <a:pt x="303785" y="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7A99AC"/>
                    </a:gs>
                    <a:gs pos="15000">
                      <a:srgbClr val="001948"/>
                    </a:gs>
                  </a:gsLst>
                  <a:lin ang="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3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" name="Graphic 4">
                  <a:extLst>
                    <a:ext uri="{FF2B5EF4-FFF2-40B4-BE49-F238E27FC236}">
                      <a16:creationId xmlns:a16="http://schemas.microsoft.com/office/drawing/2014/main" id="{1D5D692A-83F9-EC6C-C47D-5950008045BF}"/>
                    </a:ext>
                  </a:extLst>
                </p:cNvPr>
                <p:cNvGrpSpPr/>
                <p:nvPr/>
              </p:nvGrpSpPr>
              <p:grpSpPr>
                <a:xfrm>
                  <a:off x="1769260" y="4806440"/>
                  <a:ext cx="338621" cy="437194"/>
                  <a:chOff x="4188176" y="24918864"/>
                  <a:chExt cx="291987" cy="376984"/>
                </a:xfrm>
                <a:noFill/>
              </p:grpSpPr>
              <p:sp>
                <p:nvSpPr>
                  <p:cNvPr id="35" name="Freeform 792">
                    <a:extLst>
                      <a:ext uri="{FF2B5EF4-FFF2-40B4-BE49-F238E27FC236}">
                        <a16:creationId xmlns:a16="http://schemas.microsoft.com/office/drawing/2014/main" id="{2DD2E8E5-BCD2-E407-BB93-F7E9EA8D45D7}"/>
                      </a:ext>
                    </a:extLst>
                  </p:cNvPr>
                  <p:cNvSpPr/>
                  <p:nvPr/>
                </p:nvSpPr>
                <p:spPr>
                  <a:xfrm>
                    <a:off x="4188176" y="24918864"/>
                    <a:ext cx="291987" cy="376984"/>
                  </a:xfrm>
                  <a:custGeom>
                    <a:avLst/>
                    <a:gdLst>
                      <a:gd name="connsiteX0" fmla="*/ 83992 w 291987"/>
                      <a:gd name="connsiteY0" fmla="*/ 252676 h 376984"/>
                      <a:gd name="connsiteX1" fmla="*/ 131891 w 291987"/>
                      <a:gd name="connsiteY1" fmla="*/ 334524 h 376984"/>
                      <a:gd name="connsiteX2" fmla="*/ 249542 w 291987"/>
                      <a:gd name="connsiteY2" fmla="*/ 365155 h 376984"/>
                      <a:gd name="connsiteX3" fmla="*/ 280162 w 291987"/>
                      <a:gd name="connsiteY3" fmla="*/ 247464 h 376984"/>
                      <a:gd name="connsiteX4" fmla="*/ 232263 w 291987"/>
                      <a:gd name="connsiteY4" fmla="*/ 165615 h 376984"/>
                      <a:gd name="connsiteX5" fmla="*/ 207996 w 291987"/>
                      <a:gd name="connsiteY5" fmla="*/ 124309 h 376984"/>
                      <a:gd name="connsiteX6" fmla="*/ 160097 w 291987"/>
                      <a:gd name="connsiteY6" fmla="*/ 42459 h 376984"/>
                      <a:gd name="connsiteX7" fmla="*/ 42445 w 291987"/>
                      <a:gd name="connsiteY7" fmla="*/ 11829 h 376984"/>
                      <a:gd name="connsiteX8" fmla="*/ 11825 w 291987"/>
                      <a:gd name="connsiteY8" fmla="*/ 129519 h 376984"/>
                      <a:gd name="connsiteX9" fmla="*/ 59724 w 291987"/>
                      <a:gd name="connsiteY9" fmla="*/ 211370 h 376984"/>
                      <a:gd name="connsiteX10" fmla="*/ 83992 w 291987"/>
                      <a:gd name="connsiteY10" fmla="*/ 252676 h 37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1987" h="376984">
                        <a:moveTo>
                          <a:pt x="83992" y="252676"/>
                        </a:moveTo>
                        <a:lnTo>
                          <a:pt x="131891" y="334524"/>
                        </a:lnTo>
                        <a:cubicBezTo>
                          <a:pt x="155904" y="375450"/>
                          <a:pt x="208631" y="389176"/>
                          <a:pt x="249542" y="365155"/>
                        </a:cubicBezTo>
                        <a:cubicBezTo>
                          <a:pt x="290453" y="341134"/>
                          <a:pt x="304175" y="288389"/>
                          <a:pt x="280162" y="247464"/>
                        </a:cubicBezTo>
                        <a:lnTo>
                          <a:pt x="232263" y="165615"/>
                        </a:lnTo>
                        <a:lnTo>
                          <a:pt x="207996" y="124309"/>
                        </a:lnTo>
                        <a:lnTo>
                          <a:pt x="160097" y="42459"/>
                        </a:lnTo>
                        <a:cubicBezTo>
                          <a:pt x="136084" y="1535"/>
                          <a:pt x="83357" y="-12191"/>
                          <a:pt x="42445" y="11829"/>
                        </a:cubicBezTo>
                        <a:cubicBezTo>
                          <a:pt x="1534" y="35850"/>
                          <a:pt x="-12188" y="88595"/>
                          <a:pt x="11825" y="129519"/>
                        </a:cubicBezTo>
                        <a:lnTo>
                          <a:pt x="59724" y="211370"/>
                        </a:lnTo>
                        <a:lnTo>
                          <a:pt x="83992" y="252676"/>
                        </a:lnTo>
                        <a:close/>
                      </a:path>
                    </a:pathLst>
                  </a:custGeom>
                  <a:noFill/>
                  <a:ln w="20946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793">
                    <a:extLst>
                      <a:ext uri="{FF2B5EF4-FFF2-40B4-BE49-F238E27FC236}">
                        <a16:creationId xmlns:a16="http://schemas.microsoft.com/office/drawing/2014/main" id="{89FE6484-0E7B-0C45-51FF-16E4784C1BAD}"/>
                      </a:ext>
                    </a:extLst>
                  </p:cNvPr>
                  <p:cNvSpPr/>
                  <p:nvPr/>
                </p:nvSpPr>
                <p:spPr>
                  <a:xfrm>
                    <a:off x="4404558" y="25136970"/>
                    <a:ext cx="33339" cy="115911"/>
                  </a:xfrm>
                  <a:custGeom>
                    <a:avLst/>
                    <a:gdLst>
                      <a:gd name="connsiteX0" fmla="*/ 7623 w 33339"/>
                      <a:gd name="connsiteY0" fmla="*/ 115911 h 115911"/>
                      <a:gd name="connsiteX1" fmla="*/ 16136 w 33339"/>
                      <a:gd name="connsiteY1" fmla="*/ 109684 h 115911"/>
                      <a:gd name="connsiteX2" fmla="*/ 26173 w 33339"/>
                      <a:gd name="connsiteY2" fmla="*/ 44611 h 115911"/>
                      <a:gd name="connsiteX3" fmla="*/ 0 w 33339"/>
                      <a:gd name="connsiteY3" fmla="*/ 0 h 11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39" h="115911">
                        <a:moveTo>
                          <a:pt x="7623" y="115911"/>
                        </a:moveTo>
                        <a:cubicBezTo>
                          <a:pt x="10672" y="114132"/>
                          <a:pt x="13594" y="111970"/>
                          <a:pt x="16136" y="109684"/>
                        </a:cubicBezTo>
                        <a:cubicBezTo>
                          <a:pt x="34177" y="93542"/>
                          <a:pt x="38878" y="66344"/>
                          <a:pt x="26173" y="44611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20946" cap="rnd">
                    <a:solidFill>
                      <a:schemeClr val="accent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794">
                    <a:extLst>
                      <a:ext uri="{FF2B5EF4-FFF2-40B4-BE49-F238E27FC236}">
                        <a16:creationId xmlns:a16="http://schemas.microsoft.com/office/drawing/2014/main" id="{00426BD5-6FDD-7874-AB09-5BFB002F4609}"/>
                      </a:ext>
                    </a:extLst>
                  </p:cNvPr>
                  <p:cNvSpPr/>
                  <p:nvPr/>
                </p:nvSpPr>
                <p:spPr>
                  <a:xfrm>
                    <a:off x="4257303" y="25079141"/>
                    <a:ext cx="115872" cy="63801"/>
                  </a:xfrm>
                  <a:custGeom>
                    <a:avLst/>
                    <a:gdLst>
                      <a:gd name="connsiteX0" fmla="*/ 0 w 115872"/>
                      <a:gd name="connsiteY0" fmla="*/ 63802 h 63801"/>
                      <a:gd name="connsiteX1" fmla="*/ 115873 w 115872"/>
                      <a:gd name="connsiteY1" fmla="*/ 0 h 63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5872" h="63801">
                        <a:moveTo>
                          <a:pt x="0" y="63802"/>
                        </a:moveTo>
                        <a:lnTo>
                          <a:pt x="115873" y="0"/>
                        </a:lnTo>
                      </a:path>
                    </a:pathLst>
                  </a:custGeom>
                  <a:ln w="20946" cap="rnd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3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A80B50D-3F7E-A595-1FA0-D1C9A921562C}"/>
              </a:ext>
            </a:extLst>
          </p:cNvPr>
          <p:cNvSpPr txBox="1">
            <a:spLocks/>
          </p:cNvSpPr>
          <p:nvPr/>
        </p:nvSpPr>
        <p:spPr>
          <a:xfrm>
            <a:off x="931980" y="5773041"/>
            <a:ext cx="10515600" cy="73638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*OFEV,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progresif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fenotipli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kronik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fibrozan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İAH için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endikedir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Komitenin %29'u güçlü bir şekilde önermiştir; %62'si şartlı olarak önermiştir</a:t>
            </a:r>
            <a:r>
              <a:rPr lang="tr-TR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ALAT, Latin Amerika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Derneği; ATS, Amerikan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Derneği; ERS, Avrupa Solunum Derneği; JRS, Japon Solunum Derneği; İAH,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Hastalığı;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PPF,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Progresif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2022;205:e18–e47.</a:t>
            </a:r>
          </a:p>
        </p:txBody>
      </p:sp>
    </p:spTree>
    <p:extLst>
      <p:ext uri="{BB962C8B-B14F-4D97-AF65-F5344CB8AC3E}">
        <p14:creationId xmlns:p14="http://schemas.microsoft.com/office/powerpoint/2010/main" val="660605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23A68D2-3D47-5793-2DA8-F06420D49F8E}"/>
              </a:ext>
            </a:extLst>
          </p:cNvPr>
          <p:cNvSpPr/>
          <p:nvPr/>
        </p:nvSpPr>
        <p:spPr>
          <a:xfrm>
            <a:off x="931980" y="1773239"/>
            <a:ext cx="10348795" cy="3469322"/>
          </a:xfrm>
          <a:prstGeom prst="roundRect">
            <a:avLst>
              <a:gd name="adj" fmla="val 197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28B66-7FBE-4E40-8DA6-2F3B8AE2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Farmakolojik olmayan müdahaleler, HP hastalarının genel tedavisinin </a:t>
            </a:r>
            <a:br>
              <a:rPr lang="tr-TR" dirty="0"/>
            </a:br>
            <a:r>
              <a:rPr lang="tr-TR" dirty="0"/>
              <a:t>önemli bir parçası olabilir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5657CFB9-206D-70BE-B94D-0EF871FC2D2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79" y="5813374"/>
            <a:ext cx="9269473" cy="486323"/>
          </a:xfrm>
        </p:spPr>
        <p:txBody>
          <a:bodyPr>
            <a:norm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Jacobs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SS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2020;202:e121–e141.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Holland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AE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2015;89:89-99.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Wijsenbeek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MS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2019;200:152-159.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4D0B16-8AC1-E333-B1F4-3B3BB557BE3C}"/>
              </a:ext>
            </a:extLst>
          </p:cNvPr>
          <p:cNvGrpSpPr/>
          <p:nvPr/>
        </p:nvGrpSpPr>
        <p:grpSpPr>
          <a:xfrm>
            <a:off x="1805642" y="1994266"/>
            <a:ext cx="8601470" cy="2844389"/>
            <a:chOff x="1595555" y="1927738"/>
            <a:chExt cx="8601470" cy="28443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1746D39-73A8-22FB-EB0D-FEF0EAB90638}"/>
                </a:ext>
              </a:extLst>
            </p:cNvPr>
            <p:cNvGrpSpPr/>
            <p:nvPr/>
          </p:nvGrpSpPr>
          <p:grpSpPr>
            <a:xfrm>
              <a:off x="4704515" y="1927738"/>
              <a:ext cx="2383550" cy="2844389"/>
              <a:chOff x="4867074" y="1927738"/>
              <a:chExt cx="2383550" cy="2844389"/>
            </a:xfrm>
          </p:grpSpPr>
          <p:sp>
            <p:nvSpPr>
              <p:cNvPr id="13" name="Rounded Rectangle 3">
                <a:extLst>
                  <a:ext uri="{FF2B5EF4-FFF2-40B4-BE49-F238E27FC236}">
                    <a16:creationId xmlns:a16="http://schemas.microsoft.com/office/drawing/2014/main" id="{12B79943-E18F-5F24-B75F-0B1025F6DA95}"/>
                  </a:ext>
                </a:extLst>
              </p:cNvPr>
              <p:cNvSpPr/>
              <p:nvPr/>
            </p:nvSpPr>
            <p:spPr>
              <a:xfrm>
                <a:off x="4867074" y="2666171"/>
                <a:ext cx="2383550" cy="2105956"/>
              </a:xfrm>
              <a:prstGeom prst="roundRect">
                <a:avLst>
                  <a:gd name="adj" fmla="val 3938"/>
                </a:avLst>
              </a:prstGeom>
              <a:solidFill>
                <a:srgbClr val="001E5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5B910159-03C6-1F2B-6480-1763185ABB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2734" y="1927738"/>
                <a:ext cx="1972231" cy="413590"/>
              </a:xfrm>
              <a:prstGeom prst="rect">
                <a:avLst/>
              </a:prstGeom>
            </p:spPr>
            <p:txBody>
              <a:bodyPr lIns="121920" tIns="60960" rIns="121920" bIns="60960" anchor="t"/>
              <a:lstStyle>
                <a:lvl1pPr algn="l" defTabSz="45719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200" b="1" i="0" kern="1000" cap="none" spc="0">
                    <a:solidFill>
                      <a:schemeClr val="accent1"/>
                    </a:solidFill>
                    <a:latin typeface="Arial Black"/>
                    <a:ea typeface="+mj-ea"/>
                    <a:cs typeface="Arial Black"/>
                  </a:defRPr>
                </a:lvl1pPr>
              </a:lstStyle>
              <a:p>
                <a:pPr lvl="0" algn="ctr" defTabSz="609475">
                  <a:lnSpc>
                    <a:spcPct val="95000"/>
                  </a:lnSpc>
                  <a:spcBef>
                    <a:spcPts val="800"/>
                  </a:spcBef>
                  <a:defRPr/>
                </a:pPr>
                <a:r>
                  <a:rPr lang="tr-TR" sz="1600">
                    <a:solidFill>
                      <a:srgbClr val="F47411"/>
                    </a:solidFill>
                    <a:latin typeface="Arial"/>
                    <a:cs typeface="Arial"/>
                  </a:rPr>
                  <a:t>Pulmoner </a:t>
                </a:r>
                <a:br>
                  <a:rPr lang="tr-TR" sz="1600">
                    <a:solidFill>
                      <a:srgbClr val="F47411"/>
                    </a:solidFill>
                    <a:latin typeface="Arial"/>
                    <a:cs typeface="Arial"/>
                  </a:rPr>
                </a:br>
                <a:r>
                  <a:rPr lang="tr-TR" sz="1600">
                    <a:solidFill>
                      <a:srgbClr val="F47411"/>
                    </a:solidFill>
                    <a:latin typeface="Arial"/>
                    <a:cs typeface="Arial"/>
                  </a:rPr>
                  <a:t>rehabilitasyon</a:t>
                </a:r>
                <a:r>
                  <a:rPr lang="tr-TR" sz="1600" baseline="30000">
                    <a:solidFill>
                      <a:srgbClr val="F47411"/>
                    </a:solidFill>
                    <a:latin typeface="Arial"/>
                    <a:cs typeface="Arial"/>
                  </a:rPr>
                  <a:t>2</a:t>
                </a: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3125AFB9-4879-1CBD-D643-BFBE8A03F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0850" y="3111150"/>
                <a:ext cx="1215998" cy="1215998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02AF90B-B9AF-3BCF-1602-D294D0C4B289}"/>
                </a:ext>
              </a:extLst>
            </p:cNvPr>
            <p:cNvGrpSpPr/>
            <p:nvPr/>
          </p:nvGrpSpPr>
          <p:grpSpPr>
            <a:xfrm>
              <a:off x="7813475" y="1927738"/>
              <a:ext cx="2383550" cy="2844389"/>
              <a:chOff x="7813475" y="1927738"/>
              <a:chExt cx="2383550" cy="2844389"/>
            </a:xfrm>
          </p:grpSpPr>
          <p:sp>
            <p:nvSpPr>
              <p:cNvPr id="19" name="Rounded Rectangle 3">
                <a:extLst>
                  <a:ext uri="{FF2B5EF4-FFF2-40B4-BE49-F238E27FC236}">
                    <a16:creationId xmlns:a16="http://schemas.microsoft.com/office/drawing/2014/main" id="{6F964C9D-C1C8-305E-7A8C-6F4180453B32}"/>
                  </a:ext>
                </a:extLst>
              </p:cNvPr>
              <p:cNvSpPr/>
              <p:nvPr/>
            </p:nvSpPr>
            <p:spPr>
              <a:xfrm>
                <a:off x="7813475" y="2666171"/>
                <a:ext cx="2383550" cy="2105956"/>
              </a:xfrm>
              <a:prstGeom prst="roundRect">
                <a:avLst>
                  <a:gd name="adj" fmla="val 3938"/>
                </a:avLst>
              </a:prstGeom>
              <a:solidFill>
                <a:srgbClr val="001E5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7449A604-6B3F-4B37-EF4E-32D65166F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462" y="3056361"/>
                <a:ext cx="1325576" cy="1325576"/>
              </a:xfrm>
              <a:prstGeom prst="rect">
                <a:avLst/>
              </a:prstGeom>
            </p:spPr>
          </p:pic>
          <p:sp>
            <p:nvSpPr>
              <p:cNvPr id="20" name="Title 2">
                <a:extLst>
                  <a:ext uri="{FF2B5EF4-FFF2-40B4-BE49-F238E27FC236}">
                    <a16:creationId xmlns:a16="http://schemas.microsoft.com/office/drawing/2014/main" id="{414E65D8-7DE5-2480-0347-CFB3137BBE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134" y="1927738"/>
                <a:ext cx="1972232" cy="413590"/>
              </a:xfrm>
              <a:prstGeom prst="rect">
                <a:avLst/>
              </a:prstGeom>
            </p:spPr>
            <p:txBody>
              <a:bodyPr lIns="121920" tIns="60960" rIns="121920" bIns="60960" anchor="t"/>
              <a:lstStyle>
                <a:lvl1pPr algn="l" defTabSz="45719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200" b="1" i="0" kern="1000" cap="none" spc="0">
                    <a:solidFill>
                      <a:schemeClr val="accent1"/>
                    </a:solidFill>
                    <a:latin typeface="Arial Black"/>
                    <a:ea typeface="+mj-ea"/>
                    <a:cs typeface="Arial Black"/>
                  </a:defRPr>
                </a:lvl1pPr>
              </a:lstStyle>
              <a:p>
                <a:pPr lvl="0" algn="ctr" defTabSz="609475">
                  <a:lnSpc>
                    <a:spcPct val="95000"/>
                  </a:lnSpc>
                  <a:spcBef>
                    <a:spcPts val="800"/>
                  </a:spcBef>
                  <a:defRPr/>
                </a:pPr>
                <a:r>
                  <a:rPr lang="tr-TR" sz="1600">
                    <a:solidFill>
                      <a:srgbClr val="F47411"/>
                    </a:solidFill>
                    <a:latin typeface="Arial"/>
                    <a:cs typeface="Arial"/>
                  </a:rPr>
                  <a:t>Destek tedavi</a:t>
                </a:r>
                <a:r>
                  <a:rPr lang="tr-TR" sz="1600" baseline="30000">
                    <a:solidFill>
                      <a:srgbClr val="F47411"/>
                    </a:solidFill>
                    <a:latin typeface="Arial"/>
                    <a:cs typeface="Arial"/>
                  </a:rPr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840C46-5244-5B3B-9E31-A7FE8556189A}"/>
                </a:ext>
              </a:extLst>
            </p:cNvPr>
            <p:cNvGrpSpPr/>
            <p:nvPr/>
          </p:nvGrpSpPr>
          <p:grpSpPr>
            <a:xfrm>
              <a:off x="1595555" y="1927738"/>
              <a:ext cx="2383550" cy="2844389"/>
              <a:chOff x="1595555" y="1927738"/>
              <a:chExt cx="2383550" cy="2844389"/>
            </a:xfrm>
          </p:grpSpPr>
          <p:sp>
            <p:nvSpPr>
              <p:cNvPr id="8" name="Rounded Rectangle 3">
                <a:extLst>
                  <a:ext uri="{FF2B5EF4-FFF2-40B4-BE49-F238E27FC236}">
                    <a16:creationId xmlns:a16="http://schemas.microsoft.com/office/drawing/2014/main" id="{ED77E1B8-1564-ED4F-74FC-D41CCE44AF64}"/>
                  </a:ext>
                </a:extLst>
              </p:cNvPr>
              <p:cNvSpPr/>
              <p:nvPr/>
            </p:nvSpPr>
            <p:spPr>
              <a:xfrm>
                <a:off x="1595555" y="2666171"/>
                <a:ext cx="2383550" cy="2105956"/>
              </a:xfrm>
              <a:prstGeom prst="roundRect">
                <a:avLst>
                  <a:gd name="adj" fmla="val 3938"/>
                </a:avLst>
              </a:prstGeom>
              <a:solidFill>
                <a:srgbClr val="001E5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itle 2">
                <a:extLst>
                  <a:ext uri="{FF2B5EF4-FFF2-40B4-BE49-F238E27FC236}">
                    <a16:creationId xmlns:a16="http://schemas.microsoft.com/office/drawing/2014/main" id="{C90B6BF0-5C91-E6EE-5E3C-6C190DF933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3764" y="1927738"/>
                <a:ext cx="1967132" cy="413590"/>
              </a:xfrm>
              <a:prstGeom prst="rect">
                <a:avLst/>
              </a:prstGeom>
            </p:spPr>
            <p:txBody>
              <a:bodyPr lIns="121920" tIns="60960" rIns="121920" bIns="60960" anchor="t"/>
              <a:lstStyle>
                <a:lvl1pPr algn="l" defTabSz="45719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200" b="1" i="0" kern="1000" cap="none" spc="0">
                    <a:solidFill>
                      <a:schemeClr val="accent1"/>
                    </a:solidFill>
                    <a:latin typeface="Arial Black"/>
                    <a:ea typeface="+mj-ea"/>
                    <a:cs typeface="Arial Black"/>
                  </a:defRPr>
                </a:lvl1pPr>
              </a:lstStyle>
              <a:p>
                <a:pPr lvl="0" algn="ctr" defTabSz="609475">
                  <a:lnSpc>
                    <a:spcPct val="95000"/>
                  </a:lnSpc>
                  <a:spcBef>
                    <a:spcPts val="800"/>
                  </a:spcBef>
                  <a:defRPr/>
                </a:pPr>
                <a:r>
                  <a:rPr lang="tr-TR" sz="1600">
                    <a:solidFill>
                      <a:srgbClr val="F474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Oksijen tedavisi</a:t>
                </a:r>
                <a:r>
                  <a:rPr lang="tr-TR" sz="1600" baseline="30000">
                    <a:solidFill>
                      <a:srgbClr val="F474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pic>
            <p:nvPicPr>
              <p:cNvPr id="29" name="Content Placeholder 25" descr="A person sitting in a chair&#10;&#10;AI-generated content may be incorrect.">
                <a:extLst>
                  <a:ext uri="{FF2B5EF4-FFF2-40B4-BE49-F238E27FC236}">
                    <a16:creationId xmlns:a16="http://schemas.microsoft.com/office/drawing/2014/main" id="{C403C33B-E17F-DDF9-C06D-02A7913D1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4432" y="3027904"/>
                <a:ext cx="1205797" cy="13824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3998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B5DBF-BE83-3F0F-C88B-158446B24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76" y="1122363"/>
            <a:ext cx="9144000" cy="2387600"/>
          </a:xfrm>
        </p:spPr>
        <p:txBody>
          <a:bodyPr/>
          <a:lstStyle/>
          <a:p>
            <a:r>
              <a:rPr lang="tr-TR"/>
              <a:t>Olgu çalışması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98FA7A8-E931-F586-A674-706BC997A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071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EBD72-52C6-330E-CFBE-E6268D89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0F826C-33B7-34A2-71FF-2C83BB2E7EF2}"/>
              </a:ext>
            </a:extLst>
          </p:cNvPr>
          <p:cNvSpPr/>
          <p:nvPr/>
        </p:nvSpPr>
        <p:spPr>
          <a:xfrm>
            <a:off x="911226" y="1952625"/>
            <a:ext cx="10348796" cy="3740005"/>
          </a:xfrm>
          <a:prstGeom prst="roundRect">
            <a:avLst>
              <a:gd name="adj" fmla="val 32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EBE556-492E-AC3E-E9A0-266FFBFE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</a:t>
            </a:r>
            <a:r>
              <a:rPr lang="tr-TR" dirty="0" err="1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inflamasyonuna</a:t>
            </a:r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humoral</a:t>
            </a:r>
            <a:r>
              <a:rPr lang="tr-TR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hücresel mekanizmalar aracılık eder</a:t>
            </a:r>
            <a:r>
              <a:rPr lang="tr-TR" baseline="30000" dirty="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C6552-8B3F-D325-E783-B238C1BDC34C}"/>
              </a:ext>
            </a:extLst>
          </p:cNvPr>
          <p:cNvGrpSpPr/>
          <p:nvPr/>
        </p:nvGrpSpPr>
        <p:grpSpPr>
          <a:xfrm>
            <a:off x="5381774" y="2029546"/>
            <a:ext cx="5384674" cy="3503532"/>
            <a:chOff x="5106762" y="1857650"/>
            <a:chExt cx="5578817" cy="36298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BE3B28-67E9-CB05-A106-83733703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6762" y="1857650"/>
              <a:ext cx="5292788" cy="362985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DEC07E-97D1-82E4-EACC-6A2F1C88D71C}"/>
                </a:ext>
              </a:extLst>
            </p:cNvPr>
            <p:cNvSpPr/>
            <p:nvPr/>
          </p:nvSpPr>
          <p:spPr>
            <a:xfrm>
              <a:off x="8171698" y="3621552"/>
              <a:ext cx="2513881" cy="186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235A1A-809F-B72B-5584-CAF44FBAC99C}"/>
                </a:ext>
              </a:extLst>
            </p:cNvPr>
            <p:cNvSpPr/>
            <p:nvPr/>
          </p:nvSpPr>
          <p:spPr>
            <a:xfrm>
              <a:off x="6771743" y="4254930"/>
              <a:ext cx="2513881" cy="1232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2C19A4-C5B5-9380-7C43-2F1CFEA245AC}"/>
              </a:ext>
            </a:extLst>
          </p:cNvPr>
          <p:cNvSpPr/>
          <p:nvPr/>
        </p:nvSpPr>
        <p:spPr>
          <a:xfrm>
            <a:off x="1580633" y="2850054"/>
            <a:ext cx="3282698" cy="194514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r-TR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Antijene maruz kalma ve işlenmesinin ardından, </a:t>
            </a:r>
            <a:r>
              <a:rPr lang="tr-TR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inflamatuvar</a:t>
            </a:r>
            <a:r>
              <a:rPr lang="tr-TR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yanıt lenfositlerin birikmesine ve </a:t>
            </a:r>
            <a:r>
              <a:rPr lang="tr-TR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granülomların</a:t>
            </a:r>
            <a:r>
              <a:rPr lang="tr-TR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oluşumuna yol açar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D8C2CF3-71AA-E203-F919-1AADDEE2F005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609475"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Selman M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2012;186:314-324.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18DDF0D-ADFA-5CA2-068D-BE8F418529E0}"/>
              </a:ext>
            </a:extLst>
          </p:cNvPr>
          <p:cNvSpPr/>
          <p:nvPr/>
        </p:nvSpPr>
        <p:spPr>
          <a:xfrm>
            <a:off x="5922264" y="2249424"/>
            <a:ext cx="496824" cy="16764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Antijen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F3ECE51-772C-4042-924F-2EF72B57792C}"/>
              </a:ext>
            </a:extLst>
          </p:cNvPr>
          <p:cNvSpPr/>
          <p:nvPr/>
        </p:nvSpPr>
        <p:spPr>
          <a:xfrm>
            <a:off x="7104888" y="2356104"/>
            <a:ext cx="1341120" cy="35052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tr-TR" sz="1000" b="1">
                <a:solidFill>
                  <a:srgbClr val="000000"/>
                </a:solidFill>
                <a:latin typeface="Calibri"/>
              </a:rPr>
              <a:t>Genetik/çevresel kolaylaştırıcı faktörler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2BF7978-7D6E-7EB2-0FF1-28AE9C43967A}"/>
              </a:ext>
            </a:extLst>
          </p:cNvPr>
          <p:cNvSpPr/>
          <p:nvPr/>
        </p:nvSpPr>
        <p:spPr>
          <a:xfrm>
            <a:off x="9762744" y="3209544"/>
            <a:ext cx="579120" cy="1920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Alveolit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353AA2A8-03D5-CB26-6A3B-B5FC39C7CD08}"/>
              </a:ext>
            </a:extLst>
          </p:cNvPr>
          <p:cNvSpPr/>
          <p:nvPr/>
        </p:nvSpPr>
        <p:spPr>
          <a:xfrm>
            <a:off x="7299960" y="3977640"/>
            <a:ext cx="908304" cy="3200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Granülomatöz</a:t>
            </a:r>
            <a:r>
              <a:rPr lang="tr-TR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inflamasyon</a:t>
            </a:r>
            <a:endParaRPr lang="tr-TR" sz="1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D2E5F094-338A-33FA-0625-8129BEDA7887}"/>
              </a:ext>
            </a:extLst>
          </p:cNvPr>
          <p:cNvSpPr/>
          <p:nvPr/>
        </p:nvSpPr>
        <p:spPr>
          <a:xfrm>
            <a:off x="5501640" y="4169664"/>
            <a:ext cx="573024" cy="28041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r"/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İmmün</a:t>
            </a:r>
            <a:r>
              <a:rPr lang="tr-TR" sz="1000" b="1" dirty="0">
                <a:solidFill>
                  <a:srgbClr val="000000"/>
                </a:solidFill>
                <a:latin typeface="Calibri"/>
              </a:rPr>
              <a:t> tolerans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5CF829F-E875-D450-ACBB-894461B91FBE}"/>
              </a:ext>
            </a:extLst>
          </p:cNvPr>
          <p:cNvSpPr/>
          <p:nvPr/>
        </p:nvSpPr>
        <p:spPr>
          <a:xfrm>
            <a:off x="5593080" y="4892040"/>
            <a:ext cx="1097280" cy="1920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“Normal" yanıt</a:t>
            </a:r>
          </a:p>
        </p:txBody>
      </p:sp>
    </p:spTree>
    <p:extLst>
      <p:ext uri="{BB962C8B-B14F-4D97-AF65-F5344CB8AC3E}">
        <p14:creationId xmlns:p14="http://schemas.microsoft.com/office/powerpoint/2010/main" val="1871259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4AE605-FF3C-F249-94AE-3179FA75E01B}"/>
              </a:ext>
            </a:extLst>
          </p:cNvPr>
          <p:cNvSpPr/>
          <p:nvPr/>
        </p:nvSpPr>
        <p:spPr>
          <a:xfrm>
            <a:off x="875461" y="1763879"/>
            <a:ext cx="10348795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FBA4B8-F225-5535-AD6A-8D5340AF8BF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/>
              <a:t>HP, </a:t>
            </a:r>
            <a:r>
              <a:rPr lang="tr-TR" dirty="0" err="1"/>
              <a:t>Hipersensitivite</a:t>
            </a:r>
            <a:r>
              <a:rPr lang="tr-TR" dirty="0"/>
              <a:t> </a:t>
            </a:r>
            <a:r>
              <a:rPr lang="tr-TR" dirty="0" err="1"/>
              <a:t>Pnömonisi</a:t>
            </a:r>
            <a:r>
              <a:rPr lang="tr-TR" dirty="0"/>
              <a:t>; HRCT, Yüksek Çözünürlüklü Bilgisayarlı Tomografi.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294D1-7D55-E39C-FABA-396D470E87A7}"/>
              </a:ext>
            </a:extLst>
          </p:cNvPr>
          <p:cNvGrpSpPr/>
          <p:nvPr/>
        </p:nvGrpSpPr>
        <p:grpSpPr>
          <a:xfrm>
            <a:off x="5666418" y="2161762"/>
            <a:ext cx="4977989" cy="3199283"/>
            <a:chOff x="4839896" y="3106584"/>
            <a:chExt cx="4977989" cy="3199283"/>
          </a:xfrm>
        </p:grpSpPr>
        <p:sp>
          <p:nvSpPr>
            <p:cNvPr id="8" name="Text Placeholder 9">
              <a:extLst>
                <a:ext uri="{FF2B5EF4-FFF2-40B4-BE49-F238E27FC236}">
                  <a16:creationId xmlns:a16="http://schemas.microsoft.com/office/drawing/2014/main" id="{4969A3C6-4189-4ED2-5AFC-0C5CC17EFAD8}"/>
                </a:ext>
              </a:extLst>
            </p:cNvPr>
            <p:cNvSpPr txBox="1">
              <a:spLocks/>
            </p:cNvSpPr>
            <p:nvPr/>
          </p:nvSpPr>
          <p:spPr>
            <a:xfrm>
              <a:off x="4839896" y="3106584"/>
              <a:ext cx="3600245" cy="366876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en-US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tr-TR" sz="2000" dirty="0">
                  <a:solidFill>
                    <a:srgbClr val="F474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SEVGİ HANIM İLE TANIŞIN:</a:t>
              </a:r>
            </a:p>
          </p:txBody>
        </p:sp>
        <p:sp>
          <p:nvSpPr>
            <p:cNvPr id="9" name="Text Placeholder 9">
              <a:extLst>
                <a:ext uri="{FF2B5EF4-FFF2-40B4-BE49-F238E27FC236}">
                  <a16:creationId xmlns:a16="http://schemas.microsoft.com/office/drawing/2014/main" id="{F27D2E35-81BB-2D7E-0177-3061075B880E}"/>
                </a:ext>
              </a:extLst>
            </p:cNvPr>
            <p:cNvSpPr txBox="1">
              <a:spLocks/>
            </p:cNvSpPr>
            <p:nvPr/>
          </p:nvSpPr>
          <p:spPr>
            <a:xfrm>
              <a:off x="4839896" y="3582917"/>
              <a:ext cx="4977989" cy="272295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defPPr>
                <a:defRPr lang="en-US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 yaşında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Hipersensitivite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pnömonisi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tanısı almış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Eskiden ofiste çalışıyordu 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Oskültasyonda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ince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inspiratuvar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bazal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raller</a:t>
              </a:r>
              <a:endPara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HRCT’de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peribronkovasküler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retikülasyon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traksiyon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bronşektazisi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ile buzlu cam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opasiteleri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lobüler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azalmış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atenüasyon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alanları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 ayda başlangıç taramasına kıyasla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HRCT'de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artmış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fibrozis</a:t>
              </a:r>
              <a:endPara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 tanısı almış</a:t>
              </a:r>
            </a:p>
          </p:txBody>
        </p:sp>
      </p:grpSp>
      <p:pic>
        <p:nvPicPr>
          <p:cNvPr id="10" name="Picture 9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65759F5-8BE5-E90B-7B84-2D8AA23E5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687"/>
          <a:stretch>
            <a:fillRect/>
          </a:stretch>
        </p:blipFill>
        <p:spPr>
          <a:xfrm>
            <a:off x="1739225" y="1918865"/>
            <a:ext cx="3213210" cy="3666067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3D3456A-C6B4-F371-3425-FFDF177F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0" y="728249"/>
            <a:ext cx="10515600" cy="825274"/>
          </a:xfrm>
        </p:spPr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Hipersensitivite pnömonisi olan hastalarınız var mı?</a:t>
            </a:r>
            <a:br>
              <a:rPr lang="tr-TR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tr-TR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C37D3B-F33F-3BF5-5A33-CB027C776395}"/>
              </a:ext>
            </a:extLst>
          </p:cNvPr>
          <p:cNvCxnSpPr>
            <a:cxnSpLocks/>
          </p:cNvCxnSpPr>
          <p:nvPr/>
        </p:nvCxnSpPr>
        <p:spPr>
          <a:xfrm>
            <a:off x="5667116" y="2486554"/>
            <a:ext cx="3208206" cy="0"/>
          </a:xfrm>
          <a:prstGeom prst="line">
            <a:avLst/>
          </a:prstGeom>
          <a:ln w="12700">
            <a:solidFill>
              <a:srgbClr val="001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2766C-EEA8-0CDB-D605-2380648A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322" y="1763879"/>
            <a:ext cx="1338432" cy="133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61254-E10F-6742-AC9D-35BF29CF53DB}"/>
              </a:ext>
            </a:extLst>
          </p:cNvPr>
          <p:cNvSpPr txBox="1"/>
          <p:nvPr/>
        </p:nvSpPr>
        <p:spPr>
          <a:xfrm>
            <a:off x="4119820" y="5153700"/>
            <a:ext cx="14421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100"/>
              </a:spcBef>
            </a:pPr>
            <a:r>
              <a:rPr lang="tr-TR" sz="800" dirty="0">
                <a:solidFill>
                  <a:srgbClr val="2B2B2B"/>
                </a:solidFill>
                <a:latin typeface="Co Text" panose="020B0503060202020204" pitchFamily="34" charset="0"/>
                <a:cs typeface="Co Text" panose="020B0503060202020204" pitchFamily="34" charset="0"/>
              </a:rPr>
              <a:t>Materyalde kullanılan hasta görselleri ve bilgileri tamamen kurgudur.</a:t>
            </a:r>
          </a:p>
        </p:txBody>
      </p:sp>
    </p:spTree>
    <p:extLst>
      <p:ext uri="{BB962C8B-B14F-4D97-AF65-F5344CB8AC3E}">
        <p14:creationId xmlns:p14="http://schemas.microsoft.com/office/powerpoint/2010/main" val="3989208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F495-94A5-4B2C-270F-3445C5BDD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5B33D6-1F09-2566-8A75-65D1B615D151}"/>
              </a:ext>
            </a:extLst>
          </p:cNvPr>
          <p:cNvSpPr/>
          <p:nvPr/>
        </p:nvSpPr>
        <p:spPr>
          <a:xfrm>
            <a:off x="931980" y="1773239"/>
            <a:ext cx="5988937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23C5B5-DAE8-DE26-F4C4-13D1B7BBD6A2}"/>
              </a:ext>
            </a:extLst>
          </p:cNvPr>
          <p:cNvSpPr/>
          <p:nvPr/>
        </p:nvSpPr>
        <p:spPr>
          <a:xfrm>
            <a:off x="7055141" y="1773239"/>
            <a:ext cx="4228052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C597F6-0BA5-3D82-C67E-AFD53C9A9D2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/>
              <a:t>Hasta olgu çalışması, Dr. Inês Neves, Serviço de Pneumologia, Hospital Pedro Hispano, Matosinhos, Portekiz tarafından sunulmuştur.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BFF4FD5-F333-B57B-BD97-0420FA52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0" y="728249"/>
            <a:ext cx="10515600" cy="825274"/>
          </a:xfrm>
        </p:spPr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Olgu çalışması: tıbbi öykü ve klinik muayene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BA1FA-0278-BCC3-5B49-6D185D95E37B}"/>
              </a:ext>
            </a:extLst>
          </p:cNvPr>
          <p:cNvGrpSpPr/>
          <p:nvPr/>
        </p:nvGrpSpPr>
        <p:grpSpPr>
          <a:xfrm>
            <a:off x="911225" y="1639014"/>
            <a:ext cx="10536355" cy="4540614"/>
            <a:chOff x="911225" y="1722904"/>
            <a:chExt cx="10536355" cy="45406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744565-0F9C-63FC-931A-C232C7BA65FF}"/>
                </a:ext>
              </a:extLst>
            </p:cNvPr>
            <p:cNvGrpSpPr/>
            <p:nvPr/>
          </p:nvGrpSpPr>
          <p:grpSpPr>
            <a:xfrm>
              <a:off x="1210068" y="2122026"/>
              <a:ext cx="4061532" cy="594029"/>
              <a:chOff x="1738602" y="2256250"/>
              <a:chExt cx="4061532" cy="59402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26A750-1CEC-79D0-244A-E5DE8FDB53D8}"/>
                  </a:ext>
                </a:extLst>
              </p:cNvPr>
              <p:cNvSpPr txBox="1"/>
              <p:nvPr/>
            </p:nvSpPr>
            <p:spPr>
              <a:xfrm>
                <a:off x="2170888" y="2383987"/>
                <a:ext cx="36292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>
                    <a:solidFill>
                      <a:srgbClr val="001E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Tıbbi öykü ve maruziyetler</a:t>
                </a:r>
              </a:p>
            </p:txBody>
          </p:sp>
          <p:pic>
            <p:nvPicPr>
              <p:cNvPr id="3" name="Picture 2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6259BF50-838D-F329-EA63-B5E2FE63A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602" y="2256250"/>
                <a:ext cx="594029" cy="594029"/>
              </a:xfrm>
              <a:prstGeom prst="rect">
                <a:avLst/>
              </a:prstGeom>
            </p:spPr>
          </p:pic>
        </p:grpSp>
        <p:sp>
          <p:nvSpPr>
            <p:cNvPr id="17" name="Text Placeholder 9">
              <a:extLst>
                <a:ext uri="{FF2B5EF4-FFF2-40B4-BE49-F238E27FC236}">
                  <a16:creationId xmlns:a16="http://schemas.microsoft.com/office/drawing/2014/main" id="{CEB1C1AB-02A5-235A-8260-3362DD2B7F5B}"/>
                </a:ext>
              </a:extLst>
            </p:cNvPr>
            <p:cNvSpPr txBox="1">
              <a:spLocks/>
            </p:cNvSpPr>
            <p:nvPr/>
          </p:nvSpPr>
          <p:spPr>
            <a:xfrm>
              <a:off x="7214011" y="2972825"/>
              <a:ext cx="4233569" cy="272295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defPPr>
                <a:defRPr lang="en-US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Sağlıklı VKİ 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Çomak parmak yok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Puls oksimetre %94 </a:t>
              </a:r>
            </a:p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47411"/>
                </a:buClr>
              </a:pP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Oskültasyonda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ince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inspiratuvar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bazal </a:t>
              </a: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raller</a:t>
              </a:r>
              <a:endPara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2B31BD2-8993-FE90-1356-6C1E6817104A}"/>
                </a:ext>
              </a:extLst>
            </p:cNvPr>
            <p:cNvSpPr/>
            <p:nvPr/>
          </p:nvSpPr>
          <p:spPr>
            <a:xfrm>
              <a:off x="911225" y="1724078"/>
              <a:ext cx="4759733" cy="4539440"/>
            </a:xfrm>
            <a:prstGeom prst="roundRect">
              <a:avLst>
                <a:gd name="adj" fmla="val 10670"/>
              </a:avLst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1116000" rIns="36000" numCol="2" rtlCol="0" anchor="t"/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68 yaşında kadın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Sigara içmiyor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Eskiden ofiste çalışıyordu 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yıldan fazla bir süredir</a:t>
              </a:r>
              <a:r>
                <a:rPr lang="tr-TR" sz="1400">
                  <a:solidFill>
                    <a:srgbClr val="001E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evde papağan besliyor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7236FE-7E01-6350-7D8B-C5AB878020B3}"/>
                </a:ext>
              </a:extLst>
            </p:cNvPr>
            <p:cNvGrpSpPr/>
            <p:nvPr/>
          </p:nvGrpSpPr>
          <p:grpSpPr>
            <a:xfrm>
              <a:off x="7430265" y="2112602"/>
              <a:ext cx="3327646" cy="601067"/>
              <a:chOff x="7515609" y="2246826"/>
              <a:chExt cx="3327646" cy="60106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0CB253-0461-B51E-6BED-C00DC31BF274}"/>
                  </a:ext>
                </a:extLst>
              </p:cNvPr>
              <p:cNvSpPr txBox="1"/>
              <p:nvPr/>
            </p:nvSpPr>
            <p:spPr>
              <a:xfrm>
                <a:off x="8375421" y="2378082"/>
                <a:ext cx="24678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>
                    <a:solidFill>
                      <a:srgbClr val="001E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Klinik muayene</a:t>
                </a:r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859E5EF6-1E7F-D001-8626-A0376BC7F5B5}"/>
                  </a:ext>
                </a:extLst>
              </p:cNvPr>
              <p:cNvSpPr/>
              <p:nvPr/>
            </p:nvSpPr>
            <p:spPr>
              <a:xfrm>
                <a:off x="7515609" y="2246826"/>
                <a:ext cx="859812" cy="601067"/>
              </a:xfrm>
              <a:custGeom>
                <a:avLst/>
                <a:gdLst>
                  <a:gd name="connsiteX0" fmla="*/ 419100 w 2641282"/>
                  <a:gd name="connsiteY0" fmla="*/ 405765 h 2085975"/>
                  <a:gd name="connsiteX1" fmla="*/ 759143 w 2641282"/>
                  <a:gd name="connsiteY1" fmla="*/ 0 h 2085975"/>
                  <a:gd name="connsiteX2" fmla="*/ 1099185 w 2641282"/>
                  <a:gd name="connsiteY2" fmla="*/ 405765 h 2085975"/>
                  <a:gd name="connsiteX3" fmla="*/ 759143 w 2641282"/>
                  <a:gd name="connsiteY3" fmla="*/ 811530 h 2085975"/>
                  <a:gd name="connsiteX4" fmla="*/ 419100 w 2641282"/>
                  <a:gd name="connsiteY4" fmla="*/ 405765 h 2085975"/>
                  <a:gd name="connsiteX5" fmla="*/ 821055 w 2641282"/>
                  <a:gd name="connsiteY5" fmla="*/ 1649730 h 2085975"/>
                  <a:gd name="connsiteX6" fmla="*/ 821055 w 2641282"/>
                  <a:gd name="connsiteY6" fmla="*/ 1175385 h 2085975"/>
                  <a:gd name="connsiteX7" fmla="*/ 902018 w 2641282"/>
                  <a:gd name="connsiteY7" fmla="*/ 1094423 h 2085975"/>
                  <a:gd name="connsiteX8" fmla="*/ 932498 w 2641282"/>
                  <a:gd name="connsiteY8" fmla="*/ 1094423 h 2085975"/>
                  <a:gd name="connsiteX9" fmla="*/ 959168 w 2641282"/>
                  <a:gd name="connsiteY9" fmla="*/ 1055370 h 2085975"/>
                  <a:gd name="connsiteX10" fmla="*/ 1103948 w 2641282"/>
                  <a:gd name="connsiteY10" fmla="*/ 1055370 h 2085975"/>
                  <a:gd name="connsiteX11" fmla="*/ 1103948 w 2641282"/>
                  <a:gd name="connsiteY11" fmla="*/ 1016318 h 2085975"/>
                  <a:gd name="connsiteX12" fmla="*/ 1183005 w 2641282"/>
                  <a:gd name="connsiteY12" fmla="*/ 957263 h 2085975"/>
                  <a:gd name="connsiteX13" fmla="*/ 1253490 w 2641282"/>
                  <a:gd name="connsiteY13" fmla="*/ 957263 h 2085975"/>
                  <a:gd name="connsiteX14" fmla="*/ 1022985 w 2641282"/>
                  <a:gd name="connsiteY14" fmla="*/ 787718 h 2085975"/>
                  <a:gd name="connsiteX15" fmla="*/ 760095 w 2641282"/>
                  <a:gd name="connsiteY15" fmla="*/ 896302 h 2085975"/>
                  <a:gd name="connsiteX16" fmla="*/ 497205 w 2641282"/>
                  <a:gd name="connsiteY16" fmla="*/ 787718 h 2085975"/>
                  <a:gd name="connsiteX17" fmla="*/ 0 w 2641282"/>
                  <a:gd name="connsiteY17" fmla="*/ 1650683 h 2085975"/>
                  <a:gd name="connsiteX18" fmla="*/ 808673 w 2641282"/>
                  <a:gd name="connsiteY18" fmla="*/ 1650683 h 2085975"/>
                  <a:gd name="connsiteX19" fmla="*/ 1231583 w 2641282"/>
                  <a:gd name="connsiteY19" fmla="*/ 1383030 h 2085975"/>
                  <a:gd name="connsiteX20" fmla="*/ 1157288 w 2641282"/>
                  <a:gd name="connsiteY20" fmla="*/ 1383030 h 2085975"/>
                  <a:gd name="connsiteX21" fmla="*/ 1157288 w 2641282"/>
                  <a:gd name="connsiteY21" fmla="*/ 1308735 h 2085975"/>
                  <a:gd name="connsiteX22" fmla="*/ 1087755 w 2641282"/>
                  <a:gd name="connsiteY22" fmla="*/ 1308735 h 2085975"/>
                  <a:gd name="connsiteX23" fmla="*/ 1087755 w 2641282"/>
                  <a:gd name="connsiteY23" fmla="*/ 1383030 h 2085975"/>
                  <a:gd name="connsiteX24" fmla="*/ 1013460 w 2641282"/>
                  <a:gd name="connsiteY24" fmla="*/ 1383030 h 2085975"/>
                  <a:gd name="connsiteX25" fmla="*/ 1013460 w 2641282"/>
                  <a:gd name="connsiteY25" fmla="*/ 1452563 h 2085975"/>
                  <a:gd name="connsiteX26" fmla="*/ 1087755 w 2641282"/>
                  <a:gd name="connsiteY26" fmla="*/ 1452563 h 2085975"/>
                  <a:gd name="connsiteX27" fmla="*/ 1087755 w 2641282"/>
                  <a:gd name="connsiteY27" fmla="*/ 1526858 h 2085975"/>
                  <a:gd name="connsiteX28" fmla="*/ 1157288 w 2641282"/>
                  <a:gd name="connsiteY28" fmla="*/ 1526858 h 2085975"/>
                  <a:gd name="connsiteX29" fmla="*/ 1157288 w 2641282"/>
                  <a:gd name="connsiteY29" fmla="*/ 1452563 h 2085975"/>
                  <a:gd name="connsiteX30" fmla="*/ 1231583 w 2641282"/>
                  <a:gd name="connsiteY30" fmla="*/ 1452563 h 2085975"/>
                  <a:gd name="connsiteX31" fmla="*/ 1231583 w 2641282"/>
                  <a:gd name="connsiteY31" fmla="*/ 1383030 h 2085975"/>
                  <a:gd name="connsiteX32" fmla="*/ 1174433 w 2641282"/>
                  <a:gd name="connsiteY32" fmla="*/ 1592580 h 2085975"/>
                  <a:gd name="connsiteX33" fmla="*/ 1013460 w 2641282"/>
                  <a:gd name="connsiteY33" fmla="*/ 1592580 h 2085975"/>
                  <a:gd name="connsiteX34" fmla="*/ 1013460 w 2641282"/>
                  <a:gd name="connsiteY34" fmla="*/ 1635443 h 2085975"/>
                  <a:gd name="connsiteX35" fmla="*/ 1174433 w 2641282"/>
                  <a:gd name="connsiteY35" fmla="*/ 1635443 h 2085975"/>
                  <a:gd name="connsiteX36" fmla="*/ 1174433 w 2641282"/>
                  <a:gd name="connsiteY36" fmla="*/ 1592580 h 2085975"/>
                  <a:gd name="connsiteX37" fmla="*/ 1193483 w 2641282"/>
                  <a:gd name="connsiteY37" fmla="*/ 1069658 h 2085975"/>
                  <a:gd name="connsiteX38" fmla="*/ 1271588 w 2641282"/>
                  <a:gd name="connsiteY38" fmla="*/ 1069658 h 2085975"/>
                  <a:gd name="connsiteX39" fmla="*/ 1271588 w 2641282"/>
                  <a:gd name="connsiteY39" fmla="*/ 1031557 h 2085975"/>
                  <a:gd name="connsiteX40" fmla="*/ 1193483 w 2641282"/>
                  <a:gd name="connsiteY40" fmla="*/ 1031557 h 2085975"/>
                  <a:gd name="connsiteX41" fmla="*/ 1193483 w 2641282"/>
                  <a:gd name="connsiteY41" fmla="*/ 1069658 h 2085975"/>
                  <a:gd name="connsiteX42" fmla="*/ 1475423 w 2641282"/>
                  <a:gd name="connsiteY42" fmla="*/ 1099185 h 2085975"/>
                  <a:gd name="connsiteX43" fmla="*/ 1497330 w 2641282"/>
                  <a:gd name="connsiteY43" fmla="*/ 1121093 h 2085975"/>
                  <a:gd name="connsiteX44" fmla="*/ 1497330 w 2641282"/>
                  <a:gd name="connsiteY44" fmla="*/ 1185863 h 2085975"/>
                  <a:gd name="connsiteX45" fmla="*/ 1475423 w 2641282"/>
                  <a:gd name="connsiteY45" fmla="*/ 1207770 h 2085975"/>
                  <a:gd name="connsiteX46" fmla="*/ 989648 w 2641282"/>
                  <a:gd name="connsiteY46" fmla="*/ 1207770 h 2085975"/>
                  <a:gd name="connsiteX47" fmla="*/ 967740 w 2641282"/>
                  <a:gd name="connsiteY47" fmla="*/ 1185863 h 2085975"/>
                  <a:gd name="connsiteX48" fmla="*/ 967740 w 2641282"/>
                  <a:gd name="connsiteY48" fmla="*/ 1121093 h 2085975"/>
                  <a:gd name="connsiteX49" fmla="*/ 989648 w 2641282"/>
                  <a:gd name="connsiteY49" fmla="*/ 1099185 h 2085975"/>
                  <a:gd name="connsiteX50" fmla="*/ 1141095 w 2641282"/>
                  <a:gd name="connsiteY50" fmla="*/ 1099185 h 2085975"/>
                  <a:gd name="connsiteX51" fmla="*/ 1141095 w 2641282"/>
                  <a:gd name="connsiteY51" fmla="*/ 1071563 h 2085975"/>
                  <a:gd name="connsiteX52" fmla="*/ 1203960 w 2641282"/>
                  <a:gd name="connsiteY52" fmla="*/ 1008698 h 2085975"/>
                  <a:gd name="connsiteX53" fmla="*/ 1254443 w 2641282"/>
                  <a:gd name="connsiteY53" fmla="*/ 1008698 h 2085975"/>
                  <a:gd name="connsiteX54" fmla="*/ 1317308 w 2641282"/>
                  <a:gd name="connsiteY54" fmla="*/ 1071563 h 2085975"/>
                  <a:gd name="connsiteX55" fmla="*/ 1317308 w 2641282"/>
                  <a:gd name="connsiteY55" fmla="*/ 1099185 h 2085975"/>
                  <a:gd name="connsiteX56" fmla="*/ 1475423 w 2641282"/>
                  <a:gd name="connsiteY56" fmla="*/ 1099185 h 2085975"/>
                  <a:gd name="connsiteX57" fmla="*/ 1193483 w 2641282"/>
                  <a:gd name="connsiteY57" fmla="*/ 1069658 h 2085975"/>
                  <a:gd name="connsiteX58" fmla="*/ 1271588 w 2641282"/>
                  <a:gd name="connsiteY58" fmla="*/ 1069658 h 2085975"/>
                  <a:gd name="connsiteX59" fmla="*/ 1271588 w 2641282"/>
                  <a:gd name="connsiteY59" fmla="*/ 1031557 h 2085975"/>
                  <a:gd name="connsiteX60" fmla="*/ 1193483 w 2641282"/>
                  <a:gd name="connsiteY60" fmla="*/ 1031557 h 2085975"/>
                  <a:gd name="connsiteX61" fmla="*/ 1193483 w 2641282"/>
                  <a:gd name="connsiteY61" fmla="*/ 1069658 h 2085975"/>
                  <a:gd name="connsiteX62" fmla="*/ 1498283 w 2641282"/>
                  <a:gd name="connsiteY62" fmla="*/ 1121093 h 2085975"/>
                  <a:gd name="connsiteX63" fmla="*/ 1498283 w 2641282"/>
                  <a:gd name="connsiteY63" fmla="*/ 1185863 h 2085975"/>
                  <a:gd name="connsiteX64" fmla="*/ 1476375 w 2641282"/>
                  <a:gd name="connsiteY64" fmla="*/ 1207770 h 2085975"/>
                  <a:gd name="connsiteX65" fmla="*/ 990600 w 2641282"/>
                  <a:gd name="connsiteY65" fmla="*/ 1207770 h 2085975"/>
                  <a:gd name="connsiteX66" fmla="*/ 968693 w 2641282"/>
                  <a:gd name="connsiteY66" fmla="*/ 1185863 h 2085975"/>
                  <a:gd name="connsiteX67" fmla="*/ 968693 w 2641282"/>
                  <a:gd name="connsiteY67" fmla="*/ 1121093 h 2085975"/>
                  <a:gd name="connsiteX68" fmla="*/ 990600 w 2641282"/>
                  <a:gd name="connsiteY68" fmla="*/ 1099185 h 2085975"/>
                  <a:gd name="connsiteX69" fmla="*/ 1142048 w 2641282"/>
                  <a:gd name="connsiteY69" fmla="*/ 1099185 h 2085975"/>
                  <a:gd name="connsiteX70" fmla="*/ 1142048 w 2641282"/>
                  <a:gd name="connsiteY70" fmla="*/ 1071563 h 2085975"/>
                  <a:gd name="connsiteX71" fmla="*/ 1204913 w 2641282"/>
                  <a:gd name="connsiteY71" fmla="*/ 1008698 h 2085975"/>
                  <a:gd name="connsiteX72" fmla="*/ 1255395 w 2641282"/>
                  <a:gd name="connsiteY72" fmla="*/ 1008698 h 2085975"/>
                  <a:gd name="connsiteX73" fmla="*/ 1318260 w 2641282"/>
                  <a:gd name="connsiteY73" fmla="*/ 1071563 h 2085975"/>
                  <a:gd name="connsiteX74" fmla="*/ 1318260 w 2641282"/>
                  <a:gd name="connsiteY74" fmla="*/ 1099185 h 2085975"/>
                  <a:gd name="connsiteX75" fmla="*/ 1475423 w 2641282"/>
                  <a:gd name="connsiteY75" fmla="*/ 1099185 h 2085975"/>
                  <a:gd name="connsiteX76" fmla="*/ 1498283 w 2641282"/>
                  <a:gd name="connsiteY76" fmla="*/ 1121093 h 2085975"/>
                  <a:gd name="connsiteX77" fmla="*/ 1541145 w 2641282"/>
                  <a:gd name="connsiteY77" fmla="*/ 842010 h 2085975"/>
                  <a:gd name="connsiteX78" fmla="*/ 1881188 w 2641282"/>
                  <a:gd name="connsiteY78" fmla="*/ 1247775 h 2085975"/>
                  <a:gd name="connsiteX79" fmla="*/ 2221230 w 2641282"/>
                  <a:gd name="connsiteY79" fmla="*/ 842010 h 2085975"/>
                  <a:gd name="connsiteX80" fmla="*/ 1881188 w 2641282"/>
                  <a:gd name="connsiteY80" fmla="*/ 436245 h 2085975"/>
                  <a:gd name="connsiteX81" fmla="*/ 1541145 w 2641282"/>
                  <a:gd name="connsiteY81" fmla="*/ 842010 h 2085975"/>
                  <a:gd name="connsiteX82" fmla="*/ 2641283 w 2641282"/>
                  <a:gd name="connsiteY82" fmla="*/ 2085975 h 2085975"/>
                  <a:gd name="connsiteX83" fmla="*/ 1494473 w 2641282"/>
                  <a:gd name="connsiteY83" fmla="*/ 2085975 h 2085975"/>
                  <a:gd name="connsiteX84" fmla="*/ 1494473 w 2641282"/>
                  <a:gd name="connsiteY84" fmla="*/ 2085975 h 2085975"/>
                  <a:gd name="connsiteX85" fmla="*/ 967740 w 2641282"/>
                  <a:gd name="connsiteY85" fmla="*/ 2085975 h 2085975"/>
                  <a:gd name="connsiteX86" fmla="*/ 859155 w 2641282"/>
                  <a:gd name="connsiteY86" fmla="*/ 1977390 h 2085975"/>
                  <a:gd name="connsiteX87" fmla="*/ 859155 w 2641282"/>
                  <a:gd name="connsiteY87" fmla="*/ 1256348 h 2085975"/>
                  <a:gd name="connsiteX88" fmla="*/ 921068 w 2641282"/>
                  <a:gd name="connsiteY88" fmla="*/ 1158240 h 2085975"/>
                  <a:gd name="connsiteX89" fmla="*/ 921068 w 2641282"/>
                  <a:gd name="connsiteY89" fmla="*/ 2014538 h 2085975"/>
                  <a:gd name="connsiteX90" fmla="*/ 1125855 w 2641282"/>
                  <a:gd name="connsiteY90" fmla="*/ 2014538 h 2085975"/>
                  <a:gd name="connsiteX91" fmla="*/ 1149668 w 2641282"/>
                  <a:gd name="connsiteY91" fmla="*/ 1853565 h 2085975"/>
                  <a:gd name="connsiteX92" fmla="*/ 1014413 w 2641282"/>
                  <a:gd name="connsiteY92" fmla="*/ 1853565 h 2085975"/>
                  <a:gd name="connsiteX93" fmla="*/ 1014413 w 2641282"/>
                  <a:gd name="connsiteY93" fmla="*/ 1810703 h 2085975"/>
                  <a:gd name="connsiteX94" fmla="*/ 1160145 w 2641282"/>
                  <a:gd name="connsiteY94" fmla="*/ 1810703 h 2085975"/>
                  <a:gd name="connsiteX95" fmla="*/ 1180148 w 2641282"/>
                  <a:gd name="connsiteY95" fmla="*/ 1744980 h 2085975"/>
                  <a:gd name="connsiteX96" fmla="*/ 1014413 w 2641282"/>
                  <a:gd name="connsiteY96" fmla="*/ 1744980 h 2085975"/>
                  <a:gd name="connsiteX97" fmla="*/ 1014413 w 2641282"/>
                  <a:gd name="connsiteY97" fmla="*/ 1702118 h 2085975"/>
                  <a:gd name="connsiteX98" fmla="*/ 1196340 w 2641282"/>
                  <a:gd name="connsiteY98" fmla="*/ 1702118 h 2085975"/>
                  <a:gd name="connsiteX99" fmla="*/ 1543050 w 2641282"/>
                  <a:gd name="connsiteY99" fmla="*/ 1265873 h 2085975"/>
                  <a:gd name="connsiteX100" fmla="*/ 1543050 w 2641282"/>
                  <a:gd name="connsiteY100" fmla="*/ 1159193 h 2085975"/>
                  <a:gd name="connsiteX101" fmla="*/ 1602105 w 2641282"/>
                  <a:gd name="connsiteY101" fmla="*/ 1232535 h 2085975"/>
                  <a:gd name="connsiteX102" fmla="*/ 1620203 w 2641282"/>
                  <a:gd name="connsiteY102" fmla="*/ 1223010 h 2085975"/>
                  <a:gd name="connsiteX103" fmla="*/ 1883093 w 2641282"/>
                  <a:gd name="connsiteY103" fmla="*/ 1331595 h 2085975"/>
                  <a:gd name="connsiteX104" fmla="*/ 2145983 w 2641282"/>
                  <a:gd name="connsiteY104" fmla="*/ 1223010 h 2085975"/>
                  <a:gd name="connsiteX105" fmla="*/ 2182178 w 2641282"/>
                  <a:gd name="connsiteY105" fmla="*/ 1241108 h 2085975"/>
                  <a:gd name="connsiteX106" fmla="*/ 2182178 w 2641282"/>
                  <a:gd name="connsiteY106" fmla="*/ 1377315 h 2085975"/>
                  <a:gd name="connsiteX107" fmla="*/ 2008823 w 2641282"/>
                  <a:gd name="connsiteY107" fmla="*/ 1573530 h 2085975"/>
                  <a:gd name="connsiteX108" fmla="*/ 2008823 w 2641282"/>
                  <a:gd name="connsiteY108" fmla="*/ 1652588 h 2085975"/>
                  <a:gd name="connsiteX109" fmla="*/ 2057400 w 2641282"/>
                  <a:gd name="connsiteY109" fmla="*/ 1652588 h 2085975"/>
                  <a:gd name="connsiteX110" fmla="*/ 2057400 w 2641282"/>
                  <a:gd name="connsiteY110" fmla="*/ 1573530 h 2085975"/>
                  <a:gd name="connsiteX111" fmla="*/ 2206943 w 2641282"/>
                  <a:gd name="connsiteY111" fmla="*/ 1423988 h 2085975"/>
                  <a:gd name="connsiteX112" fmla="*/ 2356485 w 2641282"/>
                  <a:gd name="connsiteY112" fmla="*/ 1573530 h 2085975"/>
                  <a:gd name="connsiteX113" fmla="*/ 2356485 w 2641282"/>
                  <a:gd name="connsiteY113" fmla="*/ 1652588 h 2085975"/>
                  <a:gd name="connsiteX114" fmla="*/ 2405063 w 2641282"/>
                  <a:gd name="connsiteY114" fmla="*/ 1652588 h 2085975"/>
                  <a:gd name="connsiteX115" fmla="*/ 2405063 w 2641282"/>
                  <a:gd name="connsiteY115" fmla="*/ 1573530 h 2085975"/>
                  <a:gd name="connsiteX116" fmla="*/ 2231708 w 2641282"/>
                  <a:gd name="connsiteY116" fmla="*/ 1377315 h 2085975"/>
                  <a:gd name="connsiteX117" fmla="*/ 2231708 w 2641282"/>
                  <a:gd name="connsiteY117" fmla="*/ 1269683 h 2085975"/>
                  <a:gd name="connsiteX118" fmla="*/ 2641283 w 2641282"/>
                  <a:gd name="connsiteY118" fmla="*/ 2085975 h 2085975"/>
                  <a:gd name="connsiteX119" fmla="*/ 2157413 w 2641282"/>
                  <a:gd name="connsiteY119" fmla="*/ 1946910 h 2085975"/>
                  <a:gd name="connsiteX120" fmla="*/ 2125028 w 2641282"/>
                  <a:gd name="connsiteY120" fmla="*/ 1914525 h 2085975"/>
                  <a:gd name="connsiteX121" fmla="*/ 2107883 w 2641282"/>
                  <a:gd name="connsiteY121" fmla="*/ 1919288 h 2085975"/>
                  <a:gd name="connsiteX122" fmla="*/ 2046923 w 2641282"/>
                  <a:gd name="connsiteY122" fmla="*/ 1792605 h 2085975"/>
                  <a:gd name="connsiteX123" fmla="*/ 2046923 w 2641282"/>
                  <a:gd name="connsiteY123" fmla="*/ 1674495 h 2085975"/>
                  <a:gd name="connsiteX124" fmla="*/ 2014538 w 2641282"/>
                  <a:gd name="connsiteY124" fmla="*/ 1674495 h 2085975"/>
                  <a:gd name="connsiteX125" fmla="*/ 2014538 w 2641282"/>
                  <a:gd name="connsiteY125" fmla="*/ 1792605 h 2085975"/>
                  <a:gd name="connsiteX126" fmla="*/ 2092643 w 2641282"/>
                  <a:gd name="connsiteY126" fmla="*/ 1947863 h 2085975"/>
                  <a:gd name="connsiteX127" fmla="*/ 2125028 w 2641282"/>
                  <a:gd name="connsiteY127" fmla="*/ 1979295 h 2085975"/>
                  <a:gd name="connsiteX128" fmla="*/ 2157413 w 2641282"/>
                  <a:gd name="connsiteY128" fmla="*/ 1946910 h 2085975"/>
                  <a:gd name="connsiteX129" fmla="*/ 2396490 w 2641282"/>
                  <a:gd name="connsiteY129" fmla="*/ 1674495 h 2085975"/>
                  <a:gd name="connsiteX130" fmla="*/ 2364105 w 2641282"/>
                  <a:gd name="connsiteY130" fmla="*/ 1674495 h 2085975"/>
                  <a:gd name="connsiteX131" fmla="*/ 2364105 w 2641282"/>
                  <a:gd name="connsiteY131" fmla="*/ 1792605 h 2085975"/>
                  <a:gd name="connsiteX132" fmla="*/ 2303145 w 2641282"/>
                  <a:gd name="connsiteY132" fmla="*/ 1919288 h 2085975"/>
                  <a:gd name="connsiteX133" fmla="*/ 2286000 w 2641282"/>
                  <a:gd name="connsiteY133" fmla="*/ 1914525 h 2085975"/>
                  <a:gd name="connsiteX134" fmla="*/ 2253615 w 2641282"/>
                  <a:gd name="connsiteY134" fmla="*/ 1946910 h 2085975"/>
                  <a:gd name="connsiteX135" fmla="*/ 2286000 w 2641282"/>
                  <a:gd name="connsiteY135" fmla="*/ 1979295 h 2085975"/>
                  <a:gd name="connsiteX136" fmla="*/ 2318385 w 2641282"/>
                  <a:gd name="connsiteY136" fmla="*/ 1947863 h 2085975"/>
                  <a:gd name="connsiteX137" fmla="*/ 2345055 w 2641282"/>
                  <a:gd name="connsiteY137" fmla="*/ 1926908 h 2085975"/>
                  <a:gd name="connsiteX138" fmla="*/ 2397443 w 2641282"/>
                  <a:gd name="connsiteY138" fmla="*/ 1791653 h 2085975"/>
                  <a:gd name="connsiteX139" fmla="*/ 2397443 w 2641282"/>
                  <a:gd name="connsiteY139" fmla="*/ 1674495 h 208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2641282" h="2085975">
                    <a:moveTo>
                      <a:pt x="419100" y="405765"/>
                    </a:moveTo>
                    <a:cubicBezTo>
                      <a:pt x="419100" y="181928"/>
                      <a:pt x="571500" y="0"/>
                      <a:pt x="759143" y="0"/>
                    </a:cubicBezTo>
                    <a:cubicBezTo>
                      <a:pt x="946785" y="0"/>
                      <a:pt x="1099185" y="181928"/>
                      <a:pt x="1099185" y="405765"/>
                    </a:cubicBezTo>
                    <a:cubicBezTo>
                      <a:pt x="1099185" y="629602"/>
                      <a:pt x="946785" y="811530"/>
                      <a:pt x="759143" y="811530"/>
                    </a:cubicBezTo>
                    <a:cubicBezTo>
                      <a:pt x="571500" y="811530"/>
                      <a:pt x="419100" y="629602"/>
                      <a:pt x="419100" y="405765"/>
                    </a:cubicBezTo>
                    <a:moveTo>
                      <a:pt x="821055" y="1649730"/>
                    </a:moveTo>
                    <a:lnTo>
                      <a:pt x="821055" y="1175385"/>
                    </a:lnTo>
                    <a:cubicBezTo>
                      <a:pt x="821055" y="1089660"/>
                      <a:pt x="902018" y="1094423"/>
                      <a:pt x="902018" y="1094423"/>
                    </a:cubicBezTo>
                    <a:lnTo>
                      <a:pt x="932498" y="1094423"/>
                    </a:lnTo>
                    <a:cubicBezTo>
                      <a:pt x="932498" y="1067753"/>
                      <a:pt x="959168" y="1055370"/>
                      <a:pt x="959168" y="1055370"/>
                    </a:cubicBezTo>
                    <a:lnTo>
                      <a:pt x="1103948" y="1055370"/>
                    </a:lnTo>
                    <a:lnTo>
                      <a:pt x="1103948" y="1016318"/>
                    </a:lnTo>
                    <a:cubicBezTo>
                      <a:pt x="1103948" y="963930"/>
                      <a:pt x="1183005" y="957263"/>
                      <a:pt x="1183005" y="957263"/>
                    </a:cubicBezTo>
                    <a:lnTo>
                      <a:pt x="1253490" y="957263"/>
                    </a:lnTo>
                    <a:cubicBezTo>
                      <a:pt x="1185863" y="885825"/>
                      <a:pt x="1107758" y="827723"/>
                      <a:pt x="1022985" y="787718"/>
                    </a:cubicBezTo>
                    <a:cubicBezTo>
                      <a:pt x="951548" y="855345"/>
                      <a:pt x="860108" y="896302"/>
                      <a:pt x="760095" y="896302"/>
                    </a:cubicBezTo>
                    <a:cubicBezTo>
                      <a:pt x="661035" y="896302"/>
                      <a:pt x="569595" y="855345"/>
                      <a:pt x="497205" y="787718"/>
                    </a:cubicBezTo>
                    <a:cubicBezTo>
                      <a:pt x="206693" y="922973"/>
                      <a:pt x="0" y="1271588"/>
                      <a:pt x="0" y="1650683"/>
                    </a:cubicBezTo>
                    <a:lnTo>
                      <a:pt x="808673" y="1650683"/>
                    </a:lnTo>
                    <a:moveTo>
                      <a:pt x="1231583" y="1383030"/>
                    </a:moveTo>
                    <a:lnTo>
                      <a:pt x="1157288" y="1383030"/>
                    </a:lnTo>
                    <a:lnTo>
                      <a:pt x="1157288" y="1308735"/>
                    </a:lnTo>
                    <a:lnTo>
                      <a:pt x="1087755" y="1308735"/>
                    </a:lnTo>
                    <a:lnTo>
                      <a:pt x="1087755" y="1383030"/>
                    </a:lnTo>
                    <a:lnTo>
                      <a:pt x="1013460" y="1383030"/>
                    </a:lnTo>
                    <a:lnTo>
                      <a:pt x="1013460" y="1452563"/>
                    </a:lnTo>
                    <a:lnTo>
                      <a:pt x="1087755" y="1452563"/>
                    </a:lnTo>
                    <a:lnTo>
                      <a:pt x="1087755" y="1526858"/>
                    </a:lnTo>
                    <a:lnTo>
                      <a:pt x="1157288" y="1526858"/>
                    </a:lnTo>
                    <a:lnTo>
                      <a:pt x="1157288" y="1452563"/>
                    </a:lnTo>
                    <a:lnTo>
                      <a:pt x="1231583" y="1452563"/>
                    </a:lnTo>
                    <a:lnTo>
                      <a:pt x="1231583" y="1383030"/>
                    </a:lnTo>
                    <a:close/>
                    <a:moveTo>
                      <a:pt x="1174433" y="1592580"/>
                    </a:moveTo>
                    <a:lnTo>
                      <a:pt x="1013460" y="1592580"/>
                    </a:lnTo>
                    <a:lnTo>
                      <a:pt x="1013460" y="1635443"/>
                    </a:lnTo>
                    <a:lnTo>
                      <a:pt x="1174433" y="1635443"/>
                    </a:lnTo>
                    <a:lnTo>
                      <a:pt x="1174433" y="1592580"/>
                    </a:lnTo>
                    <a:close/>
                    <a:moveTo>
                      <a:pt x="1193483" y="1069658"/>
                    </a:moveTo>
                    <a:lnTo>
                      <a:pt x="1271588" y="1069658"/>
                    </a:lnTo>
                    <a:lnTo>
                      <a:pt x="1271588" y="1031557"/>
                    </a:lnTo>
                    <a:lnTo>
                      <a:pt x="1193483" y="1031557"/>
                    </a:lnTo>
                    <a:lnTo>
                      <a:pt x="1193483" y="1069658"/>
                    </a:lnTo>
                    <a:close/>
                    <a:moveTo>
                      <a:pt x="1475423" y="1099185"/>
                    </a:moveTo>
                    <a:cubicBezTo>
                      <a:pt x="1487805" y="1099185"/>
                      <a:pt x="1497330" y="1109663"/>
                      <a:pt x="1497330" y="1121093"/>
                    </a:cubicBezTo>
                    <a:lnTo>
                      <a:pt x="1497330" y="1185863"/>
                    </a:lnTo>
                    <a:cubicBezTo>
                      <a:pt x="1497330" y="1198245"/>
                      <a:pt x="1486853" y="1207770"/>
                      <a:pt x="1475423" y="1207770"/>
                    </a:cubicBezTo>
                    <a:lnTo>
                      <a:pt x="989648" y="1207770"/>
                    </a:lnTo>
                    <a:cubicBezTo>
                      <a:pt x="977265" y="1207770"/>
                      <a:pt x="967740" y="1197293"/>
                      <a:pt x="967740" y="1185863"/>
                    </a:cubicBezTo>
                    <a:lnTo>
                      <a:pt x="967740" y="1121093"/>
                    </a:lnTo>
                    <a:cubicBezTo>
                      <a:pt x="967740" y="1108710"/>
                      <a:pt x="978218" y="1099185"/>
                      <a:pt x="989648" y="1099185"/>
                    </a:cubicBezTo>
                    <a:lnTo>
                      <a:pt x="1141095" y="1099185"/>
                    </a:lnTo>
                    <a:lnTo>
                      <a:pt x="1141095" y="1071563"/>
                    </a:lnTo>
                    <a:cubicBezTo>
                      <a:pt x="1141095" y="1037273"/>
                      <a:pt x="1169670" y="1008698"/>
                      <a:pt x="1203960" y="1008698"/>
                    </a:cubicBezTo>
                    <a:lnTo>
                      <a:pt x="1254443" y="1008698"/>
                    </a:lnTo>
                    <a:cubicBezTo>
                      <a:pt x="1288733" y="1008698"/>
                      <a:pt x="1317308" y="1037273"/>
                      <a:pt x="1317308" y="1071563"/>
                    </a:cubicBezTo>
                    <a:lnTo>
                      <a:pt x="1317308" y="1099185"/>
                    </a:lnTo>
                    <a:lnTo>
                      <a:pt x="1475423" y="1099185"/>
                    </a:lnTo>
                    <a:moveTo>
                      <a:pt x="1193483" y="1069658"/>
                    </a:moveTo>
                    <a:lnTo>
                      <a:pt x="1271588" y="1069658"/>
                    </a:lnTo>
                    <a:lnTo>
                      <a:pt x="1271588" y="1031557"/>
                    </a:lnTo>
                    <a:lnTo>
                      <a:pt x="1193483" y="1031557"/>
                    </a:lnTo>
                    <a:lnTo>
                      <a:pt x="1193483" y="1069658"/>
                    </a:lnTo>
                    <a:close/>
                    <a:moveTo>
                      <a:pt x="1498283" y="1121093"/>
                    </a:moveTo>
                    <a:lnTo>
                      <a:pt x="1498283" y="1185863"/>
                    </a:lnTo>
                    <a:cubicBezTo>
                      <a:pt x="1498283" y="1198245"/>
                      <a:pt x="1487805" y="1207770"/>
                      <a:pt x="1476375" y="1207770"/>
                    </a:cubicBezTo>
                    <a:lnTo>
                      <a:pt x="990600" y="1207770"/>
                    </a:lnTo>
                    <a:cubicBezTo>
                      <a:pt x="978218" y="1207770"/>
                      <a:pt x="968693" y="1197293"/>
                      <a:pt x="968693" y="1185863"/>
                    </a:cubicBezTo>
                    <a:lnTo>
                      <a:pt x="968693" y="1121093"/>
                    </a:lnTo>
                    <a:cubicBezTo>
                      <a:pt x="968693" y="1108710"/>
                      <a:pt x="979170" y="1099185"/>
                      <a:pt x="990600" y="1099185"/>
                    </a:cubicBezTo>
                    <a:lnTo>
                      <a:pt x="1142048" y="1099185"/>
                    </a:lnTo>
                    <a:lnTo>
                      <a:pt x="1142048" y="1071563"/>
                    </a:lnTo>
                    <a:cubicBezTo>
                      <a:pt x="1142048" y="1037273"/>
                      <a:pt x="1170623" y="1008698"/>
                      <a:pt x="1204913" y="1008698"/>
                    </a:cubicBezTo>
                    <a:lnTo>
                      <a:pt x="1255395" y="1008698"/>
                    </a:lnTo>
                    <a:cubicBezTo>
                      <a:pt x="1289685" y="1008698"/>
                      <a:pt x="1318260" y="1037273"/>
                      <a:pt x="1318260" y="1071563"/>
                    </a:cubicBezTo>
                    <a:lnTo>
                      <a:pt x="1318260" y="1099185"/>
                    </a:lnTo>
                    <a:lnTo>
                      <a:pt x="1475423" y="1099185"/>
                    </a:lnTo>
                    <a:cubicBezTo>
                      <a:pt x="1487805" y="1099185"/>
                      <a:pt x="1498283" y="1108710"/>
                      <a:pt x="1498283" y="1121093"/>
                    </a:cubicBezTo>
                    <a:close/>
                    <a:moveTo>
                      <a:pt x="1541145" y="842010"/>
                    </a:moveTo>
                    <a:cubicBezTo>
                      <a:pt x="1541145" y="1065848"/>
                      <a:pt x="1693545" y="1247775"/>
                      <a:pt x="1881188" y="1247775"/>
                    </a:cubicBezTo>
                    <a:cubicBezTo>
                      <a:pt x="2068830" y="1247775"/>
                      <a:pt x="2221230" y="1065848"/>
                      <a:pt x="2221230" y="842010"/>
                    </a:cubicBezTo>
                    <a:cubicBezTo>
                      <a:pt x="2221230" y="618173"/>
                      <a:pt x="2068830" y="436245"/>
                      <a:pt x="1881188" y="436245"/>
                    </a:cubicBezTo>
                    <a:cubicBezTo>
                      <a:pt x="1693545" y="436245"/>
                      <a:pt x="1541145" y="618173"/>
                      <a:pt x="1541145" y="842010"/>
                    </a:cubicBezTo>
                    <a:moveTo>
                      <a:pt x="2641283" y="2085975"/>
                    </a:moveTo>
                    <a:lnTo>
                      <a:pt x="1494473" y="2085975"/>
                    </a:lnTo>
                    <a:cubicBezTo>
                      <a:pt x="1494473" y="2085975"/>
                      <a:pt x="1494473" y="2085975"/>
                      <a:pt x="1494473" y="2085975"/>
                    </a:cubicBezTo>
                    <a:lnTo>
                      <a:pt x="967740" y="2085975"/>
                    </a:lnTo>
                    <a:cubicBezTo>
                      <a:pt x="907733" y="2085975"/>
                      <a:pt x="859155" y="2037398"/>
                      <a:pt x="859155" y="1977390"/>
                    </a:cubicBezTo>
                    <a:lnTo>
                      <a:pt x="859155" y="1256348"/>
                    </a:lnTo>
                    <a:cubicBezTo>
                      <a:pt x="859155" y="1213485"/>
                      <a:pt x="883920" y="1176338"/>
                      <a:pt x="921068" y="1158240"/>
                    </a:cubicBezTo>
                    <a:lnTo>
                      <a:pt x="921068" y="2014538"/>
                    </a:lnTo>
                    <a:lnTo>
                      <a:pt x="1125855" y="2014538"/>
                    </a:lnTo>
                    <a:cubicBezTo>
                      <a:pt x="1129665" y="1959293"/>
                      <a:pt x="1137285" y="1905953"/>
                      <a:pt x="1149668" y="1853565"/>
                    </a:cubicBezTo>
                    <a:lnTo>
                      <a:pt x="1014413" y="1853565"/>
                    </a:lnTo>
                    <a:lnTo>
                      <a:pt x="1014413" y="1810703"/>
                    </a:lnTo>
                    <a:lnTo>
                      <a:pt x="1160145" y="1810703"/>
                    </a:lnTo>
                    <a:cubicBezTo>
                      <a:pt x="1165860" y="1788795"/>
                      <a:pt x="1172528" y="1766888"/>
                      <a:pt x="1180148" y="1744980"/>
                    </a:cubicBezTo>
                    <a:lnTo>
                      <a:pt x="1014413" y="1744980"/>
                    </a:lnTo>
                    <a:lnTo>
                      <a:pt x="1014413" y="1702118"/>
                    </a:lnTo>
                    <a:lnTo>
                      <a:pt x="1196340" y="1702118"/>
                    </a:lnTo>
                    <a:cubicBezTo>
                      <a:pt x="1268730" y="1517333"/>
                      <a:pt x="1391603" y="1361123"/>
                      <a:pt x="1543050" y="1265873"/>
                    </a:cubicBezTo>
                    <a:lnTo>
                      <a:pt x="1543050" y="1159193"/>
                    </a:lnTo>
                    <a:cubicBezTo>
                      <a:pt x="1572578" y="1173480"/>
                      <a:pt x="1594485" y="1200150"/>
                      <a:pt x="1602105" y="1232535"/>
                    </a:cubicBezTo>
                    <a:cubicBezTo>
                      <a:pt x="1607820" y="1229678"/>
                      <a:pt x="1614488" y="1225868"/>
                      <a:pt x="1620203" y="1223010"/>
                    </a:cubicBezTo>
                    <a:cubicBezTo>
                      <a:pt x="1691640" y="1290638"/>
                      <a:pt x="1783080" y="1331595"/>
                      <a:pt x="1883093" y="1331595"/>
                    </a:cubicBezTo>
                    <a:cubicBezTo>
                      <a:pt x="1982153" y="1331595"/>
                      <a:pt x="2073593" y="1290638"/>
                      <a:pt x="2145983" y="1223010"/>
                    </a:cubicBezTo>
                    <a:cubicBezTo>
                      <a:pt x="2158365" y="1228725"/>
                      <a:pt x="2169795" y="1234440"/>
                      <a:pt x="2182178" y="1241108"/>
                    </a:cubicBezTo>
                    <a:lnTo>
                      <a:pt x="2182178" y="1377315"/>
                    </a:lnTo>
                    <a:cubicBezTo>
                      <a:pt x="2084070" y="1389698"/>
                      <a:pt x="2008823" y="1472565"/>
                      <a:pt x="2008823" y="1573530"/>
                    </a:cubicBezTo>
                    <a:lnTo>
                      <a:pt x="2008823" y="1652588"/>
                    </a:lnTo>
                    <a:lnTo>
                      <a:pt x="2057400" y="1652588"/>
                    </a:lnTo>
                    <a:lnTo>
                      <a:pt x="2057400" y="1573530"/>
                    </a:lnTo>
                    <a:cubicBezTo>
                      <a:pt x="2057400" y="1490663"/>
                      <a:pt x="2124075" y="1423988"/>
                      <a:pt x="2206943" y="1423988"/>
                    </a:cubicBezTo>
                    <a:cubicBezTo>
                      <a:pt x="2289810" y="1423988"/>
                      <a:pt x="2356485" y="1490663"/>
                      <a:pt x="2356485" y="1573530"/>
                    </a:cubicBezTo>
                    <a:lnTo>
                      <a:pt x="2356485" y="1652588"/>
                    </a:lnTo>
                    <a:lnTo>
                      <a:pt x="2405063" y="1652588"/>
                    </a:lnTo>
                    <a:lnTo>
                      <a:pt x="2405063" y="1573530"/>
                    </a:lnTo>
                    <a:cubicBezTo>
                      <a:pt x="2405063" y="1472565"/>
                      <a:pt x="2328863" y="1388745"/>
                      <a:pt x="2231708" y="1377315"/>
                    </a:cubicBezTo>
                    <a:lnTo>
                      <a:pt x="2231708" y="1269683"/>
                    </a:lnTo>
                    <a:cubicBezTo>
                      <a:pt x="2473643" y="1427798"/>
                      <a:pt x="2641283" y="1744980"/>
                      <a:pt x="2641283" y="2085975"/>
                    </a:cubicBezTo>
                    <a:close/>
                    <a:moveTo>
                      <a:pt x="2157413" y="1946910"/>
                    </a:moveTo>
                    <a:cubicBezTo>
                      <a:pt x="2157413" y="1928813"/>
                      <a:pt x="2143125" y="1914525"/>
                      <a:pt x="2125028" y="1914525"/>
                    </a:cubicBezTo>
                    <a:cubicBezTo>
                      <a:pt x="2118360" y="1914525"/>
                      <a:pt x="2112645" y="1916430"/>
                      <a:pt x="2107883" y="1919288"/>
                    </a:cubicBezTo>
                    <a:cubicBezTo>
                      <a:pt x="2083118" y="1902143"/>
                      <a:pt x="2046923" y="1864995"/>
                      <a:pt x="2046923" y="1792605"/>
                    </a:cubicBezTo>
                    <a:lnTo>
                      <a:pt x="2046923" y="1674495"/>
                    </a:lnTo>
                    <a:lnTo>
                      <a:pt x="2014538" y="1674495"/>
                    </a:lnTo>
                    <a:lnTo>
                      <a:pt x="2014538" y="1792605"/>
                    </a:lnTo>
                    <a:cubicBezTo>
                      <a:pt x="2014538" y="1882140"/>
                      <a:pt x="2062163" y="1927860"/>
                      <a:pt x="2092643" y="1947863"/>
                    </a:cubicBezTo>
                    <a:cubicBezTo>
                      <a:pt x="2093595" y="1965008"/>
                      <a:pt x="2107883" y="1979295"/>
                      <a:pt x="2125028" y="1979295"/>
                    </a:cubicBezTo>
                    <a:cubicBezTo>
                      <a:pt x="2143125" y="1979295"/>
                      <a:pt x="2157413" y="1965008"/>
                      <a:pt x="2157413" y="1946910"/>
                    </a:cubicBezTo>
                    <a:close/>
                    <a:moveTo>
                      <a:pt x="2396490" y="1674495"/>
                    </a:moveTo>
                    <a:lnTo>
                      <a:pt x="2364105" y="1674495"/>
                    </a:lnTo>
                    <a:lnTo>
                      <a:pt x="2364105" y="1792605"/>
                    </a:lnTo>
                    <a:cubicBezTo>
                      <a:pt x="2364105" y="1865948"/>
                      <a:pt x="2327910" y="1903095"/>
                      <a:pt x="2303145" y="1919288"/>
                    </a:cubicBezTo>
                    <a:cubicBezTo>
                      <a:pt x="2298383" y="1916430"/>
                      <a:pt x="2291715" y="1914525"/>
                      <a:pt x="2286000" y="1914525"/>
                    </a:cubicBezTo>
                    <a:cubicBezTo>
                      <a:pt x="2267903" y="1914525"/>
                      <a:pt x="2253615" y="1928813"/>
                      <a:pt x="2253615" y="1946910"/>
                    </a:cubicBezTo>
                    <a:cubicBezTo>
                      <a:pt x="2253615" y="1965008"/>
                      <a:pt x="2267903" y="1979295"/>
                      <a:pt x="2286000" y="1979295"/>
                    </a:cubicBezTo>
                    <a:cubicBezTo>
                      <a:pt x="2303145" y="1979295"/>
                      <a:pt x="2317433" y="1965960"/>
                      <a:pt x="2318385" y="1947863"/>
                    </a:cubicBezTo>
                    <a:cubicBezTo>
                      <a:pt x="2326958" y="1943100"/>
                      <a:pt x="2335530" y="1935480"/>
                      <a:pt x="2345055" y="1926908"/>
                    </a:cubicBezTo>
                    <a:cubicBezTo>
                      <a:pt x="2368868" y="1903095"/>
                      <a:pt x="2397443" y="1861185"/>
                      <a:pt x="2397443" y="1791653"/>
                    </a:cubicBezTo>
                    <a:lnTo>
                      <a:pt x="2397443" y="16744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5655ECB-07DC-5568-4A9D-F127F121C772}"/>
                </a:ext>
              </a:extLst>
            </p:cNvPr>
            <p:cNvSpPr/>
            <p:nvPr/>
          </p:nvSpPr>
          <p:spPr>
            <a:xfrm>
              <a:off x="3742148" y="1722904"/>
              <a:ext cx="6943725" cy="4539440"/>
            </a:xfrm>
            <a:prstGeom prst="roundRect">
              <a:avLst>
                <a:gd name="adj" fmla="val 10670"/>
              </a:avLst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1116000" rIns="36000" numCol="2" rtlCol="0" anchor="t"/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Arteriyel</a:t>
              </a: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hipertansiyon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yıl önce </a:t>
              </a: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pulmoner</a:t>
              </a: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enfeksiyon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&gt;1 yıldır süren kronik öksürük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Efor </a:t>
              </a: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dispnesi</a:t>
              </a: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Otoimmün</a:t>
              </a: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hastalık belirtisi </a:t>
              </a:r>
              <a:b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veya semptomu yok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Reflü</a:t>
              </a: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şikayeti yok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474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076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16D6-51D9-543B-D444-2D11EBB3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917268-9FE9-ADA3-A2E0-2D0BC4CBDCFA}"/>
              </a:ext>
            </a:extLst>
          </p:cNvPr>
          <p:cNvSpPr/>
          <p:nvPr/>
        </p:nvSpPr>
        <p:spPr>
          <a:xfrm>
            <a:off x="931980" y="1773239"/>
            <a:ext cx="3363183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D912D5-2AB8-8EE5-D89E-95490C079522}"/>
              </a:ext>
            </a:extLst>
          </p:cNvPr>
          <p:cNvSpPr/>
          <p:nvPr/>
        </p:nvSpPr>
        <p:spPr>
          <a:xfrm>
            <a:off x="4421800" y="1773239"/>
            <a:ext cx="3363183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6A0E0E-71CC-61B8-5BF9-E6E857095F46}"/>
              </a:ext>
            </a:extLst>
          </p:cNvPr>
          <p:cNvSpPr/>
          <p:nvPr/>
        </p:nvSpPr>
        <p:spPr>
          <a:xfrm>
            <a:off x="7911620" y="1773239"/>
            <a:ext cx="3363183" cy="1825638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D2AC87-51BF-BB84-2711-8F3103414CD1}"/>
              </a:ext>
            </a:extLst>
          </p:cNvPr>
          <p:cNvSpPr/>
          <p:nvPr/>
        </p:nvSpPr>
        <p:spPr>
          <a:xfrm>
            <a:off x="7911620" y="3755647"/>
            <a:ext cx="3363183" cy="1825638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63D5936-7FE4-0D1C-3854-ABFC5FB1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0" y="728249"/>
            <a:ext cx="10515600" cy="825274"/>
          </a:xfrm>
        </p:spPr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Olgu çalışması: tetkikler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3405456-9DCE-5F23-0259-DE942B2FF97E}"/>
              </a:ext>
            </a:extLst>
          </p:cNvPr>
          <p:cNvSpPr txBox="1">
            <a:spLocks/>
          </p:cNvSpPr>
          <p:nvPr/>
        </p:nvSpPr>
        <p:spPr>
          <a:xfrm>
            <a:off x="1108075" y="2689853"/>
            <a:ext cx="2821318" cy="11990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NT-ProBNP 210 pg/mL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Hemoglobin 13,4 g/dL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 19 mm/saat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39 mg/L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FCE421-5849-DFD9-2F18-91C6EBA8FD3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tr-TR" dirty="0"/>
              <a:t>ESR, Eritrosit Sedimantasyon Hızı; CRP, C-Reaktif Protein; FVC, Zorlu </a:t>
            </a:r>
            <a:r>
              <a:rPr lang="tr-TR" dirty="0" err="1"/>
              <a:t>Vital</a:t>
            </a:r>
            <a:r>
              <a:rPr lang="tr-TR" dirty="0"/>
              <a:t> Kapasite; FEV</a:t>
            </a:r>
            <a:r>
              <a:rPr lang="tr-TR" baseline="-25000" dirty="0"/>
              <a:t>1</a:t>
            </a:r>
            <a:r>
              <a:rPr lang="tr-TR" dirty="0"/>
              <a:t>, Birinci Saniyedeki Zorlu </a:t>
            </a:r>
            <a:r>
              <a:rPr lang="tr-TR" dirty="0" err="1"/>
              <a:t>Ekspiratuvar</a:t>
            </a:r>
            <a:r>
              <a:rPr lang="tr-TR" dirty="0"/>
              <a:t> Hacim ; </a:t>
            </a:r>
            <a:r>
              <a:rPr lang="tr-TR" dirty="0" err="1"/>
              <a:t>DLco</a:t>
            </a:r>
            <a:r>
              <a:rPr lang="tr-TR" dirty="0"/>
              <a:t>, Karbon Monoksit İçin Akciğerlerin Difüzyon Kapasitesi. </a:t>
            </a:r>
          </a:p>
          <a:p>
            <a:r>
              <a:rPr lang="tr-TR" dirty="0"/>
              <a:t>Hasta olgu çalışması, Dr. </a:t>
            </a:r>
            <a:r>
              <a:rPr lang="tr-TR" dirty="0" err="1"/>
              <a:t>Inês</a:t>
            </a:r>
            <a:r>
              <a:rPr lang="tr-TR" dirty="0"/>
              <a:t> </a:t>
            </a:r>
            <a:r>
              <a:rPr lang="tr-TR" dirty="0" err="1"/>
              <a:t>Neves</a:t>
            </a:r>
            <a:r>
              <a:rPr lang="tr-TR" dirty="0"/>
              <a:t>, </a:t>
            </a:r>
            <a:r>
              <a:rPr lang="tr-TR" dirty="0" err="1"/>
              <a:t>Serviço</a:t>
            </a:r>
            <a:r>
              <a:rPr lang="tr-TR" dirty="0"/>
              <a:t> de </a:t>
            </a:r>
            <a:r>
              <a:rPr lang="tr-TR" dirty="0" err="1"/>
              <a:t>Pneumologia</a:t>
            </a:r>
            <a:r>
              <a:rPr lang="tr-TR" dirty="0"/>
              <a:t>, </a:t>
            </a:r>
            <a:r>
              <a:rPr lang="tr-TR" dirty="0" err="1"/>
              <a:t>Hospital</a:t>
            </a:r>
            <a:r>
              <a:rPr lang="tr-TR" dirty="0"/>
              <a:t> </a:t>
            </a:r>
            <a:r>
              <a:rPr lang="tr-TR" dirty="0" err="1"/>
              <a:t>Pedro</a:t>
            </a:r>
            <a:r>
              <a:rPr lang="tr-TR" dirty="0"/>
              <a:t> </a:t>
            </a:r>
            <a:r>
              <a:rPr lang="tr-TR" dirty="0" err="1"/>
              <a:t>Hispano</a:t>
            </a:r>
            <a:r>
              <a:rPr lang="tr-TR" dirty="0"/>
              <a:t>, </a:t>
            </a:r>
            <a:r>
              <a:rPr lang="tr-TR" dirty="0" err="1"/>
              <a:t>Matosinhos</a:t>
            </a:r>
            <a:r>
              <a:rPr lang="tr-TR" dirty="0"/>
              <a:t>, Portekiz tarafından sunulmuştur.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84BEB1-12EC-7556-99A6-63FCCECF6B78}"/>
              </a:ext>
            </a:extLst>
          </p:cNvPr>
          <p:cNvSpPr txBox="1">
            <a:spLocks/>
          </p:cNvSpPr>
          <p:nvPr/>
        </p:nvSpPr>
        <p:spPr>
          <a:xfrm>
            <a:off x="1108075" y="3929373"/>
            <a:ext cx="2821318" cy="11990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  <a:buNone/>
            </a:pP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Negatif: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Antinükleer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antikorlar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Romatoid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faktör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Diğer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otoimmün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antikorlar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FD9DEE7-F05D-0136-2EA0-5A068A38EE0E}"/>
              </a:ext>
            </a:extLst>
          </p:cNvPr>
          <p:cNvSpPr txBox="1">
            <a:spLocks/>
          </p:cNvSpPr>
          <p:nvPr/>
        </p:nvSpPr>
        <p:spPr>
          <a:xfrm>
            <a:off x="4599051" y="2689853"/>
            <a:ext cx="2821318" cy="5488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Akciğer periferinde ve akciğer bazalinde retiküler gölgelenme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480DDA-2A4C-058B-9C8F-8BD87221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62" y="3349710"/>
            <a:ext cx="2438200" cy="219160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5C51DE-0C45-5404-979D-C0EB745D8864}"/>
              </a:ext>
            </a:extLst>
          </p:cNvPr>
          <p:cNvSpPr txBox="1">
            <a:spLocks/>
          </p:cNvSpPr>
          <p:nvPr/>
        </p:nvSpPr>
        <p:spPr>
          <a:xfrm>
            <a:off x="8089011" y="2689853"/>
            <a:ext cx="2821318" cy="8757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Öngörülen FVC %75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Öngörülen FEV</a:t>
            </a:r>
            <a:r>
              <a:rPr lang="tr-TR" sz="1400" baseline="-250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%83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Öngörülen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DLco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%48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F53F3139-1E35-DC08-299E-447D7143FB87}"/>
              </a:ext>
            </a:extLst>
          </p:cNvPr>
          <p:cNvSpPr txBox="1">
            <a:spLocks/>
          </p:cNvSpPr>
          <p:nvPr/>
        </p:nvSpPr>
        <p:spPr>
          <a:xfrm>
            <a:off x="8089011" y="4688775"/>
            <a:ext cx="2821318" cy="8757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 m yüründü 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oksijen satürasyonu %89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52B6DD-EA8A-4FF3-68BE-A517D2CBE00E}"/>
              </a:ext>
            </a:extLst>
          </p:cNvPr>
          <p:cNvGrpSpPr/>
          <p:nvPr/>
        </p:nvGrpSpPr>
        <p:grpSpPr>
          <a:xfrm>
            <a:off x="8311796" y="1904286"/>
            <a:ext cx="2961232" cy="584775"/>
            <a:chOff x="8042048" y="1858566"/>
            <a:chExt cx="2961232" cy="5847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9F19D9-EC84-33CC-B4A9-0F2618D856F7}"/>
                </a:ext>
              </a:extLst>
            </p:cNvPr>
            <p:cNvSpPr txBox="1"/>
            <p:nvPr/>
          </p:nvSpPr>
          <p:spPr>
            <a:xfrm>
              <a:off x="8360151" y="1858566"/>
              <a:ext cx="264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Solunum fonksiyon </a:t>
              </a:r>
              <a:br>
                <a:rPr lang="tr-TR" sz="16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 sz="16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testleri</a:t>
              </a:r>
            </a:p>
          </p:txBody>
        </p:sp>
        <p:sp>
          <p:nvSpPr>
            <p:cNvPr id="36" name="Graphic 10">
              <a:extLst>
                <a:ext uri="{FF2B5EF4-FFF2-40B4-BE49-F238E27FC236}">
                  <a16:creationId xmlns:a16="http://schemas.microsoft.com/office/drawing/2014/main" id="{70F3CBD3-DD75-8ACF-B393-0D95705071A9}"/>
                </a:ext>
              </a:extLst>
            </p:cNvPr>
            <p:cNvSpPr/>
            <p:nvPr/>
          </p:nvSpPr>
          <p:spPr>
            <a:xfrm>
              <a:off x="8042048" y="1903169"/>
              <a:ext cx="554170" cy="495568"/>
            </a:xfrm>
            <a:custGeom>
              <a:avLst/>
              <a:gdLst>
                <a:gd name="connsiteX0" fmla="*/ 791528 w 2549935"/>
                <a:gd name="connsiteY0" fmla="*/ 1301115 h 2280285"/>
                <a:gd name="connsiteX1" fmla="*/ 267653 w 2549935"/>
                <a:gd name="connsiteY1" fmla="*/ 1301115 h 2280285"/>
                <a:gd name="connsiteX2" fmla="*/ 267653 w 2549935"/>
                <a:gd name="connsiteY2" fmla="*/ 955358 h 2280285"/>
                <a:gd name="connsiteX3" fmla="*/ 791528 w 2549935"/>
                <a:gd name="connsiteY3" fmla="*/ 955358 h 2280285"/>
                <a:gd name="connsiteX4" fmla="*/ 791528 w 2549935"/>
                <a:gd name="connsiteY4" fmla="*/ 1301115 h 2280285"/>
                <a:gd name="connsiteX5" fmla="*/ 992505 w 2549935"/>
                <a:gd name="connsiteY5" fmla="*/ 1020128 h 2280285"/>
                <a:gd name="connsiteX6" fmla="*/ 815340 w 2549935"/>
                <a:gd name="connsiteY6" fmla="*/ 1020128 h 2280285"/>
                <a:gd name="connsiteX7" fmla="*/ 815340 w 2549935"/>
                <a:gd name="connsiteY7" fmla="*/ 1236345 h 2280285"/>
                <a:gd name="connsiteX8" fmla="*/ 992505 w 2549935"/>
                <a:gd name="connsiteY8" fmla="*/ 1236345 h 2280285"/>
                <a:gd name="connsiteX9" fmla="*/ 992505 w 2549935"/>
                <a:gd name="connsiteY9" fmla="*/ 1020128 h 2280285"/>
                <a:gd name="connsiteX10" fmla="*/ 0 w 2549935"/>
                <a:gd name="connsiteY10" fmla="*/ 1050608 h 2280285"/>
                <a:gd name="connsiteX11" fmla="*/ 218123 w 2549935"/>
                <a:gd name="connsiteY11" fmla="*/ 1308735 h 2280285"/>
                <a:gd name="connsiteX12" fmla="*/ 218123 w 2549935"/>
                <a:gd name="connsiteY12" fmla="*/ 985837 h 2280285"/>
                <a:gd name="connsiteX13" fmla="*/ 295275 w 2549935"/>
                <a:gd name="connsiteY13" fmla="*/ 916305 h 2280285"/>
                <a:gd name="connsiteX14" fmla="*/ 653415 w 2549935"/>
                <a:gd name="connsiteY14" fmla="*/ 916305 h 2280285"/>
                <a:gd name="connsiteX15" fmla="*/ 712470 w 2549935"/>
                <a:gd name="connsiteY15" fmla="*/ 859155 h 2280285"/>
                <a:gd name="connsiteX16" fmla="*/ 651510 w 2549935"/>
                <a:gd name="connsiteY16" fmla="*/ 805815 h 2280285"/>
                <a:gd name="connsiteX17" fmla="*/ 309563 w 2549935"/>
                <a:gd name="connsiteY17" fmla="*/ 805815 h 2280285"/>
                <a:gd name="connsiteX18" fmla="*/ 108585 w 2549935"/>
                <a:gd name="connsiteY18" fmla="*/ 894398 h 2280285"/>
                <a:gd name="connsiteX19" fmla="*/ 77152 w 2549935"/>
                <a:gd name="connsiteY19" fmla="*/ 867728 h 2280285"/>
                <a:gd name="connsiteX20" fmla="*/ 173355 w 2549935"/>
                <a:gd name="connsiteY20" fmla="*/ 796290 h 2280285"/>
                <a:gd name="connsiteX21" fmla="*/ 0 w 2549935"/>
                <a:gd name="connsiteY21" fmla="*/ 657225 h 2280285"/>
                <a:gd name="connsiteX22" fmla="*/ 0 w 2549935"/>
                <a:gd name="connsiteY22" fmla="*/ 1050608 h 2280285"/>
                <a:gd name="connsiteX23" fmla="*/ 335280 w 2549935"/>
                <a:gd name="connsiteY23" fmla="*/ 1344930 h 2280285"/>
                <a:gd name="connsiteX24" fmla="*/ 335280 w 2549935"/>
                <a:gd name="connsiteY24" fmla="*/ 1389698 h 2280285"/>
                <a:gd name="connsiteX25" fmla="*/ 384810 w 2549935"/>
                <a:gd name="connsiteY25" fmla="*/ 1434465 h 2280285"/>
                <a:gd name="connsiteX26" fmla="*/ 434340 w 2549935"/>
                <a:gd name="connsiteY26" fmla="*/ 1389698 h 2280285"/>
                <a:gd name="connsiteX27" fmla="*/ 483870 w 2549935"/>
                <a:gd name="connsiteY27" fmla="*/ 1434465 h 2280285"/>
                <a:gd name="connsiteX28" fmla="*/ 533400 w 2549935"/>
                <a:gd name="connsiteY28" fmla="*/ 1389698 h 2280285"/>
                <a:gd name="connsiteX29" fmla="*/ 582930 w 2549935"/>
                <a:gd name="connsiteY29" fmla="*/ 1434465 h 2280285"/>
                <a:gd name="connsiteX30" fmla="*/ 632460 w 2549935"/>
                <a:gd name="connsiteY30" fmla="*/ 1389698 h 2280285"/>
                <a:gd name="connsiteX31" fmla="*/ 632460 w 2549935"/>
                <a:gd name="connsiteY31" fmla="*/ 1344930 h 2280285"/>
                <a:gd name="connsiteX32" fmla="*/ 335280 w 2549935"/>
                <a:gd name="connsiteY32" fmla="*/ 1344930 h 2280285"/>
                <a:gd name="connsiteX33" fmla="*/ 662940 w 2549935"/>
                <a:gd name="connsiteY33" fmla="*/ 1344930 h 2280285"/>
                <a:gd name="connsiteX34" fmla="*/ 662940 w 2549935"/>
                <a:gd name="connsiteY34" fmla="*/ 1389698 h 2280285"/>
                <a:gd name="connsiteX35" fmla="*/ 712470 w 2549935"/>
                <a:gd name="connsiteY35" fmla="*/ 1434465 h 2280285"/>
                <a:gd name="connsiteX36" fmla="*/ 762000 w 2549935"/>
                <a:gd name="connsiteY36" fmla="*/ 1389698 h 2280285"/>
                <a:gd name="connsiteX37" fmla="*/ 762000 w 2549935"/>
                <a:gd name="connsiteY37" fmla="*/ 1344930 h 2280285"/>
                <a:gd name="connsiteX38" fmla="*/ 662940 w 2549935"/>
                <a:gd name="connsiteY38" fmla="*/ 1344930 h 2280285"/>
                <a:gd name="connsiteX39" fmla="*/ 1287780 w 2549935"/>
                <a:gd name="connsiteY39" fmla="*/ 1196340 h 2280285"/>
                <a:gd name="connsiteX40" fmla="*/ 1287780 w 2549935"/>
                <a:gd name="connsiteY40" fmla="*/ 1060133 h 2280285"/>
                <a:gd name="connsiteX41" fmla="*/ 1015365 w 2549935"/>
                <a:gd name="connsiteY41" fmla="*/ 1060133 h 2280285"/>
                <a:gd name="connsiteX42" fmla="*/ 1015365 w 2549935"/>
                <a:gd name="connsiteY42" fmla="*/ 1196340 h 2280285"/>
                <a:gd name="connsiteX43" fmla="*/ 1287780 w 2549935"/>
                <a:gd name="connsiteY43" fmla="*/ 1196340 h 2280285"/>
                <a:gd name="connsiteX44" fmla="*/ 2426970 w 2549935"/>
                <a:gd name="connsiteY44" fmla="*/ 1731645 h 2280285"/>
                <a:gd name="connsiteX45" fmla="*/ 2426970 w 2549935"/>
                <a:gd name="connsiteY45" fmla="*/ 1731645 h 2280285"/>
                <a:gd name="connsiteX46" fmla="*/ 2421255 w 2549935"/>
                <a:gd name="connsiteY46" fmla="*/ 1723073 h 2280285"/>
                <a:gd name="connsiteX47" fmla="*/ 2415540 w 2549935"/>
                <a:gd name="connsiteY47" fmla="*/ 1712595 h 2280285"/>
                <a:gd name="connsiteX48" fmla="*/ 2413635 w 2549935"/>
                <a:gd name="connsiteY48" fmla="*/ 1709738 h 2280285"/>
                <a:gd name="connsiteX49" fmla="*/ 2413635 w 2549935"/>
                <a:gd name="connsiteY49" fmla="*/ 1709738 h 2280285"/>
                <a:gd name="connsiteX50" fmla="*/ 2266950 w 2549935"/>
                <a:gd name="connsiteY50" fmla="*/ 1075373 h 2280285"/>
                <a:gd name="connsiteX51" fmla="*/ 2495550 w 2549935"/>
                <a:gd name="connsiteY51" fmla="*/ 583883 h 2280285"/>
                <a:gd name="connsiteX52" fmla="*/ 1900238 w 2549935"/>
                <a:gd name="connsiteY52" fmla="*/ 0 h 2280285"/>
                <a:gd name="connsiteX53" fmla="*/ 1310640 w 2549935"/>
                <a:gd name="connsiteY53" fmla="*/ 505778 h 2280285"/>
                <a:gd name="connsiteX54" fmla="*/ 1304925 w 2549935"/>
                <a:gd name="connsiteY54" fmla="*/ 584835 h 2280285"/>
                <a:gd name="connsiteX55" fmla="*/ 1153478 w 2549935"/>
                <a:gd name="connsiteY55" fmla="*/ 875348 h 2280285"/>
                <a:gd name="connsiteX56" fmla="*/ 1193483 w 2549935"/>
                <a:gd name="connsiteY56" fmla="*/ 961073 h 2280285"/>
                <a:gd name="connsiteX57" fmla="*/ 1283970 w 2549935"/>
                <a:gd name="connsiteY57" fmla="*/ 961073 h 2280285"/>
                <a:gd name="connsiteX58" fmla="*/ 1304925 w 2549935"/>
                <a:gd name="connsiteY58" fmla="*/ 1024890 h 2280285"/>
                <a:gd name="connsiteX59" fmla="*/ 1304925 w 2549935"/>
                <a:gd name="connsiteY59" fmla="*/ 1041083 h 2280285"/>
                <a:gd name="connsiteX60" fmla="*/ 1330643 w 2549935"/>
                <a:gd name="connsiteY60" fmla="*/ 1141095 h 2280285"/>
                <a:gd name="connsiteX61" fmla="*/ 1321118 w 2549935"/>
                <a:gd name="connsiteY61" fmla="*/ 1218248 h 2280285"/>
                <a:gd name="connsiteX62" fmla="*/ 1504950 w 2549935"/>
                <a:gd name="connsiteY62" fmla="*/ 1356360 h 2280285"/>
                <a:gd name="connsiteX63" fmla="*/ 1610678 w 2549935"/>
                <a:gd name="connsiteY63" fmla="*/ 1356360 h 2280285"/>
                <a:gd name="connsiteX64" fmla="*/ 1610678 w 2549935"/>
                <a:gd name="connsiteY64" fmla="*/ 1530667 h 2280285"/>
                <a:gd name="connsiteX65" fmla="*/ 1399223 w 2549935"/>
                <a:gd name="connsiteY65" fmla="*/ 1680210 h 2280285"/>
                <a:gd name="connsiteX66" fmla="*/ 1185863 w 2549935"/>
                <a:gd name="connsiteY66" fmla="*/ 2245043 h 2280285"/>
                <a:gd name="connsiteX67" fmla="*/ 1185863 w 2549935"/>
                <a:gd name="connsiteY67" fmla="*/ 2280285 h 2280285"/>
                <a:gd name="connsiteX68" fmla="*/ 1222058 w 2549935"/>
                <a:gd name="connsiteY68" fmla="*/ 2280285 h 2280285"/>
                <a:gd name="connsiteX69" fmla="*/ 2511743 w 2549935"/>
                <a:gd name="connsiteY69" fmla="*/ 2280285 h 2280285"/>
                <a:gd name="connsiteX70" fmla="*/ 2543175 w 2549935"/>
                <a:gd name="connsiteY70" fmla="*/ 2280285 h 2280285"/>
                <a:gd name="connsiteX71" fmla="*/ 2546985 w 2549935"/>
                <a:gd name="connsiteY71" fmla="*/ 2248853 h 2280285"/>
                <a:gd name="connsiteX72" fmla="*/ 2426970 w 2549935"/>
                <a:gd name="connsiteY72" fmla="*/ 1731645 h 228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549935" h="2280285">
                  <a:moveTo>
                    <a:pt x="791528" y="1301115"/>
                  </a:moveTo>
                  <a:lnTo>
                    <a:pt x="267653" y="1301115"/>
                  </a:lnTo>
                  <a:lnTo>
                    <a:pt x="267653" y="955358"/>
                  </a:lnTo>
                  <a:lnTo>
                    <a:pt x="791528" y="955358"/>
                  </a:lnTo>
                  <a:lnTo>
                    <a:pt x="791528" y="1301115"/>
                  </a:lnTo>
                  <a:close/>
                  <a:moveTo>
                    <a:pt x="992505" y="1020128"/>
                  </a:moveTo>
                  <a:lnTo>
                    <a:pt x="815340" y="1020128"/>
                  </a:lnTo>
                  <a:lnTo>
                    <a:pt x="815340" y="1236345"/>
                  </a:lnTo>
                  <a:lnTo>
                    <a:pt x="992505" y="1236345"/>
                  </a:lnTo>
                  <a:lnTo>
                    <a:pt x="992505" y="1020128"/>
                  </a:lnTo>
                  <a:close/>
                  <a:moveTo>
                    <a:pt x="0" y="1050608"/>
                  </a:moveTo>
                  <a:cubicBezTo>
                    <a:pt x="0" y="1213485"/>
                    <a:pt x="218123" y="1308735"/>
                    <a:pt x="218123" y="1308735"/>
                  </a:cubicBezTo>
                  <a:lnTo>
                    <a:pt x="218123" y="985837"/>
                  </a:lnTo>
                  <a:cubicBezTo>
                    <a:pt x="218123" y="922973"/>
                    <a:pt x="295275" y="916305"/>
                    <a:pt x="295275" y="916305"/>
                  </a:cubicBezTo>
                  <a:lnTo>
                    <a:pt x="653415" y="916305"/>
                  </a:lnTo>
                  <a:cubicBezTo>
                    <a:pt x="653415" y="916305"/>
                    <a:pt x="712470" y="912495"/>
                    <a:pt x="712470" y="859155"/>
                  </a:cubicBezTo>
                  <a:cubicBezTo>
                    <a:pt x="712470" y="805815"/>
                    <a:pt x="651510" y="805815"/>
                    <a:pt x="651510" y="805815"/>
                  </a:cubicBezTo>
                  <a:lnTo>
                    <a:pt x="309563" y="805815"/>
                  </a:lnTo>
                  <a:cubicBezTo>
                    <a:pt x="167640" y="805815"/>
                    <a:pt x="120968" y="880110"/>
                    <a:pt x="108585" y="894398"/>
                  </a:cubicBezTo>
                  <a:cubicBezTo>
                    <a:pt x="96202" y="908685"/>
                    <a:pt x="52388" y="904875"/>
                    <a:pt x="77152" y="867728"/>
                  </a:cubicBezTo>
                  <a:cubicBezTo>
                    <a:pt x="101918" y="830580"/>
                    <a:pt x="173355" y="796290"/>
                    <a:pt x="173355" y="796290"/>
                  </a:cubicBezTo>
                  <a:lnTo>
                    <a:pt x="0" y="657225"/>
                  </a:lnTo>
                  <a:lnTo>
                    <a:pt x="0" y="1050608"/>
                  </a:lnTo>
                  <a:close/>
                  <a:moveTo>
                    <a:pt x="335280" y="1344930"/>
                  </a:moveTo>
                  <a:lnTo>
                    <a:pt x="335280" y="1389698"/>
                  </a:lnTo>
                  <a:cubicBezTo>
                    <a:pt x="335280" y="1414463"/>
                    <a:pt x="357188" y="1434465"/>
                    <a:pt x="384810" y="1434465"/>
                  </a:cubicBezTo>
                  <a:cubicBezTo>
                    <a:pt x="412432" y="1434465"/>
                    <a:pt x="434340" y="1414463"/>
                    <a:pt x="434340" y="1389698"/>
                  </a:cubicBezTo>
                  <a:cubicBezTo>
                    <a:pt x="434340" y="1414463"/>
                    <a:pt x="456248" y="1434465"/>
                    <a:pt x="483870" y="1434465"/>
                  </a:cubicBezTo>
                  <a:cubicBezTo>
                    <a:pt x="511493" y="1434465"/>
                    <a:pt x="533400" y="1414463"/>
                    <a:pt x="533400" y="1389698"/>
                  </a:cubicBezTo>
                  <a:cubicBezTo>
                    <a:pt x="533400" y="1414463"/>
                    <a:pt x="555308" y="1434465"/>
                    <a:pt x="582930" y="1434465"/>
                  </a:cubicBezTo>
                  <a:cubicBezTo>
                    <a:pt x="610553" y="1434465"/>
                    <a:pt x="632460" y="1414463"/>
                    <a:pt x="632460" y="1389698"/>
                  </a:cubicBezTo>
                  <a:lnTo>
                    <a:pt x="632460" y="1344930"/>
                  </a:lnTo>
                  <a:lnTo>
                    <a:pt x="335280" y="1344930"/>
                  </a:lnTo>
                  <a:close/>
                  <a:moveTo>
                    <a:pt x="662940" y="1344930"/>
                  </a:moveTo>
                  <a:lnTo>
                    <a:pt x="662940" y="1389698"/>
                  </a:lnTo>
                  <a:cubicBezTo>
                    <a:pt x="662940" y="1414463"/>
                    <a:pt x="684848" y="1434465"/>
                    <a:pt x="712470" y="1434465"/>
                  </a:cubicBezTo>
                  <a:cubicBezTo>
                    <a:pt x="740093" y="1434465"/>
                    <a:pt x="762000" y="1414463"/>
                    <a:pt x="762000" y="1389698"/>
                  </a:cubicBezTo>
                  <a:lnTo>
                    <a:pt x="762000" y="1344930"/>
                  </a:lnTo>
                  <a:lnTo>
                    <a:pt x="662940" y="1344930"/>
                  </a:lnTo>
                  <a:close/>
                  <a:moveTo>
                    <a:pt x="1287780" y="1196340"/>
                  </a:moveTo>
                  <a:cubicBezTo>
                    <a:pt x="1306830" y="1125855"/>
                    <a:pt x="1287780" y="1060133"/>
                    <a:pt x="1287780" y="1060133"/>
                  </a:cubicBezTo>
                  <a:lnTo>
                    <a:pt x="1015365" y="1060133"/>
                  </a:lnTo>
                  <a:lnTo>
                    <a:pt x="1015365" y="1196340"/>
                  </a:lnTo>
                  <a:lnTo>
                    <a:pt x="1287780" y="1196340"/>
                  </a:lnTo>
                  <a:moveTo>
                    <a:pt x="2426970" y="1731645"/>
                  </a:moveTo>
                  <a:cubicBezTo>
                    <a:pt x="2426970" y="1731645"/>
                    <a:pt x="2426970" y="1731645"/>
                    <a:pt x="2426970" y="1731645"/>
                  </a:cubicBezTo>
                  <a:cubicBezTo>
                    <a:pt x="2425065" y="1728788"/>
                    <a:pt x="2423160" y="1725930"/>
                    <a:pt x="2421255" y="1723073"/>
                  </a:cubicBezTo>
                  <a:cubicBezTo>
                    <a:pt x="2419350" y="1719263"/>
                    <a:pt x="2417445" y="1716405"/>
                    <a:pt x="2415540" y="1712595"/>
                  </a:cubicBezTo>
                  <a:lnTo>
                    <a:pt x="2413635" y="1709738"/>
                  </a:lnTo>
                  <a:lnTo>
                    <a:pt x="2413635" y="1709738"/>
                  </a:lnTo>
                  <a:cubicBezTo>
                    <a:pt x="2295525" y="1513523"/>
                    <a:pt x="2167890" y="1259205"/>
                    <a:pt x="2266950" y="1075373"/>
                  </a:cubicBezTo>
                  <a:cubicBezTo>
                    <a:pt x="2266950" y="1075373"/>
                    <a:pt x="2495550" y="782003"/>
                    <a:pt x="2495550" y="583883"/>
                  </a:cubicBezTo>
                  <a:cubicBezTo>
                    <a:pt x="2495550" y="260985"/>
                    <a:pt x="2228850" y="0"/>
                    <a:pt x="1900238" y="0"/>
                  </a:cubicBezTo>
                  <a:cubicBezTo>
                    <a:pt x="1598295" y="0"/>
                    <a:pt x="1349693" y="220027"/>
                    <a:pt x="1310640" y="505778"/>
                  </a:cubicBezTo>
                  <a:cubicBezTo>
                    <a:pt x="1306830" y="531495"/>
                    <a:pt x="1304925" y="558165"/>
                    <a:pt x="1304925" y="584835"/>
                  </a:cubicBezTo>
                  <a:lnTo>
                    <a:pt x="1153478" y="875348"/>
                  </a:lnTo>
                  <a:cubicBezTo>
                    <a:pt x="1153478" y="875348"/>
                    <a:pt x="1102995" y="961073"/>
                    <a:pt x="1193483" y="961073"/>
                  </a:cubicBezTo>
                  <a:lnTo>
                    <a:pt x="1283970" y="961073"/>
                  </a:lnTo>
                  <a:cubicBezTo>
                    <a:pt x="1283970" y="961073"/>
                    <a:pt x="1304925" y="982028"/>
                    <a:pt x="1304925" y="1024890"/>
                  </a:cubicBezTo>
                  <a:lnTo>
                    <a:pt x="1304925" y="1041083"/>
                  </a:lnTo>
                  <a:cubicBezTo>
                    <a:pt x="1319213" y="1041083"/>
                    <a:pt x="1330643" y="1085850"/>
                    <a:pt x="1330643" y="1141095"/>
                  </a:cubicBezTo>
                  <a:cubicBezTo>
                    <a:pt x="1330643" y="1172528"/>
                    <a:pt x="1326833" y="1200150"/>
                    <a:pt x="1321118" y="1218248"/>
                  </a:cubicBezTo>
                  <a:cubicBezTo>
                    <a:pt x="1342073" y="1281113"/>
                    <a:pt x="1391603" y="1356360"/>
                    <a:pt x="1504950" y="1356360"/>
                  </a:cubicBezTo>
                  <a:lnTo>
                    <a:pt x="1610678" y="1356360"/>
                  </a:lnTo>
                  <a:lnTo>
                    <a:pt x="1610678" y="1530667"/>
                  </a:lnTo>
                  <a:cubicBezTo>
                    <a:pt x="1588770" y="1540192"/>
                    <a:pt x="1493520" y="1583055"/>
                    <a:pt x="1399223" y="1680210"/>
                  </a:cubicBezTo>
                  <a:cubicBezTo>
                    <a:pt x="1302068" y="1780223"/>
                    <a:pt x="1185863" y="1959292"/>
                    <a:pt x="1185863" y="2245043"/>
                  </a:cubicBezTo>
                  <a:lnTo>
                    <a:pt x="1185863" y="2280285"/>
                  </a:lnTo>
                  <a:lnTo>
                    <a:pt x="1222058" y="2280285"/>
                  </a:lnTo>
                  <a:lnTo>
                    <a:pt x="2511743" y="2280285"/>
                  </a:lnTo>
                  <a:lnTo>
                    <a:pt x="2543175" y="2280285"/>
                  </a:lnTo>
                  <a:lnTo>
                    <a:pt x="2546985" y="2248853"/>
                  </a:lnTo>
                  <a:cubicBezTo>
                    <a:pt x="2547938" y="2235518"/>
                    <a:pt x="2577465" y="1989773"/>
                    <a:pt x="2426970" y="173164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07A124-599D-B5F4-714F-74689A268072}"/>
              </a:ext>
            </a:extLst>
          </p:cNvPr>
          <p:cNvGrpSpPr/>
          <p:nvPr/>
        </p:nvGrpSpPr>
        <p:grpSpPr>
          <a:xfrm>
            <a:off x="8180816" y="3935367"/>
            <a:ext cx="2878344" cy="556579"/>
            <a:chOff x="8180816" y="3775347"/>
            <a:chExt cx="2878344" cy="55657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BC69CC-C69D-9B39-5322-74B098FC69A9}"/>
                </a:ext>
              </a:extLst>
            </p:cNvPr>
            <p:cNvSpPr txBox="1"/>
            <p:nvPr/>
          </p:nvSpPr>
          <p:spPr>
            <a:xfrm>
              <a:off x="8416031" y="3884359"/>
              <a:ext cx="264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dakikalık yürüme testi</a:t>
              </a:r>
            </a:p>
          </p:txBody>
        </p:sp>
        <p:pic>
          <p:nvPicPr>
            <p:cNvPr id="37" name="Graphic 36" descr="Walk with solid fill">
              <a:extLst>
                <a:ext uri="{FF2B5EF4-FFF2-40B4-BE49-F238E27FC236}">
                  <a16:creationId xmlns:a16="http://schemas.microsoft.com/office/drawing/2014/main" id="{0B7C0831-32D4-924A-FF3C-070C22DC1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80816" y="3775347"/>
              <a:ext cx="556579" cy="55657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FE4B05B-940C-C686-CB41-C2E36DA17D9C}"/>
              </a:ext>
            </a:extLst>
          </p:cNvPr>
          <p:cNvGrpSpPr/>
          <p:nvPr/>
        </p:nvGrpSpPr>
        <p:grpSpPr>
          <a:xfrm>
            <a:off x="1268959" y="1905139"/>
            <a:ext cx="2811470" cy="592179"/>
            <a:chOff x="1225296" y="1819795"/>
            <a:chExt cx="2811470" cy="5921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985470-4D9A-485A-1D37-F4B5A1158597}"/>
                </a:ext>
              </a:extLst>
            </p:cNvPr>
            <p:cNvSpPr txBox="1"/>
            <p:nvPr/>
          </p:nvSpPr>
          <p:spPr>
            <a:xfrm>
              <a:off x="1757135" y="1973668"/>
              <a:ext cx="22796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Laboratuvar testleri</a:t>
              </a:r>
            </a:p>
          </p:txBody>
        </p:sp>
        <p:pic>
          <p:nvPicPr>
            <p:cNvPr id="38" name="Graphic 37" descr="Test tubes with solid fill">
              <a:extLst>
                <a:ext uri="{FF2B5EF4-FFF2-40B4-BE49-F238E27FC236}">
                  <a16:creationId xmlns:a16="http://schemas.microsoft.com/office/drawing/2014/main" id="{CCC4AE28-E64D-E542-FD65-9D8FCAD71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5296" y="1819795"/>
              <a:ext cx="592179" cy="592179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B8CF02-899D-CAC4-722E-AFBD5DD30487}"/>
              </a:ext>
            </a:extLst>
          </p:cNvPr>
          <p:cNvGrpSpPr/>
          <p:nvPr/>
        </p:nvGrpSpPr>
        <p:grpSpPr>
          <a:xfrm>
            <a:off x="4830191" y="1954694"/>
            <a:ext cx="2448939" cy="533068"/>
            <a:chOff x="4880483" y="1869350"/>
            <a:chExt cx="2448939" cy="53306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46A386-80A1-8517-269B-8D375ADBE94A}"/>
                </a:ext>
              </a:extLst>
            </p:cNvPr>
            <p:cNvSpPr txBox="1"/>
            <p:nvPr/>
          </p:nvSpPr>
          <p:spPr>
            <a:xfrm>
              <a:off x="4888479" y="1962728"/>
              <a:ext cx="2440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Göğüs X-ray</a:t>
              </a:r>
            </a:p>
          </p:txBody>
        </p:sp>
        <p:sp>
          <p:nvSpPr>
            <p:cNvPr id="35" name="Graphic 22">
              <a:extLst>
                <a:ext uri="{FF2B5EF4-FFF2-40B4-BE49-F238E27FC236}">
                  <a16:creationId xmlns:a16="http://schemas.microsoft.com/office/drawing/2014/main" id="{C7A650DF-CBDA-47DE-C996-528F3762704F}"/>
                </a:ext>
              </a:extLst>
            </p:cNvPr>
            <p:cNvSpPr/>
            <p:nvPr/>
          </p:nvSpPr>
          <p:spPr>
            <a:xfrm>
              <a:off x="4880483" y="1869350"/>
              <a:ext cx="538862" cy="533068"/>
            </a:xfrm>
            <a:custGeom>
              <a:avLst/>
              <a:gdLst>
                <a:gd name="connsiteX0" fmla="*/ 1560195 w 2613217"/>
                <a:gd name="connsiteY0" fmla="*/ 1465898 h 2620327"/>
                <a:gd name="connsiteX1" fmla="*/ 1547813 w 2613217"/>
                <a:gd name="connsiteY1" fmla="*/ 1462088 h 2620327"/>
                <a:gd name="connsiteX2" fmla="*/ 1486853 w 2613217"/>
                <a:gd name="connsiteY2" fmla="*/ 1418273 h 2620327"/>
                <a:gd name="connsiteX3" fmla="*/ 1429703 w 2613217"/>
                <a:gd name="connsiteY3" fmla="*/ 1418273 h 2620327"/>
                <a:gd name="connsiteX4" fmla="*/ 1408748 w 2613217"/>
                <a:gd name="connsiteY4" fmla="*/ 1397318 h 2620327"/>
                <a:gd name="connsiteX5" fmla="*/ 1429703 w 2613217"/>
                <a:gd name="connsiteY5" fmla="*/ 1376363 h 2620327"/>
                <a:gd name="connsiteX6" fmla="*/ 1469708 w 2613217"/>
                <a:gd name="connsiteY6" fmla="*/ 1376363 h 2620327"/>
                <a:gd name="connsiteX7" fmla="*/ 1456373 w 2613217"/>
                <a:gd name="connsiteY7" fmla="*/ 1327785 h 2620327"/>
                <a:gd name="connsiteX8" fmla="*/ 1454468 w 2613217"/>
                <a:gd name="connsiteY8" fmla="*/ 1323975 h 2620327"/>
                <a:gd name="connsiteX9" fmla="*/ 1400175 w 2613217"/>
                <a:gd name="connsiteY9" fmla="*/ 1241108 h 2620327"/>
                <a:gd name="connsiteX10" fmla="*/ 1394460 w 2613217"/>
                <a:gd name="connsiteY10" fmla="*/ 1235393 h 2620327"/>
                <a:gd name="connsiteX11" fmla="*/ 1313498 w 2613217"/>
                <a:gd name="connsiteY11" fmla="*/ 1177290 h 2620327"/>
                <a:gd name="connsiteX12" fmla="*/ 1294448 w 2613217"/>
                <a:gd name="connsiteY12" fmla="*/ 1227773 h 2620327"/>
                <a:gd name="connsiteX13" fmla="*/ 1347788 w 2613217"/>
                <a:gd name="connsiteY13" fmla="*/ 1303973 h 2620327"/>
                <a:gd name="connsiteX14" fmla="*/ 1392555 w 2613217"/>
                <a:gd name="connsiteY14" fmla="*/ 1296353 h 2620327"/>
                <a:gd name="connsiteX15" fmla="*/ 1416368 w 2613217"/>
                <a:gd name="connsiteY15" fmla="*/ 1313498 h 2620327"/>
                <a:gd name="connsiteX16" fmla="*/ 1399223 w 2613217"/>
                <a:gd name="connsiteY16" fmla="*/ 1337310 h 2620327"/>
                <a:gd name="connsiteX17" fmla="*/ 1359218 w 2613217"/>
                <a:gd name="connsiteY17" fmla="*/ 1343978 h 2620327"/>
                <a:gd name="connsiteX18" fmla="*/ 1359218 w 2613217"/>
                <a:gd name="connsiteY18" fmla="*/ 1375410 h 2620327"/>
                <a:gd name="connsiteX19" fmla="*/ 1338263 w 2613217"/>
                <a:gd name="connsiteY19" fmla="*/ 1396365 h 2620327"/>
                <a:gd name="connsiteX20" fmla="*/ 1317308 w 2613217"/>
                <a:gd name="connsiteY20" fmla="*/ 1375410 h 2620327"/>
                <a:gd name="connsiteX21" fmla="*/ 1317308 w 2613217"/>
                <a:gd name="connsiteY21" fmla="*/ 1332548 h 2620327"/>
                <a:gd name="connsiteX22" fmla="*/ 1269683 w 2613217"/>
                <a:gd name="connsiteY22" fmla="*/ 1264920 h 2620327"/>
                <a:gd name="connsiteX23" fmla="*/ 1255395 w 2613217"/>
                <a:gd name="connsiteY23" fmla="*/ 1282065 h 2620327"/>
                <a:gd name="connsiteX24" fmla="*/ 1263968 w 2613217"/>
                <a:gd name="connsiteY24" fmla="*/ 1350645 h 2620327"/>
                <a:gd name="connsiteX25" fmla="*/ 1245870 w 2613217"/>
                <a:gd name="connsiteY25" fmla="*/ 1374458 h 2620327"/>
                <a:gd name="connsiteX26" fmla="*/ 1222058 w 2613217"/>
                <a:gd name="connsiteY26" fmla="*/ 1356360 h 2620327"/>
                <a:gd name="connsiteX27" fmla="*/ 1217295 w 2613217"/>
                <a:gd name="connsiteY27" fmla="*/ 1317308 h 2620327"/>
                <a:gd name="connsiteX28" fmla="*/ 1196340 w 2613217"/>
                <a:gd name="connsiteY28" fmla="*/ 1311593 h 2620327"/>
                <a:gd name="connsiteX29" fmla="*/ 1197293 w 2613217"/>
                <a:gd name="connsiteY29" fmla="*/ 1282065 h 2620327"/>
                <a:gd name="connsiteX30" fmla="*/ 1276350 w 2613217"/>
                <a:gd name="connsiteY30" fmla="*/ 1131570 h 2620327"/>
                <a:gd name="connsiteX31" fmla="*/ 1276350 w 2613217"/>
                <a:gd name="connsiteY31" fmla="*/ 1127760 h 2620327"/>
                <a:gd name="connsiteX32" fmla="*/ 1220153 w 2613217"/>
                <a:gd name="connsiteY32" fmla="*/ 1212533 h 2620327"/>
                <a:gd name="connsiteX33" fmla="*/ 1192530 w 2613217"/>
                <a:gd name="connsiteY33" fmla="*/ 1201103 h 2620327"/>
                <a:gd name="connsiteX34" fmla="*/ 1203960 w 2613217"/>
                <a:gd name="connsiteY34" fmla="*/ 1173480 h 2620327"/>
                <a:gd name="connsiteX35" fmla="*/ 1256348 w 2613217"/>
                <a:gd name="connsiteY35" fmla="*/ 1056323 h 2620327"/>
                <a:gd name="connsiteX36" fmla="*/ 1241108 w 2613217"/>
                <a:gd name="connsiteY36" fmla="*/ 1032510 h 2620327"/>
                <a:gd name="connsiteX37" fmla="*/ 1240155 w 2613217"/>
                <a:gd name="connsiteY37" fmla="*/ 1042988 h 2620327"/>
                <a:gd name="connsiteX38" fmla="*/ 1201103 w 2613217"/>
                <a:gd name="connsiteY38" fmla="*/ 1093470 h 2620327"/>
                <a:gd name="connsiteX39" fmla="*/ 1178243 w 2613217"/>
                <a:gd name="connsiteY39" fmla="*/ 1074420 h 2620327"/>
                <a:gd name="connsiteX40" fmla="*/ 1193483 w 2613217"/>
                <a:gd name="connsiteY40" fmla="*/ 1051560 h 2620327"/>
                <a:gd name="connsiteX41" fmla="*/ 1198245 w 2613217"/>
                <a:gd name="connsiteY41" fmla="*/ 1036320 h 2620327"/>
                <a:gd name="connsiteX42" fmla="*/ 1204913 w 2613217"/>
                <a:gd name="connsiteY42" fmla="*/ 975360 h 2620327"/>
                <a:gd name="connsiteX43" fmla="*/ 1181100 w 2613217"/>
                <a:gd name="connsiteY43" fmla="*/ 932498 h 2620327"/>
                <a:gd name="connsiteX44" fmla="*/ 1188720 w 2613217"/>
                <a:gd name="connsiteY44" fmla="*/ 903923 h 2620327"/>
                <a:gd name="connsiteX45" fmla="*/ 1217295 w 2613217"/>
                <a:gd name="connsiteY45" fmla="*/ 911543 h 2620327"/>
                <a:gd name="connsiteX46" fmla="*/ 1235393 w 2613217"/>
                <a:gd name="connsiteY46" fmla="*/ 942975 h 2620327"/>
                <a:gd name="connsiteX47" fmla="*/ 1274445 w 2613217"/>
                <a:gd name="connsiteY47" fmla="*/ 923925 h 2620327"/>
                <a:gd name="connsiteX48" fmla="*/ 1238250 w 2613217"/>
                <a:gd name="connsiteY48" fmla="*/ 856298 h 2620327"/>
                <a:gd name="connsiteX49" fmla="*/ 1208723 w 2613217"/>
                <a:gd name="connsiteY49" fmla="*/ 844868 h 2620327"/>
                <a:gd name="connsiteX50" fmla="*/ 1180148 w 2613217"/>
                <a:gd name="connsiteY50" fmla="*/ 822008 h 2620327"/>
                <a:gd name="connsiteX51" fmla="*/ 1183958 w 2613217"/>
                <a:gd name="connsiteY51" fmla="*/ 795338 h 2620327"/>
                <a:gd name="connsiteX52" fmla="*/ 1193483 w 2613217"/>
                <a:gd name="connsiteY52" fmla="*/ 765810 h 2620327"/>
                <a:gd name="connsiteX53" fmla="*/ 1220153 w 2613217"/>
                <a:gd name="connsiteY53" fmla="*/ 752475 h 2620327"/>
                <a:gd name="connsiteX54" fmla="*/ 1234440 w 2613217"/>
                <a:gd name="connsiteY54" fmla="*/ 779145 h 2620327"/>
                <a:gd name="connsiteX55" fmla="*/ 1225868 w 2613217"/>
                <a:gd name="connsiteY55" fmla="*/ 804863 h 2620327"/>
                <a:gd name="connsiteX56" fmla="*/ 1243013 w 2613217"/>
                <a:gd name="connsiteY56" fmla="*/ 810578 h 2620327"/>
                <a:gd name="connsiteX57" fmla="*/ 1254443 w 2613217"/>
                <a:gd name="connsiteY57" fmla="*/ 768668 h 2620327"/>
                <a:gd name="connsiteX58" fmla="*/ 1244918 w 2613217"/>
                <a:gd name="connsiteY58" fmla="*/ 712470 h 2620327"/>
                <a:gd name="connsiteX59" fmla="*/ 1207770 w 2613217"/>
                <a:gd name="connsiteY59" fmla="*/ 700088 h 2620327"/>
                <a:gd name="connsiteX60" fmla="*/ 1194435 w 2613217"/>
                <a:gd name="connsiteY60" fmla="*/ 673418 h 2620327"/>
                <a:gd name="connsiteX61" fmla="*/ 1221105 w 2613217"/>
                <a:gd name="connsiteY61" fmla="*/ 660083 h 2620327"/>
                <a:gd name="connsiteX62" fmla="*/ 1233488 w 2613217"/>
                <a:gd name="connsiteY62" fmla="*/ 663893 h 2620327"/>
                <a:gd name="connsiteX63" fmla="*/ 1226820 w 2613217"/>
                <a:gd name="connsiteY63" fmla="*/ 641985 h 2620327"/>
                <a:gd name="connsiteX64" fmla="*/ 1240155 w 2613217"/>
                <a:gd name="connsiteY64" fmla="*/ 615315 h 2620327"/>
                <a:gd name="connsiteX65" fmla="*/ 1266825 w 2613217"/>
                <a:gd name="connsiteY65" fmla="*/ 628650 h 2620327"/>
                <a:gd name="connsiteX66" fmla="*/ 1291590 w 2613217"/>
                <a:gd name="connsiteY66" fmla="*/ 705803 h 2620327"/>
                <a:gd name="connsiteX67" fmla="*/ 1296353 w 2613217"/>
                <a:gd name="connsiteY67" fmla="*/ 778193 h 2620327"/>
                <a:gd name="connsiteX68" fmla="*/ 1278255 w 2613217"/>
                <a:gd name="connsiteY68" fmla="*/ 838200 h 2620327"/>
                <a:gd name="connsiteX69" fmla="*/ 1315403 w 2613217"/>
                <a:gd name="connsiteY69" fmla="*/ 906780 h 2620327"/>
                <a:gd name="connsiteX70" fmla="*/ 1341120 w 2613217"/>
                <a:gd name="connsiteY70" fmla="*/ 899160 h 2620327"/>
                <a:gd name="connsiteX71" fmla="*/ 1341120 w 2613217"/>
                <a:gd name="connsiteY71" fmla="*/ 842010 h 2620327"/>
                <a:gd name="connsiteX72" fmla="*/ 1324928 w 2613217"/>
                <a:gd name="connsiteY72" fmla="*/ 760095 h 2620327"/>
                <a:gd name="connsiteX73" fmla="*/ 1342073 w 2613217"/>
                <a:gd name="connsiteY73" fmla="*/ 735330 h 2620327"/>
                <a:gd name="connsiteX74" fmla="*/ 1366838 w 2613217"/>
                <a:gd name="connsiteY74" fmla="*/ 752475 h 2620327"/>
                <a:gd name="connsiteX75" fmla="*/ 1377315 w 2613217"/>
                <a:gd name="connsiteY75" fmla="*/ 806768 h 2620327"/>
                <a:gd name="connsiteX76" fmla="*/ 1396365 w 2613217"/>
                <a:gd name="connsiteY76" fmla="*/ 796290 h 2620327"/>
                <a:gd name="connsiteX77" fmla="*/ 1424940 w 2613217"/>
                <a:gd name="connsiteY77" fmla="*/ 803910 h 2620327"/>
                <a:gd name="connsiteX78" fmla="*/ 1417320 w 2613217"/>
                <a:gd name="connsiteY78" fmla="*/ 832485 h 2620327"/>
                <a:gd name="connsiteX79" fmla="*/ 1383983 w 2613217"/>
                <a:gd name="connsiteY79" fmla="*/ 851535 h 2620327"/>
                <a:gd name="connsiteX80" fmla="*/ 1383983 w 2613217"/>
                <a:gd name="connsiteY80" fmla="*/ 894398 h 2620327"/>
                <a:gd name="connsiteX81" fmla="*/ 1397318 w 2613217"/>
                <a:gd name="connsiteY81" fmla="*/ 896303 h 2620327"/>
                <a:gd name="connsiteX82" fmla="*/ 1443038 w 2613217"/>
                <a:gd name="connsiteY82" fmla="*/ 870585 h 2620327"/>
                <a:gd name="connsiteX83" fmla="*/ 1471613 w 2613217"/>
                <a:gd name="connsiteY83" fmla="*/ 878205 h 2620327"/>
                <a:gd name="connsiteX84" fmla="*/ 1463993 w 2613217"/>
                <a:gd name="connsiteY84" fmla="*/ 906780 h 2620327"/>
                <a:gd name="connsiteX85" fmla="*/ 1438275 w 2613217"/>
                <a:gd name="connsiteY85" fmla="*/ 921068 h 2620327"/>
                <a:gd name="connsiteX86" fmla="*/ 1507808 w 2613217"/>
                <a:gd name="connsiteY86" fmla="*/ 967740 h 2620327"/>
                <a:gd name="connsiteX87" fmla="*/ 1513523 w 2613217"/>
                <a:gd name="connsiteY87" fmla="*/ 997268 h 2620327"/>
                <a:gd name="connsiteX88" fmla="*/ 1483995 w 2613217"/>
                <a:gd name="connsiteY88" fmla="*/ 1002983 h 2620327"/>
                <a:gd name="connsiteX89" fmla="*/ 1386840 w 2613217"/>
                <a:gd name="connsiteY89" fmla="*/ 937260 h 2620327"/>
                <a:gd name="connsiteX90" fmla="*/ 1385888 w 2613217"/>
                <a:gd name="connsiteY90" fmla="*/ 937260 h 2620327"/>
                <a:gd name="connsiteX91" fmla="*/ 1258253 w 2613217"/>
                <a:gd name="connsiteY91" fmla="*/ 978218 h 2620327"/>
                <a:gd name="connsiteX92" fmla="*/ 1263968 w 2613217"/>
                <a:gd name="connsiteY92" fmla="*/ 987743 h 2620327"/>
                <a:gd name="connsiteX93" fmla="*/ 1301115 w 2613217"/>
                <a:gd name="connsiteY93" fmla="*/ 1041083 h 2620327"/>
                <a:gd name="connsiteX94" fmla="*/ 1348740 w 2613217"/>
                <a:gd name="connsiteY94" fmla="*/ 1051560 h 2620327"/>
                <a:gd name="connsiteX95" fmla="*/ 1366838 w 2613217"/>
                <a:gd name="connsiteY95" fmla="*/ 1021080 h 2620327"/>
                <a:gd name="connsiteX96" fmla="*/ 1415415 w 2613217"/>
                <a:gd name="connsiteY96" fmla="*/ 983933 h 2620327"/>
                <a:gd name="connsiteX97" fmla="*/ 1419225 w 2613217"/>
                <a:gd name="connsiteY97" fmla="*/ 984885 h 2620327"/>
                <a:gd name="connsiteX98" fmla="*/ 1449705 w 2613217"/>
                <a:gd name="connsiteY98" fmla="*/ 992505 h 2620327"/>
                <a:gd name="connsiteX99" fmla="*/ 1464945 w 2613217"/>
                <a:gd name="connsiteY99" fmla="*/ 1018223 h 2620327"/>
                <a:gd name="connsiteX100" fmla="*/ 1439228 w 2613217"/>
                <a:gd name="connsiteY100" fmla="*/ 1033463 h 2620327"/>
                <a:gd name="connsiteX101" fmla="*/ 1414463 w 2613217"/>
                <a:gd name="connsiteY101" fmla="*/ 1027748 h 2620327"/>
                <a:gd name="connsiteX102" fmla="*/ 1403033 w 2613217"/>
                <a:gd name="connsiteY102" fmla="*/ 1042035 h 2620327"/>
                <a:gd name="connsiteX103" fmla="*/ 1392555 w 2613217"/>
                <a:gd name="connsiteY103" fmla="*/ 1061085 h 2620327"/>
                <a:gd name="connsiteX104" fmla="*/ 1421130 w 2613217"/>
                <a:gd name="connsiteY104" fmla="*/ 1066800 h 2620327"/>
                <a:gd name="connsiteX105" fmla="*/ 1454468 w 2613217"/>
                <a:gd name="connsiteY105" fmla="*/ 1044893 h 2620327"/>
                <a:gd name="connsiteX106" fmla="*/ 1483995 w 2613217"/>
                <a:gd name="connsiteY106" fmla="*/ 1050608 h 2620327"/>
                <a:gd name="connsiteX107" fmla="*/ 1478280 w 2613217"/>
                <a:gd name="connsiteY107" fmla="*/ 1080135 h 2620327"/>
                <a:gd name="connsiteX108" fmla="*/ 1446848 w 2613217"/>
                <a:gd name="connsiteY108" fmla="*/ 1101090 h 2620327"/>
                <a:gd name="connsiteX109" fmla="*/ 1446848 w 2613217"/>
                <a:gd name="connsiteY109" fmla="*/ 1143000 h 2620327"/>
                <a:gd name="connsiteX110" fmla="*/ 1425893 w 2613217"/>
                <a:gd name="connsiteY110" fmla="*/ 1163955 h 2620327"/>
                <a:gd name="connsiteX111" fmla="*/ 1404938 w 2613217"/>
                <a:gd name="connsiteY111" fmla="*/ 1143000 h 2620327"/>
                <a:gd name="connsiteX112" fmla="*/ 1404938 w 2613217"/>
                <a:gd name="connsiteY112" fmla="*/ 1107758 h 2620327"/>
                <a:gd name="connsiteX113" fmla="*/ 1317308 w 2613217"/>
                <a:gd name="connsiteY113" fmla="*/ 1089660 h 2620327"/>
                <a:gd name="connsiteX114" fmla="*/ 1321118 w 2613217"/>
                <a:gd name="connsiteY114" fmla="*/ 1129665 h 2620327"/>
                <a:gd name="connsiteX115" fmla="*/ 1321118 w 2613217"/>
                <a:gd name="connsiteY115" fmla="*/ 1130618 h 2620327"/>
                <a:gd name="connsiteX116" fmla="*/ 1418273 w 2613217"/>
                <a:gd name="connsiteY116" fmla="*/ 1196340 h 2620327"/>
                <a:gd name="connsiteX117" fmla="*/ 1460183 w 2613217"/>
                <a:gd name="connsiteY117" fmla="*/ 1176338 h 2620327"/>
                <a:gd name="connsiteX118" fmla="*/ 1513523 w 2613217"/>
                <a:gd name="connsiteY118" fmla="*/ 1072515 h 2620327"/>
                <a:gd name="connsiteX119" fmla="*/ 1542098 w 2613217"/>
                <a:gd name="connsiteY119" fmla="*/ 1062990 h 2620327"/>
                <a:gd name="connsiteX120" fmla="*/ 1551623 w 2613217"/>
                <a:gd name="connsiteY120" fmla="*/ 1091565 h 2620327"/>
                <a:gd name="connsiteX121" fmla="*/ 1534478 w 2613217"/>
                <a:gd name="connsiteY121" fmla="*/ 1124903 h 2620327"/>
                <a:gd name="connsiteX122" fmla="*/ 1554480 w 2613217"/>
                <a:gd name="connsiteY122" fmla="*/ 1132523 h 2620327"/>
                <a:gd name="connsiteX123" fmla="*/ 1566863 w 2613217"/>
                <a:gd name="connsiteY123" fmla="*/ 1160145 h 2620327"/>
                <a:gd name="connsiteX124" fmla="*/ 1539240 w 2613217"/>
                <a:gd name="connsiteY124" fmla="*/ 1172528 h 2620327"/>
                <a:gd name="connsiteX125" fmla="*/ 1514475 w 2613217"/>
                <a:gd name="connsiteY125" fmla="*/ 1163003 h 2620327"/>
                <a:gd name="connsiteX126" fmla="*/ 1503045 w 2613217"/>
                <a:gd name="connsiteY126" fmla="*/ 1185863 h 2620327"/>
                <a:gd name="connsiteX127" fmla="*/ 1518285 w 2613217"/>
                <a:gd name="connsiteY127" fmla="*/ 1196340 h 2620327"/>
                <a:gd name="connsiteX128" fmla="*/ 1548765 w 2613217"/>
                <a:gd name="connsiteY128" fmla="*/ 1175385 h 2620327"/>
                <a:gd name="connsiteX129" fmla="*/ 1578293 w 2613217"/>
                <a:gd name="connsiteY129" fmla="*/ 1181100 h 2620327"/>
                <a:gd name="connsiteX130" fmla="*/ 1572578 w 2613217"/>
                <a:gd name="connsiteY130" fmla="*/ 1210628 h 2620327"/>
                <a:gd name="connsiteX131" fmla="*/ 1539240 w 2613217"/>
                <a:gd name="connsiteY131" fmla="*/ 1233488 h 2620327"/>
                <a:gd name="connsiteX132" fmla="*/ 1539240 w 2613217"/>
                <a:gd name="connsiteY132" fmla="*/ 1263015 h 2620327"/>
                <a:gd name="connsiteX133" fmla="*/ 1518285 w 2613217"/>
                <a:gd name="connsiteY133" fmla="*/ 1283970 h 2620327"/>
                <a:gd name="connsiteX134" fmla="*/ 1497330 w 2613217"/>
                <a:gd name="connsiteY134" fmla="*/ 1263015 h 2620327"/>
                <a:gd name="connsiteX135" fmla="*/ 1497330 w 2613217"/>
                <a:gd name="connsiteY135" fmla="*/ 1233488 h 2620327"/>
                <a:gd name="connsiteX136" fmla="*/ 1473518 w 2613217"/>
                <a:gd name="connsiteY136" fmla="*/ 1217295 h 2620327"/>
                <a:gd name="connsiteX137" fmla="*/ 1447800 w 2613217"/>
                <a:gd name="connsiteY137" fmla="*/ 1228725 h 2620327"/>
                <a:gd name="connsiteX138" fmla="*/ 1488758 w 2613217"/>
                <a:gd name="connsiteY138" fmla="*/ 1294448 h 2620327"/>
                <a:gd name="connsiteX139" fmla="*/ 1525905 w 2613217"/>
                <a:gd name="connsiteY139" fmla="*/ 1302068 h 2620327"/>
                <a:gd name="connsiteX140" fmla="*/ 1546860 w 2613217"/>
                <a:gd name="connsiteY140" fmla="*/ 1285875 h 2620327"/>
                <a:gd name="connsiteX141" fmla="*/ 1576388 w 2613217"/>
                <a:gd name="connsiteY141" fmla="*/ 1289685 h 2620327"/>
                <a:gd name="connsiteX142" fmla="*/ 1572578 w 2613217"/>
                <a:gd name="connsiteY142" fmla="*/ 1319213 h 2620327"/>
                <a:gd name="connsiteX143" fmla="*/ 1563053 w 2613217"/>
                <a:gd name="connsiteY143" fmla="*/ 1326833 h 2620327"/>
                <a:gd name="connsiteX144" fmla="*/ 1578293 w 2613217"/>
                <a:gd name="connsiteY144" fmla="*/ 1348740 h 2620327"/>
                <a:gd name="connsiteX145" fmla="*/ 1569720 w 2613217"/>
                <a:gd name="connsiteY145" fmla="*/ 1377315 h 2620327"/>
                <a:gd name="connsiteX146" fmla="*/ 1541145 w 2613217"/>
                <a:gd name="connsiteY146" fmla="*/ 1368743 h 2620327"/>
                <a:gd name="connsiteX147" fmla="*/ 1504950 w 2613217"/>
                <a:gd name="connsiteY147" fmla="*/ 1339215 h 2620327"/>
                <a:gd name="connsiteX148" fmla="*/ 1513523 w 2613217"/>
                <a:gd name="connsiteY148" fmla="*/ 1383030 h 2620327"/>
                <a:gd name="connsiteX149" fmla="*/ 1572578 w 2613217"/>
                <a:gd name="connsiteY149" fmla="*/ 1424940 h 2620327"/>
                <a:gd name="connsiteX150" fmla="*/ 1577340 w 2613217"/>
                <a:gd name="connsiteY150" fmla="*/ 1454468 h 2620327"/>
                <a:gd name="connsiteX151" fmla="*/ 1560195 w 2613217"/>
                <a:gd name="connsiteY151" fmla="*/ 1465898 h 2620327"/>
                <a:gd name="connsiteX152" fmla="*/ 537210 w 2613217"/>
                <a:gd name="connsiteY152" fmla="*/ 1465898 h 2620327"/>
                <a:gd name="connsiteX153" fmla="*/ 520065 w 2613217"/>
                <a:gd name="connsiteY153" fmla="*/ 1457325 h 2620327"/>
                <a:gd name="connsiteX154" fmla="*/ 524828 w 2613217"/>
                <a:gd name="connsiteY154" fmla="*/ 1427798 h 2620327"/>
                <a:gd name="connsiteX155" fmla="*/ 583883 w 2613217"/>
                <a:gd name="connsiteY155" fmla="*/ 1385888 h 2620327"/>
                <a:gd name="connsiteX156" fmla="*/ 592455 w 2613217"/>
                <a:gd name="connsiteY156" fmla="*/ 1342073 h 2620327"/>
                <a:gd name="connsiteX157" fmla="*/ 556260 w 2613217"/>
                <a:gd name="connsiteY157" fmla="*/ 1371600 h 2620327"/>
                <a:gd name="connsiteX158" fmla="*/ 527685 w 2613217"/>
                <a:gd name="connsiteY158" fmla="*/ 1380173 h 2620327"/>
                <a:gd name="connsiteX159" fmla="*/ 519113 w 2613217"/>
                <a:gd name="connsiteY159" fmla="*/ 1351598 h 2620327"/>
                <a:gd name="connsiteX160" fmla="*/ 534353 w 2613217"/>
                <a:gd name="connsiteY160" fmla="*/ 1329690 h 2620327"/>
                <a:gd name="connsiteX161" fmla="*/ 524828 w 2613217"/>
                <a:gd name="connsiteY161" fmla="*/ 1322070 h 2620327"/>
                <a:gd name="connsiteX162" fmla="*/ 521018 w 2613217"/>
                <a:gd name="connsiteY162" fmla="*/ 1292543 h 2620327"/>
                <a:gd name="connsiteX163" fmla="*/ 550545 w 2613217"/>
                <a:gd name="connsiteY163" fmla="*/ 1288733 h 2620327"/>
                <a:gd name="connsiteX164" fmla="*/ 571500 w 2613217"/>
                <a:gd name="connsiteY164" fmla="*/ 1304925 h 2620327"/>
                <a:gd name="connsiteX165" fmla="*/ 608648 w 2613217"/>
                <a:gd name="connsiteY165" fmla="*/ 1297305 h 2620327"/>
                <a:gd name="connsiteX166" fmla="*/ 649605 w 2613217"/>
                <a:gd name="connsiteY166" fmla="*/ 1231583 h 2620327"/>
                <a:gd name="connsiteX167" fmla="*/ 623888 w 2613217"/>
                <a:gd name="connsiteY167" fmla="*/ 1220153 h 2620327"/>
                <a:gd name="connsiteX168" fmla="*/ 600075 w 2613217"/>
                <a:gd name="connsiteY168" fmla="*/ 1236345 h 2620327"/>
                <a:gd name="connsiteX169" fmla="*/ 600075 w 2613217"/>
                <a:gd name="connsiteY169" fmla="*/ 1265873 h 2620327"/>
                <a:gd name="connsiteX170" fmla="*/ 579120 w 2613217"/>
                <a:gd name="connsiteY170" fmla="*/ 1286828 h 2620327"/>
                <a:gd name="connsiteX171" fmla="*/ 558165 w 2613217"/>
                <a:gd name="connsiteY171" fmla="*/ 1265873 h 2620327"/>
                <a:gd name="connsiteX172" fmla="*/ 558165 w 2613217"/>
                <a:gd name="connsiteY172" fmla="*/ 1236345 h 2620327"/>
                <a:gd name="connsiteX173" fmla="*/ 524828 w 2613217"/>
                <a:gd name="connsiteY173" fmla="*/ 1213485 h 2620327"/>
                <a:gd name="connsiteX174" fmla="*/ 519113 w 2613217"/>
                <a:gd name="connsiteY174" fmla="*/ 1183958 h 2620327"/>
                <a:gd name="connsiteX175" fmla="*/ 548640 w 2613217"/>
                <a:gd name="connsiteY175" fmla="*/ 1178243 h 2620327"/>
                <a:gd name="connsiteX176" fmla="*/ 579120 w 2613217"/>
                <a:gd name="connsiteY176" fmla="*/ 1199198 h 2620327"/>
                <a:gd name="connsiteX177" fmla="*/ 594360 w 2613217"/>
                <a:gd name="connsiteY177" fmla="*/ 1188720 h 2620327"/>
                <a:gd name="connsiteX178" fmla="*/ 582930 w 2613217"/>
                <a:gd name="connsiteY178" fmla="*/ 1165860 h 2620327"/>
                <a:gd name="connsiteX179" fmla="*/ 558165 w 2613217"/>
                <a:gd name="connsiteY179" fmla="*/ 1175385 h 2620327"/>
                <a:gd name="connsiteX180" fmla="*/ 530543 w 2613217"/>
                <a:gd name="connsiteY180" fmla="*/ 1163003 h 2620327"/>
                <a:gd name="connsiteX181" fmla="*/ 542925 w 2613217"/>
                <a:gd name="connsiteY181" fmla="*/ 1135380 h 2620327"/>
                <a:gd name="connsiteX182" fmla="*/ 562928 w 2613217"/>
                <a:gd name="connsiteY182" fmla="*/ 1127760 h 2620327"/>
                <a:gd name="connsiteX183" fmla="*/ 545783 w 2613217"/>
                <a:gd name="connsiteY183" fmla="*/ 1094423 h 2620327"/>
                <a:gd name="connsiteX184" fmla="*/ 555308 w 2613217"/>
                <a:gd name="connsiteY184" fmla="*/ 1065848 h 2620327"/>
                <a:gd name="connsiteX185" fmla="*/ 583883 w 2613217"/>
                <a:gd name="connsiteY185" fmla="*/ 1075373 h 2620327"/>
                <a:gd name="connsiteX186" fmla="*/ 637223 w 2613217"/>
                <a:gd name="connsiteY186" fmla="*/ 1179195 h 2620327"/>
                <a:gd name="connsiteX187" fmla="*/ 679133 w 2613217"/>
                <a:gd name="connsiteY187" fmla="*/ 1199198 h 2620327"/>
                <a:gd name="connsiteX188" fmla="*/ 776288 w 2613217"/>
                <a:gd name="connsiteY188" fmla="*/ 1133475 h 2620327"/>
                <a:gd name="connsiteX189" fmla="*/ 776288 w 2613217"/>
                <a:gd name="connsiteY189" fmla="*/ 1132523 h 2620327"/>
                <a:gd name="connsiteX190" fmla="*/ 780098 w 2613217"/>
                <a:gd name="connsiteY190" fmla="*/ 1092518 h 2620327"/>
                <a:gd name="connsiteX191" fmla="*/ 692468 w 2613217"/>
                <a:gd name="connsiteY191" fmla="*/ 1110615 h 2620327"/>
                <a:gd name="connsiteX192" fmla="*/ 692468 w 2613217"/>
                <a:gd name="connsiteY192" fmla="*/ 1145858 h 2620327"/>
                <a:gd name="connsiteX193" fmla="*/ 671513 w 2613217"/>
                <a:gd name="connsiteY193" fmla="*/ 1166813 h 2620327"/>
                <a:gd name="connsiteX194" fmla="*/ 650558 w 2613217"/>
                <a:gd name="connsiteY194" fmla="*/ 1145858 h 2620327"/>
                <a:gd name="connsiteX195" fmla="*/ 650558 w 2613217"/>
                <a:gd name="connsiteY195" fmla="*/ 1103948 h 2620327"/>
                <a:gd name="connsiteX196" fmla="*/ 619125 w 2613217"/>
                <a:gd name="connsiteY196" fmla="*/ 1082993 h 2620327"/>
                <a:gd name="connsiteX197" fmla="*/ 613410 w 2613217"/>
                <a:gd name="connsiteY197" fmla="*/ 1053465 h 2620327"/>
                <a:gd name="connsiteX198" fmla="*/ 642938 w 2613217"/>
                <a:gd name="connsiteY198" fmla="*/ 1047750 h 2620327"/>
                <a:gd name="connsiteX199" fmla="*/ 676275 w 2613217"/>
                <a:gd name="connsiteY199" fmla="*/ 1069658 h 2620327"/>
                <a:gd name="connsiteX200" fmla="*/ 704850 w 2613217"/>
                <a:gd name="connsiteY200" fmla="*/ 1063943 h 2620327"/>
                <a:gd name="connsiteX201" fmla="*/ 694373 w 2613217"/>
                <a:gd name="connsiteY201" fmla="*/ 1044893 h 2620327"/>
                <a:gd name="connsiteX202" fmla="*/ 682943 w 2613217"/>
                <a:gd name="connsiteY202" fmla="*/ 1030605 h 2620327"/>
                <a:gd name="connsiteX203" fmla="*/ 658178 w 2613217"/>
                <a:gd name="connsiteY203" fmla="*/ 1036320 h 2620327"/>
                <a:gd name="connsiteX204" fmla="*/ 632460 w 2613217"/>
                <a:gd name="connsiteY204" fmla="*/ 1021080 h 2620327"/>
                <a:gd name="connsiteX205" fmla="*/ 647700 w 2613217"/>
                <a:gd name="connsiteY205" fmla="*/ 995363 h 2620327"/>
                <a:gd name="connsiteX206" fmla="*/ 681990 w 2613217"/>
                <a:gd name="connsiteY206" fmla="*/ 986790 h 2620327"/>
                <a:gd name="connsiteX207" fmla="*/ 730568 w 2613217"/>
                <a:gd name="connsiteY207" fmla="*/ 1023938 h 2620327"/>
                <a:gd name="connsiteX208" fmla="*/ 748665 w 2613217"/>
                <a:gd name="connsiteY208" fmla="*/ 1054418 h 2620327"/>
                <a:gd name="connsiteX209" fmla="*/ 796290 w 2613217"/>
                <a:gd name="connsiteY209" fmla="*/ 1043940 h 2620327"/>
                <a:gd name="connsiteX210" fmla="*/ 833438 w 2613217"/>
                <a:gd name="connsiteY210" fmla="*/ 990600 h 2620327"/>
                <a:gd name="connsiteX211" fmla="*/ 839153 w 2613217"/>
                <a:gd name="connsiteY211" fmla="*/ 981075 h 2620327"/>
                <a:gd name="connsiteX212" fmla="*/ 711518 w 2613217"/>
                <a:gd name="connsiteY212" fmla="*/ 940118 h 2620327"/>
                <a:gd name="connsiteX213" fmla="*/ 711518 w 2613217"/>
                <a:gd name="connsiteY213" fmla="*/ 940118 h 2620327"/>
                <a:gd name="connsiteX214" fmla="*/ 614363 w 2613217"/>
                <a:gd name="connsiteY214" fmla="*/ 1005840 h 2620327"/>
                <a:gd name="connsiteX215" fmla="*/ 584835 w 2613217"/>
                <a:gd name="connsiteY215" fmla="*/ 1000125 h 2620327"/>
                <a:gd name="connsiteX216" fmla="*/ 590550 w 2613217"/>
                <a:gd name="connsiteY216" fmla="*/ 970598 h 2620327"/>
                <a:gd name="connsiteX217" fmla="*/ 660083 w 2613217"/>
                <a:gd name="connsiteY217" fmla="*/ 923925 h 2620327"/>
                <a:gd name="connsiteX218" fmla="*/ 634365 w 2613217"/>
                <a:gd name="connsiteY218" fmla="*/ 909638 h 2620327"/>
                <a:gd name="connsiteX219" fmla="*/ 626745 w 2613217"/>
                <a:gd name="connsiteY219" fmla="*/ 881063 h 2620327"/>
                <a:gd name="connsiteX220" fmla="*/ 655320 w 2613217"/>
                <a:gd name="connsiteY220" fmla="*/ 873443 h 2620327"/>
                <a:gd name="connsiteX221" fmla="*/ 701040 w 2613217"/>
                <a:gd name="connsiteY221" fmla="*/ 899160 h 2620327"/>
                <a:gd name="connsiteX222" fmla="*/ 714375 w 2613217"/>
                <a:gd name="connsiteY222" fmla="*/ 897255 h 2620327"/>
                <a:gd name="connsiteX223" fmla="*/ 714375 w 2613217"/>
                <a:gd name="connsiteY223" fmla="*/ 854393 h 2620327"/>
                <a:gd name="connsiteX224" fmla="*/ 681038 w 2613217"/>
                <a:gd name="connsiteY224" fmla="*/ 835343 h 2620327"/>
                <a:gd name="connsiteX225" fmla="*/ 673418 w 2613217"/>
                <a:gd name="connsiteY225" fmla="*/ 806768 h 2620327"/>
                <a:gd name="connsiteX226" fmla="*/ 701993 w 2613217"/>
                <a:gd name="connsiteY226" fmla="*/ 799148 h 2620327"/>
                <a:gd name="connsiteX227" fmla="*/ 721043 w 2613217"/>
                <a:gd name="connsiteY227" fmla="*/ 809625 h 2620327"/>
                <a:gd name="connsiteX228" fmla="*/ 731520 w 2613217"/>
                <a:gd name="connsiteY228" fmla="*/ 755333 h 2620327"/>
                <a:gd name="connsiteX229" fmla="*/ 756285 w 2613217"/>
                <a:gd name="connsiteY229" fmla="*/ 738188 h 2620327"/>
                <a:gd name="connsiteX230" fmla="*/ 773430 w 2613217"/>
                <a:gd name="connsiteY230" fmla="*/ 762953 h 2620327"/>
                <a:gd name="connsiteX231" fmla="*/ 757238 w 2613217"/>
                <a:gd name="connsiteY231" fmla="*/ 844868 h 2620327"/>
                <a:gd name="connsiteX232" fmla="*/ 757238 w 2613217"/>
                <a:gd name="connsiteY232" fmla="*/ 902018 h 2620327"/>
                <a:gd name="connsiteX233" fmla="*/ 782955 w 2613217"/>
                <a:gd name="connsiteY233" fmla="*/ 909638 h 2620327"/>
                <a:gd name="connsiteX234" fmla="*/ 820103 w 2613217"/>
                <a:gd name="connsiteY234" fmla="*/ 841058 h 2620327"/>
                <a:gd name="connsiteX235" fmla="*/ 802005 w 2613217"/>
                <a:gd name="connsiteY235" fmla="*/ 781050 h 2620327"/>
                <a:gd name="connsiteX236" fmla="*/ 806768 w 2613217"/>
                <a:gd name="connsiteY236" fmla="*/ 708660 h 2620327"/>
                <a:gd name="connsiteX237" fmla="*/ 831533 w 2613217"/>
                <a:gd name="connsiteY237" fmla="*/ 630555 h 2620327"/>
                <a:gd name="connsiteX238" fmla="*/ 858203 w 2613217"/>
                <a:gd name="connsiteY238" fmla="*/ 617220 h 2620327"/>
                <a:gd name="connsiteX239" fmla="*/ 871538 w 2613217"/>
                <a:gd name="connsiteY239" fmla="*/ 643890 h 2620327"/>
                <a:gd name="connsiteX240" fmla="*/ 864870 w 2613217"/>
                <a:gd name="connsiteY240" fmla="*/ 665798 h 2620327"/>
                <a:gd name="connsiteX241" fmla="*/ 877253 w 2613217"/>
                <a:gd name="connsiteY241" fmla="*/ 661988 h 2620327"/>
                <a:gd name="connsiteX242" fmla="*/ 903923 w 2613217"/>
                <a:gd name="connsiteY242" fmla="*/ 675323 h 2620327"/>
                <a:gd name="connsiteX243" fmla="*/ 890588 w 2613217"/>
                <a:gd name="connsiteY243" fmla="*/ 701993 h 2620327"/>
                <a:gd name="connsiteX244" fmla="*/ 852488 w 2613217"/>
                <a:gd name="connsiteY244" fmla="*/ 714375 h 2620327"/>
                <a:gd name="connsiteX245" fmla="*/ 845820 w 2613217"/>
                <a:gd name="connsiteY245" fmla="*/ 724853 h 2620327"/>
                <a:gd name="connsiteX246" fmla="*/ 845820 w 2613217"/>
                <a:gd name="connsiteY246" fmla="*/ 725805 h 2620327"/>
                <a:gd name="connsiteX247" fmla="*/ 842963 w 2613217"/>
                <a:gd name="connsiteY247" fmla="*/ 770573 h 2620327"/>
                <a:gd name="connsiteX248" fmla="*/ 854393 w 2613217"/>
                <a:gd name="connsiteY248" fmla="*/ 812483 h 2620327"/>
                <a:gd name="connsiteX249" fmla="*/ 871538 w 2613217"/>
                <a:gd name="connsiteY249" fmla="*/ 806768 h 2620327"/>
                <a:gd name="connsiteX250" fmla="*/ 862965 w 2613217"/>
                <a:gd name="connsiteY250" fmla="*/ 781050 h 2620327"/>
                <a:gd name="connsiteX251" fmla="*/ 877253 w 2613217"/>
                <a:gd name="connsiteY251" fmla="*/ 754380 h 2620327"/>
                <a:gd name="connsiteX252" fmla="*/ 903923 w 2613217"/>
                <a:gd name="connsiteY252" fmla="*/ 768668 h 2620327"/>
                <a:gd name="connsiteX253" fmla="*/ 913448 w 2613217"/>
                <a:gd name="connsiteY253" fmla="*/ 798195 h 2620327"/>
                <a:gd name="connsiteX254" fmla="*/ 917258 w 2613217"/>
                <a:gd name="connsiteY254" fmla="*/ 824865 h 2620327"/>
                <a:gd name="connsiteX255" fmla="*/ 888683 w 2613217"/>
                <a:gd name="connsiteY255" fmla="*/ 847725 h 2620327"/>
                <a:gd name="connsiteX256" fmla="*/ 859155 w 2613217"/>
                <a:gd name="connsiteY256" fmla="*/ 859155 h 2620327"/>
                <a:gd name="connsiteX257" fmla="*/ 822960 w 2613217"/>
                <a:gd name="connsiteY257" fmla="*/ 926783 h 2620327"/>
                <a:gd name="connsiteX258" fmla="*/ 862013 w 2613217"/>
                <a:gd name="connsiteY258" fmla="*/ 945833 h 2620327"/>
                <a:gd name="connsiteX259" fmla="*/ 880110 w 2613217"/>
                <a:gd name="connsiteY259" fmla="*/ 914400 h 2620327"/>
                <a:gd name="connsiteX260" fmla="*/ 908685 w 2613217"/>
                <a:gd name="connsiteY260" fmla="*/ 906780 h 2620327"/>
                <a:gd name="connsiteX261" fmla="*/ 916305 w 2613217"/>
                <a:gd name="connsiteY261" fmla="*/ 935355 h 2620327"/>
                <a:gd name="connsiteX262" fmla="*/ 892493 w 2613217"/>
                <a:gd name="connsiteY262" fmla="*/ 978218 h 2620327"/>
                <a:gd name="connsiteX263" fmla="*/ 899160 w 2613217"/>
                <a:gd name="connsiteY263" fmla="*/ 1041083 h 2620327"/>
                <a:gd name="connsiteX264" fmla="*/ 903923 w 2613217"/>
                <a:gd name="connsiteY264" fmla="*/ 1054418 h 2620327"/>
                <a:gd name="connsiteX265" fmla="*/ 919163 w 2613217"/>
                <a:gd name="connsiteY265" fmla="*/ 1077278 h 2620327"/>
                <a:gd name="connsiteX266" fmla="*/ 896303 w 2613217"/>
                <a:gd name="connsiteY266" fmla="*/ 1096328 h 2620327"/>
                <a:gd name="connsiteX267" fmla="*/ 857250 w 2613217"/>
                <a:gd name="connsiteY267" fmla="*/ 1046798 h 2620327"/>
                <a:gd name="connsiteX268" fmla="*/ 856298 w 2613217"/>
                <a:gd name="connsiteY268" fmla="*/ 1035368 h 2620327"/>
                <a:gd name="connsiteX269" fmla="*/ 841058 w 2613217"/>
                <a:gd name="connsiteY269" fmla="*/ 1059180 h 2620327"/>
                <a:gd name="connsiteX270" fmla="*/ 894398 w 2613217"/>
                <a:gd name="connsiteY270" fmla="*/ 1177290 h 2620327"/>
                <a:gd name="connsiteX271" fmla="*/ 905828 w 2613217"/>
                <a:gd name="connsiteY271" fmla="*/ 1204913 h 2620327"/>
                <a:gd name="connsiteX272" fmla="*/ 878205 w 2613217"/>
                <a:gd name="connsiteY272" fmla="*/ 1216343 h 2620327"/>
                <a:gd name="connsiteX273" fmla="*/ 822008 w 2613217"/>
                <a:gd name="connsiteY273" fmla="*/ 1131570 h 2620327"/>
                <a:gd name="connsiteX274" fmla="*/ 822008 w 2613217"/>
                <a:gd name="connsiteY274" fmla="*/ 1135380 h 2620327"/>
                <a:gd name="connsiteX275" fmla="*/ 901065 w 2613217"/>
                <a:gd name="connsiteY275" fmla="*/ 1285875 h 2620327"/>
                <a:gd name="connsiteX276" fmla="*/ 902018 w 2613217"/>
                <a:gd name="connsiteY276" fmla="*/ 1315403 h 2620327"/>
                <a:gd name="connsiteX277" fmla="*/ 881063 w 2613217"/>
                <a:gd name="connsiteY277" fmla="*/ 1321118 h 2620327"/>
                <a:gd name="connsiteX278" fmla="*/ 876300 w 2613217"/>
                <a:gd name="connsiteY278" fmla="*/ 1360170 h 2620327"/>
                <a:gd name="connsiteX279" fmla="*/ 852488 w 2613217"/>
                <a:gd name="connsiteY279" fmla="*/ 1378268 h 2620327"/>
                <a:gd name="connsiteX280" fmla="*/ 834390 w 2613217"/>
                <a:gd name="connsiteY280" fmla="*/ 1354455 h 2620327"/>
                <a:gd name="connsiteX281" fmla="*/ 842963 w 2613217"/>
                <a:gd name="connsiteY281" fmla="*/ 1285875 h 2620327"/>
                <a:gd name="connsiteX282" fmla="*/ 828675 w 2613217"/>
                <a:gd name="connsiteY282" fmla="*/ 1268730 h 2620327"/>
                <a:gd name="connsiteX283" fmla="*/ 781050 w 2613217"/>
                <a:gd name="connsiteY283" fmla="*/ 1336358 h 2620327"/>
                <a:gd name="connsiteX284" fmla="*/ 781050 w 2613217"/>
                <a:gd name="connsiteY284" fmla="*/ 1379220 h 2620327"/>
                <a:gd name="connsiteX285" fmla="*/ 760095 w 2613217"/>
                <a:gd name="connsiteY285" fmla="*/ 1400175 h 2620327"/>
                <a:gd name="connsiteX286" fmla="*/ 739140 w 2613217"/>
                <a:gd name="connsiteY286" fmla="*/ 1379220 h 2620327"/>
                <a:gd name="connsiteX287" fmla="*/ 739140 w 2613217"/>
                <a:gd name="connsiteY287" fmla="*/ 1347788 h 2620327"/>
                <a:gd name="connsiteX288" fmla="*/ 699135 w 2613217"/>
                <a:gd name="connsiteY288" fmla="*/ 1341120 h 2620327"/>
                <a:gd name="connsiteX289" fmla="*/ 681990 w 2613217"/>
                <a:gd name="connsiteY289" fmla="*/ 1317308 h 2620327"/>
                <a:gd name="connsiteX290" fmla="*/ 705803 w 2613217"/>
                <a:gd name="connsiteY290" fmla="*/ 1300163 h 2620327"/>
                <a:gd name="connsiteX291" fmla="*/ 750570 w 2613217"/>
                <a:gd name="connsiteY291" fmla="*/ 1307783 h 2620327"/>
                <a:gd name="connsiteX292" fmla="*/ 803910 w 2613217"/>
                <a:gd name="connsiteY292" fmla="*/ 1231583 h 2620327"/>
                <a:gd name="connsiteX293" fmla="*/ 784860 w 2613217"/>
                <a:gd name="connsiteY293" fmla="*/ 1181100 h 2620327"/>
                <a:gd name="connsiteX294" fmla="*/ 703898 w 2613217"/>
                <a:gd name="connsiteY294" fmla="*/ 1239203 h 2620327"/>
                <a:gd name="connsiteX295" fmla="*/ 698183 w 2613217"/>
                <a:gd name="connsiteY295" fmla="*/ 1244918 h 2620327"/>
                <a:gd name="connsiteX296" fmla="*/ 643890 w 2613217"/>
                <a:gd name="connsiteY296" fmla="*/ 1327785 h 2620327"/>
                <a:gd name="connsiteX297" fmla="*/ 641985 w 2613217"/>
                <a:gd name="connsiteY297" fmla="*/ 1331595 h 2620327"/>
                <a:gd name="connsiteX298" fmla="*/ 628650 w 2613217"/>
                <a:gd name="connsiteY298" fmla="*/ 1380173 h 2620327"/>
                <a:gd name="connsiteX299" fmla="*/ 668655 w 2613217"/>
                <a:gd name="connsiteY299" fmla="*/ 1380173 h 2620327"/>
                <a:gd name="connsiteX300" fmla="*/ 689610 w 2613217"/>
                <a:gd name="connsiteY300" fmla="*/ 1401128 h 2620327"/>
                <a:gd name="connsiteX301" fmla="*/ 668655 w 2613217"/>
                <a:gd name="connsiteY301" fmla="*/ 1422083 h 2620327"/>
                <a:gd name="connsiteX302" fmla="*/ 611505 w 2613217"/>
                <a:gd name="connsiteY302" fmla="*/ 1422083 h 2620327"/>
                <a:gd name="connsiteX303" fmla="*/ 550545 w 2613217"/>
                <a:gd name="connsiteY303" fmla="*/ 1465898 h 2620327"/>
                <a:gd name="connsiteX304" fmla="*/ 537210 w 2613217"/>
                <a:gd name="connsiteY304" fmla="*/ 1465898 h 2620327"/>
                <a:gd name="connsiteX305" fmla="*/ 879158 w 2613217"/>
                <a:gd name="connsiteY305" fmla="*/ 821055 h 2620327"/>
                <a:gd name="connsiteX306" fmla="*/ 879158 w 2613217"/>
                <a:gd name="connsiteY306" fmla="*/ 821055 h 2620327"/>
                <a:gd name="connsiteX307" fmla="*/ 879158 w 2613217"/>
                <a:gd name="connsiteY307" fmla="*/ 821055 h 2620327"/>
                <a:gd name="connsiteX308" fmla="*/ 2608898 w 2613217"/>
                <a:gd name="connsiteY308" fmla="*/ 2413635 h 2620327"/>
                <a:gd name="connsiteX309" fmla="*/ 2596515 w 2613217"/>
                <a:gd name="connsiteY309" fmla="*/ 2345055 h 2620327"/>
                <a:gd name="connsiteX310" fmla="*/ 2486978 w 2613217"/>
                <a:gd name="connsiteY310" fmla="*/ 1779270 h 2620327"/>
                <a:gd name="connsiteX311" fmla="*/ 2386013 w 2613217"/>
                <a:gd name="connsiteY311" fmla="*/ 1324928 h 2620327"/>
                <a:gd name="connsiteX312" fmla="*/ 2098358 w 2613217"/>
                <a:gd name="connsiteY312" fmla="*/ 873443 h 2620327"/>
                <a:gd name="connsiteX313" fmla="*/ 2098358 w 2613217"/>
                <a:gd name="connsiteY313" fmla="*/ 180975 h 2620327"/>
                <a:gd name="connsiteX314" fmla="*/ 1917383 w 2613217"/>
                <a:gd name="connsiteY314" fmla="*/ 0 h 2620327"/>
                <a:gd name="connsiteX315" fmla="*/ 180975 w 2613217"/>
                <a:gd name="connsiteY315" fmla="*/ 0 h 2620327"/>
                <a:gd name="connsiteX316" fmla="*/ 0 w 2613217"/>
                <a:gd name="connsiteY316" fmla="*/ 180975 h 2620327"/>
                <a:gd name="connsiteX317" fmla="*/ 0 w 2613217"/>
                <a:gd name="connsiteY317" fmla="*/ 2047875 h 2620327"/>
                <a:gd name="connsiteX318" fmla="*/ 180975 w 2613217"/>
                <a:gd name="connsiteY318" fmla="*/ 2228850 h 2620327"/>
                <a:gd name="connsiteX319" fmla="*/ 1421130 w 2613217"/>
                <a:gd name="connsiteY319" fmla="*/ 2228850 h 2620327"/>
                <a:gd name="connsiteX320" fmla="*/ 1837373 w 2613217"/>
                <a:gd name="connsiteY320" fmla="*/ 2440305 h 2620327"/>
                <a:gd name="connsiteX321" fmla="*/ 1898333 w 2613217"/>
                <a:gd name="connsiteY321" fmla="*/ 2573655 h 2620327"/>
                <a:gd name="connsiteX322" fmla="*/ 2015490 w 2613217"/>
                <a:gd name="connsiteY322" fmla="*/ 2620328 h 2620327"/>
                <a:gd name="connsiteX323" fmla="*/ 2020253 w 2613217"/>
                <a:gd name="connsiteY323" fmla="*/ 2620328 h 2620327"/>
                <a:gd name="connsiteX324" fmla="*/ 2479358 w 2613217"/>
                <a:gd name="connsiteY324" fmla="*/ 2620328 h 2620327"/>
                <a:gd name="connsiteX325" fmla="*/ 2488883 w 2613217"/>
                <a:gd name="connsiteY325" fmla="*/ 2619375 h 2620327"/>
                <a:gd name="connsiteX326" fmla="*/ 2608898 w 2613217"/>
                <a:gd name="connsiteY326" fmla="*/ 2413635 h 2620327"/>
                <a:gd name="connsiteX327" fmla="*/ 1363028 w 2613217"/>
                <a:gd name="connsiteY327" fmla="*/ 155258 h 2620327"/>
                <a:gd name="connsiteX328" fmla="*/ 1414463 w 2613217"/>
                <a:gd name="connsiteY328" fmla="*/ 94298 h 2620327"/>
                <a:gd name="connsiteX329" fmla="*/ 1917383 w 2613217"/>
                <a:gd name="connsiteY329" fmla="*/ 94298 h 2620327"/>
                <a:gd name="connsiteX330" fmla="*/ 2004060 w 2613217"/>
                <a:gd name="connsiteY330" fmla="*/ 180975 h 2620327"/>
                <a:gd name="connsiteX331" fmla="*/ 2004060 w 2613217"/>
                <a:gd name="connsiteY331" fmla="*/ 605790 h 2620327"/>
                <a:gd name="connsiteX332" fmla="*/ 1779270 w 2613217"/>
                <a:gd name="connsiteY332" fmla="*/ 529590 h 2620327"/>
                <a:gd name="connsiteX333" fmla="*/ 1749743 w 2613217"/>
                <a:gd name="connsiteY333" fmla="*/ 529590 h 2620327"/>
                <a:gd name="connsiteX334" fmla="*/ 1512570 w 2613217"/>
                <a:gd name="connsiteY334" fmla="*/ 448628 h 2620327"/>
                <a:gd name="connsiteX335" fmla="*/ 1363028 w 2613217"/>
                <a:gd name="connsiteY335" fmla="*/ 155258 h 2620327"/>
                <a:gd name="connsiteX336" fmla="*/ 1290638 w 2613217"/>
                <a:gd name="connsiteY336" fmla="*/ 94298 h 2620327"/>
                <a:gd name="connsiteX337" fmla="*/ 1243965 w 2613217"/>
                <a:gd name="connsiteY337" fmla="*/ 163830 h 2620327"/>
                <a:gd name="connsiteX338" fmla="*/ 1220153 w 2613217"/>
                <a:gd name="connsiteY338" fmla="*/ 209550 h 2620327"/>
                <a:gd name="connsiteX339" fmla="*/ 1049655 w 2613217"/>
                <a:gd name="connsiteY339" fmla="*/ 304800 h 2620327"/>
                <a:gd name="connsiteX340" fmla="*/ 879158 w 2613217"/>
                <a:gd name="connsiteY340" fmla="*/ 209550 h 2620327"/>
                <a:gd name="connsiteX341" fmla="*/ 855345 w 2613217"/>
                <a:gd name="connsiteY341" fmla="*/ 163830 h 2620327"/>
                <a:gd name="connsiteX342" fmla="*/ 808673 w 2613217"/>
                <a:gd name="connsiteY342" fmla="*/ 94298 h 2620327"/>
                <a:gd name="connsiteX343" fmla="*/ 1290638 w 2613217"/>
                <a:gd name="connsiteY343" fmla="*/ 94298 h 2620327"/>
                <a:gd name="connsiteX344" fmla="*/ 1048703 w 2613217"/>
                <a:gd name="connsiteY344" fmla="*/ 790575 h 2620327"/>
                <a:gd name="connsiteX345" fmla="*/ 943928 w 2613217"/>
                <a:gd name="connsiteY345" fmla="*/ 905828 h 2620327"/>
                <a:gd name="connsiteX346" fmla="*/ 945833 w 2613217"/>
                <a:gd name="connsiteY346" fmla="*/ 1345883 h 2620327"/>
                <a:gd name="connsiteX347" fmla="*/ 867728 w 2613217"/>
                <a:gd name="connsiteY347" fmla="*/ 1436370 h 2620327"/>
                <a:gd name="connsiteX348" fmla="*/ 714375 w 2613217"/>
                <a:gd name="connsiteY348" fmla="*/ 1446848 h 2620327"/>
                <a:gd name="connsiteX349" fmla="*/ 573405 w 2613217"/>
                <a:gd name="connsiteY349" fmla="*/ 1491615 h 2620327"/>
                <a:gd name="connsiteX350" fmla="*/ 521970 w 2613217"/>
                <a:gd name="connsiteY350" fmla="*/ 1516380 h 2620327"/>
                <a:gd name="connsiteX351" fmla="*/ 497205 w 2613217"/>
                <a:gd name="connsiteY351" fmla="*/ 1522095 h 2620327"/>
                <a:gd name="connsiteX352" fmla="*/ 491490 w 2613217"/>
                <a:gd name="connsiteY352" fmla="*/ 1500188 h 2620327"/>
                <a:gd name="connsiteX353" fmla="*/ 491490 w 2613217"/>
                <a:gd name="connsiteY353" fmla="*/ 1494473 h 2620327"/>
                <a:gd name="connsiteX354" fmla="*/ 548640 w 2613217"/>
                <a:gd name="connsiteY354" fmla="*/ 1007745 h 2620327"/>
                <a:gd name="connsiteX355" fmla="*/ 895350 w 2613217"/>
                <a:gd name="connsiteY355" fmla="*/ 560070 h 2620327"/>
                <a:gd name="connsiteX356" fmla="*/ 897255 w 2613217"/>
                <a:gd name="connsiteY356" fmla="*/ 560070 h 2620327"/>
                <a:gd name="connsiteX357" fmla="*/ 936308 w 2613217"/>
                <a:gd name="connsiteY357" fmla="*/ 611505 h 2620327"/>
                <a:gd name="connsiteX358" fmla="*/ 942023 w 2613217"/>
                <a:gd name="connsiteY358" fmla="*/ 641033 h 2620327"/>
                <a:gd name="connsiteX359" fmla="*/ 979170 w 2613217"/>
                <a:gd name="connsiteY359" fmla="*/ 699135 h 2620327"/>
                <a:gd name="connsiteX360" fmla="*/ 1022033 w 2613217"/>
                <a:gd name="connsiteY360" fmla="*/ 648653 h 2620327"/>
                <a:gd name="connsiteX361" fmla="*/ 1025843 w 2613217"/>
                <a:gd name="connsiteY361" fmla="*/ 401955 h 2620327"/>
                <a:gd name="connsiteX362" fmla="*/ 1070610 w 2613217"/>
                <a:gd name="connsiteY362" fmla="*/ 401955 h 2620327"/>
                <a:gd name="connsiteX363" fmla="*/ 1074420 w 2613217"/>
                <a:gd name="connsiteY363" fmla="*/ 648653 h 2620327"/>
                <a:gd name="connsiteX364" fmla="*/ 1117283 w 2613217"/>
                <a:gd name="connsiteY364" fmla="*/ 699135 h 2620327"/>
                <a:gd name="connsiteX365" fmla="*/ 1154430 w 2613217"/>
                <a:gd name="connsiteY365" fmla="*/ 641033 h 2620327"/>
                <a:gd name="connsiteX366" fmla="*/ 1160145 w 2613217"/>
                <a:gd name="connsiteY366" fmla="*/ 611505 h 2620327"/>
                <a:gd name="connsiteX367" fmla="*/ 1199198 w 2613217"/>
                <a:gd name="connsiteY367" fmla="*/ 560070 h 2620327"/>
                <a:gd name="connsiteX368" fmla="*/ 1201103 w 2613217"/>
                <a:gd name="connsiteY368" fmla="*/ 560070 h 2620327"/>
                <a:gd name="connsiteX369" fmla="*/ 1547813 w 2613217"/>
                <a:gd name="connsiteY369" fmla="*/ 1007745 h 2620327"/>
                <a:gd name="connsiteX370" fmla="*/ 1604963 w 2613217"/>
                <a:gd name="connsiteY370" fmla="*/ 1494473 h 2620327"/>
                <a:gd name="connsiteX371" fmla="*/ 1604963 w 2613217"/>
                <a:gd name="connsiteY371" fmla="*/ 1500188 h 2620327"/>
                <a:gd name="connsiteX372" fmla="*/ 1599248 w 2613217"/>
                <a:gd name="connsiteY372" fmla="*/ 1523048 h 2620327"/>
                <a:gd name="connsiteX373" fmla="*/ 1574483 w 2613217"/>
                <a:gd name="connsiteY373" fmla="*/ 1517333 h 2620327"/>
                <a:gd name="connsiteX374" fmla="*/ 1523048 w 2613217"/>
                <a:gd name="connsiteY374" fmla="*/ 1492568 h 2620327"/>
                <a:gd name="connsiteX375" fmla="*/ 1382078 w 2613217"/>
                <a:gd name="connsiteY375" fmla="*/ 1447800 h 2620327"/>
                <a:gd name="connsiteX376" fmla="*/ 1228725 w 2613217"/>
                <a:gd name="connsiteY376" fmla="*/ 1437323 h 2620327"/>
                <a:gd name="connsiteX377" fmla="*/ 1150620 w 2613217"/>
                <a:gd name="connsiteY377" fmla="*/ 1346835 h 2620327"/>
                <a:gd name="connsiteX378" fmla="*/ 1152525 w 2613217"/>
                <a:gd name="connsiteY378" fmla="*/ 906780 h 2620327"/>
                <a:gd name="connsiteX379" fmla="*/ 1048703 w 2613217"/>
                <a:gd name="connsiteY379" fmla="*/ 790575 h 2620327"/>
                <a:gd name="connsiteX380" fmla="*/ 94298 w 2613217"/>
                <a:gd name="connsiteY380" fmla="*/ 180975 h 2620327"/>
                <a:gd name="connsiteX381" fmla="*/ 180975 w 2613217"/>
                <a:gd name="connsiteY381" fmla="*/ 94298 h 2620327"/>
                <a:gd name="connsiteX382" fmla="*/ 683895 w 2613217"/>
                <a:gd name="connsiteY382" fmla="*/ 94298 h 2620327"/>
                <a:gd name="connsiteX383" fmla="*/ 735330 w 2613217"/>
                <a:gd name="connsiteY383" fmla="*/ 155258 h 2620327"/>
                <a:gd name="connsiteX384" fmla="*/ 585788 w 2613217"/>
                <a:gd name="connsiteY384" fmla="*/ 448628 h 2620327"/>
                <a:gd name="connsiteX385" fmla="*/ 348615 w 2613217"/>
                <a:gd name="connsiteY385" fmla="*/ 529590 h 2620327"/>
                <a:gd name="connsiteX386" fmla="*/ 319088 w 2613217"/>
                <a:gd name="connsiteY386" fmla="*/ 529590 h 2620327"/>
                <a:gd name="connsiteX387" fmla="*/ 94298 w 2613217"/>
                <a:gd name="connsiteY387" fmla="*/ 605790 h 2620327"/>
                <a:gd name="connsiteX388" fmla="*/ 94298 w 2613217"/>
                <a:gd name="connsiteY388" fmla="*/ 180975 h 2620327"/>
                <a:gd name="connsiteX389" fmla="*/ 340043 w 2613217"/>
                <a:gd name="connsiteY389" fmla="*/ 2134553 h 2620327"/>
                <a:gd name="connsiteX390" fmla="*/ 180975 w 2613217"/>
                <a:gd name="connsiteY390" fmla="*/ 2134553 h 2620327"/>
                <a:gd name="connsiteX391" fmla="*/ 94298 w 2613217"/>
                <a:gd name="connsiteY391" fmla="*/ 2047875 h 2620327"/>
                <a:gd name="connsiteX392" fmla="*/ 94298 w 2613217"/>
                <a:gd name="connsiteY392" fmla="*/ 1937385 h 2620327"/>
                <a:gd name="connsiteX393" fmla="*/ 240030 w 2613217"/>
                <a:gd name="connsiteY393" fmla="*/ 1700213 h 2620327"/>
                <a:gd name="connsiteX394" fmla="*/ 340043 w 2613217"/>
                <a:gd name="connsiteY394" fmla="*/ 1930718 h 2620327"/>
                <a:gd name="connsiteX395" fmla="*/ 340043 w 2613217"/>
                <a:gd name="connsiteY395" fmla="*/ 2134553 h 2620327"/>
                <a:gd name="connsiteX396" fmla="*/ 430530 w 2613217"/>
                <a:gd name="connsiteY396" fmla="*/ 1902143 h 2620327"/>
                <a:gd name="connsiteX397" fmla="*/ 287655 w 2613217"/>
                <a:gd name="connsiteY397" fmla="*/ 1575435 h 2620327"/>
                <a:gd name="connsiteX398" fmla="*/ 306705 w 2613217"/>
                <a:gd name="connsiteY398" fmla="*/ 1502093 h 2620327"/>
                <a:gd name="connsiteX399" fmla="*/ 269558 w 2613217"/>
                <a:gd name="connsiteY399" fmla="*/ 1446848 h 2620327"/>
                <a:gd name="connsiteX400" fmla="*/ 214313 w 2613217"/>
                <a:gd name="connsiteY400" fmla="*/ 1483995 h 2620327"/>
                <a:gd name="connsiteX401" fmla="*/ 94298 w 2613217"/>
                <a:gd name="connsiteY401" fmla="*/ 1772603 h 2620327"/>
                <a:gd name="connsiteX402" fmla="*/ 94298 w 2613217"/>
                <a:gd name="connsiteY402" fmla="*/ 724853 h 2620327"/>
                <a:gd name="connsiteX403" fmla="*/ 324803 w 2613217"/>
                <a:gd name="connsiteY403" fmla="*/ 623888 h 2620327"/>
                <a:gd name="connsiteX404" fmla="*/ 345758 w 2613217"/>
                <a:gd name="connsiteY404" fmla="*/ 623888 h 2620327"/>
                <a:gd name="connsiteX405" fmla="*/ 628650 w 2613217"/>
                <a:gd name="connsiteY405" fmla="*/ 532448 h 2620327"/>
                <a:gd name="connsiteX406" fmla="*/ 815340 w 2613217"/>
                <a:gd name="connsiteY406" fmla="*/ 294323 h 2620327"/>
                <a:gd name="connsiteX407" fmla="*/ 966788 w 2613217"/>
                <a:gd name="connsiteY407" fmla="*/ 393383 h 2620327"/>
                <a:gd name="connsiteX408" fmla="*/ 973455 w 2613217"/>
                <a:gd name="connsiteY408" fmla="*/ 547688 h 2620327"/>
                <a:gd name="connsiteX409" fmla="*/ 907733 w 2613217"/>
                <a:gd name="connsiteY409" fmla="*/ 500063 h 2620327"/>
                <a:gd name="connsiteX410" fmla="*/ 493395 w 2613217"/>
                <a:gd name="connsiteY410" fmla="*/ 989648 h 2620327"/>
                <a:gd name="connsiteX411" fmla="*/ 432435 w 2613217"/>
                <a:gd name="connsiteY411" fmla="*/ 1498283 h 2620327"/>
                <a:gd name="connsiteX412" fmla="*/ 462915 w 2613217"/>
                <a:gd name="connsiteY412" fmla="*/ 1569720 h 2620327"/>
                <a:gd name="connsiteX413" fmla="*/ 500063 w 2613217"/>
                <a:gd name="connsiteY413" fmla="*/ 1581150 h 2620327"/>
                <a:gd name="connsiteX414" fmla="*/ 545783 w 2613217"/>
                <a:gd name="connsiteY414" fmla="*/ 1569720 h 2620327"/>
                <a:gd name="connsiteX415" fmla="*/ 599123 w 2613217"/>
                <a:gd name="connsiteY415" fmla="*/ 1544003 h 2620327"/>
                <a:gd name="connsiteX416" fmla="*/ 718185 w 2613217"/>
                <a:gd name="connsiteY416" fmla="*/ 1504950 h 2620327"/>
                <a:gd name="connsiteX417" fmla="*/ 872490 w 2613217"/>
                <a:gd name="connsiteY417" fmla="*/ 1494473 h 2620327"/>
                <a:gd name="connsiteX418" fmla="*/ 876300 w 2613217"/>
                <a:gd name="connsiteY418" fmla="*/ 1493520 h 2620327"/>
                <a:gd name="connsiteX419" fmla="*/ 1003935 w 2613217"/>
                <a:gd name="connsiteY419" fmla="*/ 1343978 h 2620327"/>
                <a:gd name="connsiteX420" fmla="*/ 1002030 w 2613217"/>
                <a:gd name="connsiteY420" fmla="*/ 903923 h 2620327"/>
                <a:gd name="connsiteX421" fmla="*/ 1046798 w 2613217"/>
                <a:gd name="connsiteY421" fmla="*/ 848678 h 2620327"/>
                <a:gd name="connsiteX422" fmla="*/ 1091565 w 2613217"/>
                <a:gd name="connsiteY422" fmla="*/ 903923 h 2620327"/>
                <a:gd name="connsiteX423" fmla="*/ 1089660 w 2613217"/>
                <a:gd name="connsiteY423" fmla="*/ 1343978 h 2620327"/>
                <a:gd name="connsiteX424" fmla="*/ 1217295 w 2613217"/>
                <a:gd name="connsiteY424" fmla="*/ 1493520 h 2620327"/>
                <a:gd name="connsiteX425" fmla="*/ 1221105 w 2613217"/>
                <a:gd name="connsiteY425" fmla="*/ 1494473 h 2620327"/>
                <a:gd name="connsiteX426" fmla="*/ 1375410 w 2613217"/>
                <a:gd name="connsiteY426" fmla="*/ 1504950 h 2620327"/>
                <a:gd name="connsiteX427" fmla="*/ 1494473 w 2613217"/>
                <a:gd name="connsiteY427" fmla="*/ 1544003 h 2620327"/>
                <a:gd name="connsiteX428" fmla="*/ 1547813 w 2613217"/>
                <a:gd name="connsiteY428" fmla="*/ 1569720 h 2620327"/>
                <a:gd name="connsiteX429" fmla="*/ 1630680 w 2613217"/>
                <a:gd name="connsiteY429" fmla="*/ 1569720 h 2620327"/>
                <a:gd name="connsiteX430" fmla="*/ 1661160 w 2613217"/>
                <a:gd name="connsiteY430" fmla="*/ 1498283 h 2620327"/>
                <a:gd name="connsiteX431" fmla="*/ 1602105 w 2613217"/>
                <a:gd name="connsiteY431" fmla="*/ 988695 h 2620327"/>
                <a:gd name="connsiteX432" fmla="*/ 1187768 w 2613217"/>
                <a:gd name="connsiteY432" fmla="*/ 499110 h 2620327"/>
                <a:gd name="connsiteX433" fmla="*/ 1122045 w 2613217"/>
                <a:gd name="connsiteY433" fmla="*/ 546735 h 2620327"/>
                <a:gd name="connsiteX434" fmla="*/ 1128713 w 2613217"/>
                <a:gd name="connsiteY434" fmla="*/ 393383 h 2620327"/>
                <a:gd name="connsiteX435" fmla="*/ 1280160 w 2613217"/>
                <a:gd name="connsiteY435" fmla="*/ 294323 h 2620327"/>
                <a:gd name="connsiteX436" fmla="*/ 1466850 w 2613217"/>
                <a:gd name="connsiteY436" fmla="*/ 532448 h 2620327"/>
                <a:gd name="connsiteX437" fmla="*/ 1749743 w 2613217"/>
                <a:gd name="connsiteY437" fmla="*/ 623888 h 2620327"/>
                <a:gd name="connsiteX438" fmla="*/ 1770698 w 2613217"/>
                <a:gd name="connsiteY438" fmla="*/ 623888 h 2620327"/>
                <a:gd name="connsiteX439" fmla="*/ 2001203 w 2613217"/>
                <a:gd name="connsiteY439" fmla="*/ 724853 h 2620327"/>
                <a:gd name="connsiteX440" fmla="*/ 2001203 w 2613217"/>
                <a:gd name="connsiteY440" fmla="*/ 800100 h 2620327"/>
                <a:gd name="connsiteX441" fmla="*/ 1867853 w 2613217"/>
                <a:gd name="connsiteY441" fmla="*/ 821055 h 2620327"/>
                <a:gd name="connsiteX442" fmla="*/ 1814513 w 2613217"/>
                <a:gd name="connsiteY442" fmla="*/ 1075373 h 2620327"/>
                <a:gd name="connsiteX443" fmla="*/ 1816418 w 2613217"/>
                <a:gd name="connsiteY443" fmla="*/ 1080135 h 2620327"/>
                <a:gd name="connsiteX444" fmla="*/ 2001203 w 2613217"/>
                <a:gd name="connsiteY444" fmla="*/ 1434465 h 2620327"/>
                <a:gd name="connsiteX445" fmla="*/ 2001203 w 2613217"/>
                <a:gd name="connsiteY445" fmla="*/ 1772603 h 2620327"/>
                <a:gd name="connsiteX446" fmla="*/ 1881188 w 2613217"/>
                <a:gd name="connsiteY446" fmla="*/ 1483995 h 2620327"/>
                <a:gd name="connsiteX447" fmla="*/ 1825943 w 2613217"/>
                <a:gd name="connsiteY447" fmla="*/ 1446848 h 2620327"/>
                <a:gd name="connsiteX448" fmla="*/ 1788795 w 2613217"/>
                <a:gd name="connsiteY448" fmla="*/ 1502093 h 2620327"/>
                <a:gd name="connsiteX449" fmla="*/ 1807845 w 2613217"/>
                <a:gd name="connsiteY449" fmla="*/ 1575435 h 2620327"/>
                <a:gd name="connsiteX450" fmla="*/ 1664970 w 2613217"/>
                <a:gd name="connsiteY450" fmla="*/ 1902143 h 2620327"/>
                <a:gd name="connsiteX451" fmla="*/ 1661160 w 2613217"/>
                <a:gd name="connsiteY451" fmla="*/ 1920240 h 2620327"/>
                <a:gd name="connsiteX452" fmla="*/ 1661160 w 2613217"/>
                <a:gd name="connsiteY452" fmla="*/ 2134553 h 2620327"/>
                <a:gd name="connsiteX453" fmla="*/ 1439228 w 2613217"/>
                <a:gd name="connsiteY453" fmla="*/ 2134553 h 2620327"/>
                <a:gd name="connsiteX454" fmla="*/ 434340 w 2613217"/>
                <a:gd name="connsiteY454" fmla="*/ 2134553 h 2620327"/>
                <a:gd name="connsiteX455" fmla="*/ 434340 w 2613217"/>
                <a:gd name="connsiteY455" fmla="*/ 1920240 h 2620327"/>
                <a:gd name="connsiteX456" fmla="*/ 430530 w 2613217"/>
                <a:gd name="connsiteY456" fmla="*/ 1902143 h 2620327"/>
                <a:gd name="connsiteX457" fmla="*/ 2003108 w 2613217"/>
                <a:gd name="connsiteY457" fmla="*/ 1937385 h 2620327"/>
                <a:gd name="connsiteX458" fmla="*/ 2003108 w 2613217"/>
                <a:gd name="connsiteY458" fmla="*/ 2047875 h 2620327"/>
                <a:gd name="connsiteX459" fmla="*/ 1916430 w 2613217"/>
                <a:gd name="connsiteY459" fmla="*/ 2134553 h 2620327"/>
                <a:gd name="connsiteX460" fmla="*/ 1757363 w 2613217"/>
                <a:gd name="connsiteY460" fmla="*/ 2134553 h 2620327"/>
                <a:gd name="connsiteX461" fmla="*/ 1757363 w 2613217"/>
                <a:gd name="connsiteY461" fmla="*/ 1929765 h 2620327"/>
                <a:gd name="connsiteX462" fmla="*/ 1857375 w 2613217"/>
                <a:gd name="connsiteY462" fmla="*/ 1699260 h 2620327"/>
                <a:gd name="connsiteX463" fmla="*/ 2003108 w 2613217"/>
                <a:gd name="connsiteY463" fmla="*/ 1937385 h 2620327"/>
                <a:gd name="connsiteX464" fmla="*/ 2474595 w 2613217"/>
                <a:gd name="connsiteY464" fmla="*/ 2526030 h 2620327"/>
                <a:gd name="connsiteX465" fmla="*/ 2018348 w 2613217"/>
                <a:gd name="connsiteY465" fmla="*/ 2526030 h 2620327"/>
                <a:gd name="connsiteX466" fmla="*/ 1965008 w 2613217"/>
                <a:gd name="connsiteY466" fmla="*/ 2506980 h 2620327"/>
                <a:gd name="connsiteX467" fmla="*/ 1928813 w 2613217"/>
                <a:gd name="connsiteY467" fmla="*/ 2396490 h 2620327"/>
                <a:gd name="connsiteX468" fmla="*/ 1915478 w 2613217"/>
                <a:gd name="connsiteY468" fmla="*/ 2362200 h 2620327"/>
                <a:gd name="connsiteX469" fmla="*/ 1882140 w 2613217"/>
                <a:gd name="connsiteY469" fmla="*/ 2347913 h 2620327"/>
                <a:gd name="connsiteX470" fmla="*/ 1577340 w 2613217"/>
                <a:gd name="connsiteY470" fmla="*/ 2227898 h 2620327"/>
                <a:gd name="connsiteX471" fmla="*/ 1917383 w 2613217"/>
                <a:gd name="connsiteY471" fmla="*/ 2227898 h 2620327"/>
                <a:gd name="connsiteX472" fmla="*/ 2098358 w 2613217"/>
                <a:gd name="connsiteY472" fmla="*/ 2046923 h 2620327"/>
                <a:gd name="connsiteX473" fmla="*/ 2098358 w 2613217"/>
                <a:gd name="connsiteY473" fmla="*/ 1421130 h 2620327"/>
                <a:gd name="connsiteX474" fmla="*/ 2098358 w 2613217"/>
                <a:gd name="connsiteY474" fmla="*/ 1417320 h 2620327"/>
                <a:gd name="connsiteX475" fmla="*/ 2097405 w 2613217"/>
                <a:gd name="connsiteY475" fmla="*/ 1417320 h 2620327"/>
                <a:gd name="connsiteX476" fmla="*/ 2092643 w 2613217"/>
                <a:gd name="connsiteY476" fmla="*/ 1399223 h 2620327"/>
                <a:gd name="connsiteX477" fmla="*/ 1904048 w 2613217"/>
                <a:gd name="connsiteY477" fmla="*/ 1038225 h 2620327"/>
                <a:gd name="connsiteX478" fmla="*/ 1915478 w 2613217"/>
                <a:gd name="connsiteY478" fmla="*/ 902970 h 2620327"/>
                <a:gd name="connsiteX479" fmla="*/ 2015490 w 2613217"/>
                <a:gd name="connsiteY479" fmla="*/ 920115 h 2620327"/>
                <a:gd name="connsiteX480" fmla="*/ 2306003 w 2613217"/>
                <a:gd name="connsiteY480" fmla="*/ 1375410 h 2620327"/>
                <a:gd name="connsiteX481" fmla="*/ 2307908 w 2613217"/>
                <a:gd name="connsiteY481" fmla="*/ 1378268 h 2620327"/>
                <a:gd name="connsiteX482" fmla="*/ 2391728 w 2613217"/>
                <a:gd name="connsiteY482" fmla="*/ 1776413 h 2620327"/>
                <a:gd name="connsiteX483" fmla="*/ 2391728 w 2613217"/>
                <a:gd name="connsiteY483" fmla="*/ 1778318 h 2620327"/>
                <a:gd name="connsiteX484" fmla="*/ 2236470 w 2613217"/>
                <a:gd name="connsiteY484" fmla="*/ 2144078 h 2620327"/>
                <a:gd name="connsiteX485" fmla="*/ 2230755 w 2613217"/>
                <a:gd name="connsiteY485" fmla="*/ 2210753 h 2620327"/>
                <a:gd name="connsiteX486" fmla="*/ 2297430 w 2613217"/>
                <a:gd name="connsiteY486" fmla="*/ 2216468 h 2620327"/>
                <a:gd name="connsiteX487" fmla="*/ 2436495 w 2613217"/>
                <a:gd name="connsiteY487" fmla="*/ 2002155 h 2620327"/>
                <a:gd name="connsiteX488" fmla="*/ 2503170 w 2613217"/>
                <a:gd name="connsiteY488" fmla="*/ 2361248 h 2620327"/>
                <a:gd name="connsiteX489" fmla="*/ 2515553 w 2613217"/>
                <a:gd name="connsiteY489" fmla="*/ 2429828 h 2620327"/>
                <a:gd name="connsiteX490" fmla="*/ 2474595 w 2613217"/>
                <a:gd name="connsiteY490" fmla="*/ 2526030 h 262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</a:cxnLst>
              <a:rect l="l" t="t" r="r" b="b"/>
              <a:pathLst>
                <a:path w="2613217" h="2620327">
                  <a:moveTo>
                    <a:pt x="1560195" y="1465898"/>
                  </a:moveTo>
                  <a:cubicBezTo>
                    <a:pt x="1556385" y="1465898"/>
                    <a:pt x="1551623" y="1464945"/>
                    <a:pt x="1547813" y="1462088"/>
                  </a:cubicBezTo>
                  <a:lnTo>
                    <a:pt x="1486853" y="1418273"/>
                  </a:lnTo>
                  <a:lnTo>
                    <a:pt x="1429703" y="1418273"/>
                  </a:lnTo>
                  <a:cubicBezTo>
                    <a:pt x="1418273" y="1418273"/>
                    <a:pt x="1408748" y="1408748"/>
                    <a:pt x="1408748" y="1397318"/>
                  </a:cubicBezTo>
                  <a:cubicBezTo>
                    <a:pt x="1408748" y="1385888"/>
                    <a:pt x="1418273" y="1376363"/>
                    <a:pt x="1429703" y="1376363"/>
                  </a:cubicBezTo>
                  <a:lnTo>
                    <a:pt x="1469708" y="1376363"/>
                  </a:lnTo>
                  <a:cubicBezTo>
                    <a:pt x="1466850" y="1359218"/>
                    <a:pt x="1462088" y="1343025"/>
                    <a:pt x="1456373" y="1327785"/>
                  </a:cubicBezTo>
                  <a:cubicBezTo>
                    <a:pt x="1455420" y="1326833"/>
                    <a:pt x="1455420" y="1325880"/>
                    <a:pt x="1454468" y="1323975"/>
                  </a:cubicBezTo>
                  <a:cubicBezTo>
                    <a:pt x="1441133" y="1290638"/>
                    <a:pt x="1421130" y="1263015"/>
                    <a:pt x="1400175" y="1241108"/>
                  </a:cubicBezTo>
                  <a:cubicBezTo>
                    <a:pt x="1398270" y="1239203"/>
                    <a:pt x="1396365" y="1237298"/>
                    <a:pt x="1394460" y="1235393"/>
                  </a:cubicBezTo>
                  <a:cubicBezTo>
                    <a:pt x="1364933" y="1206818"/>
                    <a:pt x="1334453" y="1187768"/>
                    <a:pt x="1313498" y="1177290"/>
                  </a:cubicBezTo>
                  <a:cubicBezTo>
                    <a:pt x="1309688" y="1194435"/>
                    <a:pt x="1303020" y="1211580"/>
                    <a:pt x="1294448" y="1227773"/>
                  </a:cubicBezTo>
                  <a:lnTo>
                    <a:pt x="1347788" y="1303973"/>
                  </a:lnTo>
                  <a:lnTo>
                    <a:pt x="1392555" y="1296353"/>
                  </a:lnTo>
                  <a:cubicBezTo>
                    <a:pt x="1403985" y="1294448"/>
                    <a:pt x="1415415" y="1302068"/>
                    <a:pt x="1416368" y="1313498"/>
                  </a:cubicBezTo>
                  <a:cubicBezTo>
                    <a:pt x="1418273" y="1324928"/>
                    <a:pt x="1410653" y="1336358"/>
                    <a:pt x="1399223" y="1337310"/>
                  </a:cubicBezTo>
                  <a:lnTo>
                    <a:pt x="1359218" y="1343978"/>
                  </a:lnTo>
                  <a:lnTo>
                    <a:pt x="1359218" y="1375410"/>
                  </a:lnTo>
                  <a:cubicBezTo>
                    <a:pt x="1359218" y="1386840"/>
                    <a:pt x="1349693" y="1396365"/>
                    <a:pt x="1338263" y="1396365"/>
                  </a:cubicBezTo>
                  <a:cubicBezTo>
                    <a:pt x="1326833" y="1396365"/>
                    <a:pt x="1317308" y="1386840"/>
                    <a:pt x="1317308" y="1375410"/>
                  </a:cubicBezTo>
                  <a:lnTo>
                    <a:pt x="1317308" y="1332548"/>
                  </a:lnTo>
                  <a:lnTo>
                    <a:pt x="1269683" y="1264920"/>
                  </a:lnTo>
                  <a:cubicBezTo>
                    <a:pt x="1264920" y="1270635"/>
                    <a:pt x="1260158" y="1276350"/>
                    <a:pt x="1255395" y="1282065"/>
                  </a:cubicBezTo>
                  <a:lnTo>
                    <a:pt x="1263968" y="1350645"/>
                  </a:lnTo>
                  <a:cubicBezTo>
                    <a:pt x="1265873" y="1362075"/>
                    <a:pt x="1257300" y="1372553"/>
                    <a:pt x="1245870" y="1374458"/>
                  </a:cubicBezTo>
                  <a:cubicBezTo>
                    <a:pt x="1234440" y="1376363"/>
                    <a:pt x="1223963" y="1367790"/>
                    <a:pt x="1222058" y="1356360"/>
                  </a:cubicBezTo>
                  <a:lnTo>
                    <a:pt x="1217295" y="1317308"/>
                  </a:lnTo>
                  <a:cubicBezTo>
                    <a:pt x="1209675" y="1319213"/>
                    <a:pt x="1202055" y="1317308"/>
                    <a:pt x="1196340" y="1311593"/>
                  </a:cubicBezTo>
                  <a:cubicBezTo>
                    <a:pt x="1188720" y="1303020"/>
                    <a:pt x="1188720" y="1289685"/>
                    <a:pt x="1197293" y="1282065"/>
                  </a:cubicBezTo>
                  <a:cubicBezTo>
                    <a:pt x="1249680" y="1232535"/>
                    <a:pt x="1276350" y="1182053"/>
                    <a:pt x="1276350" y="1131570"/>
                  </a:cubicBezTo>
                  <a:cubicBezTo>
                    <a:pt x="1276350" y="1130618"/>
                    <a:pt x="1276350" y="1128713"/>
                    <a:pt x="1276350" y="1127760"/>
                  </a:cubicBezTo>
                  <a:cubicBezTo>
                    <a:pt x="1261110" y="1165860"/>
                    <a:pt x="1241108" y="1203960"/>
                    <a:pt x="1220153" y="1212533"/>
                  </a:cubicBezTo>
                  <a:cubicBezTo>
                    <a:pt x="1209675" y="1217295"/>
                    <a:pt x="1197293" y="1211580"/>
                    <a:pt x="1192530" y="1201103"/>
                  </a:cubicBezTo>
                  <a:cubicBezTo>
                    <a:pt x="1187768" y="1190625"/>
                    <a:pt x="1193483" y="1178243"/>
                    <a:pt x="1203960" y="1173480"/>
                  </a:cubicBezTo>
                  <a:cubicBezTo>
                    <a:pt x="1215390" y="1166813"/>
                    <a:pt x="1240155" y="1111568"/>
                    <a:pt x="1256348" y="1056323"/>
                  </a:cubicBezTo>
                  <a:cubicBezTo>
                    <a:pt x="1250633" y="1046798"/>
                    <a:pt x="1245870" y="1038225"/>
                    <a:pt x="1241108" y="1032510"/>
                  </a:cubicBezTo>
                  <a:lnTo>
                    <a:pt x="1240155" y="1042988"/>
                  </a:lnTo>
                  <a:cubicBezTo>
                    <a:pt x="1239203" y="1051560"/>
                    <a:pt x="1231583" y="1090613"/>
                    <a:pt x="1201103" y="1093470"/>
                  </a:cubicBezTo>
                  <a:cubicBezTo>
                    <a:pt x="1189673" y="1094423"/>
                    <a:pt x="1179195" y="1085850"/>
                    <a:pt x="1178243" y="1074420"/>
                  </a:cubicBezTo>
                  <a:cubicBezTo>
                    <a:pt x="1177290" y="1063943"/>
                    <a:pt x="1183958" y="1054418"/>
                    <a:pt x="1193483" y="1051560"/>
                  </a:cubicBezTo>
                  <a:cubicBezTo>
                    <a:pt x="1195388" y="1048703"/>
                    <a:pt x="1197293" y="1042035"/>
                    <a:pt x="1198245" y="1036320"/>
                  </a:cubicBezTo>
                  <a:lnTo>
                    <a:pt x="1204913" y="975360"/>
                  </a:lnTo>
                  <a:lnTo>
                    <a:pt x="1181100" y="932498"/>
                  </a:lnTo>
                  <a:cubicBezTo>
                    <a:pt x="1175385" y="922020"/>
                    <a:pt x="1179195" y="909638"/>
                    <a:pt x="1188720" y="903923"/>
                  </a:cubicBezTo>
                  <a:cubicBezTo>
                    <a:pt x="1199198" y="898208"/>
                    <a:pt x="1211580" y="902018"/>
                    <a:pt x="1217295" y="911543"/>
                  </a:cubicBezTo>
                  <a:lnTo>
                    <a:pt x="1235393" y="942975"/>
                  </a:lnTo>
                  <a:cubicBezTo>
                    <a:pt x="1246823" y="937260"/>
                    <a:pt x="1260158" y="930593"/>
                    <a:pt x="1274445" y="923925"/>
                  </a:cubicBezTo>
                  <a:lnTo>
                    <a:pt x="1238250" y="856298"/>
                  </a:lnTo>
                  <a:cubicBezTo>
                    <a:pt x="1232535" y="853440"/>
                    <a:pt x="1221105" y="847725"/>
                    <a:pt x="1208723" y="844868"/>
                  </a:cubicBezTo>
                  <a:cubicBezTo>
                    <a:pt x="1189673" y="840105"/>
                    <a:pt x="1183005" y="830580"/>
                    <a:pt x="1180148" y="822008"/>
                  </a:cubicBezTo>
                  <a:cubicBezTo>
                    <a:pt x="1177290" y="812483"/>
                    <a:pt x="1179195" y="802958"/>
                    <a:pt x="1183958" y="795338"/>
                  </a:cubicBezTo>
                  <a:lnTo>
                    <a:pt x="1193483" y="765810"/>
                  </a:lnTo>
                  <a:cubicBezTo>
                    <a:pt x="1197293" y="754380"/>
                    <a:pt x="1208723" y="748665"/>
                    <a:pt x="1220153" y="752475"/>
                  </a:cubicBezTo>
                  <a:cubicBezTo>
                    <a:pt x="1231583" y="756285"/>
                    <a:pt x="1237298" y="767715"/>
                    <a:pt x="1234440" y="779145"/>
                  </a:cubicBezTo>
                  <a:lnTo>
                    <a:pt x="1225868" y="804863"/>
                  </a:lnTo>
                  <a:cubicBezTo>
                    <a:pt x="1231583" y="806768"/>
                    <a:pt x="1238250" y="808673"/>
                    <a:pt x="1243013" y="810578"/>
                  </a:cubicBezTo>
                  <a:cubicBezTo>
                    <a:pt x="1245870" y="801053"/>
                    <a:pt x="1249680" y="787718"/>
                    <a:pt x="1254443" y="768668"/>
                  </a:cubicBezTo>
                  <a:cubicBezTo>
                    <a:pt x="1262063" y="737235"/>
                    <a:pt x="1250633" y="719138"/>
                    <a:pt x="1244918" y="712470"/>
                  </a:cubicBezTo>
                  <a:lnTo>
                    <a:pt x="1207770" y="700088"/>
                  </a:lnTo>
                  <a:cubicBezTo>
                    <a:pt x="1196340" y="696278"/>
                    <a:pt x="1190625" y="684848"/>
                    <a:pt x="1194435" y="673418"/>
                  </a:cubicBezTo>
                  <a:cubicBezTo>
                    <a:pt x="1198245" y="661988"/>
                    <a:pt x="1209675" y="656273"/>
                    <a:pt x="1221105" y="660083"/>
                  </a:cubicBezTo>
                  <a:lnTo>
                    <a:pt x="1233488" y="663893"/>
                  </a:lnTo>
                  <a:lnTo>
                    <a:pt x="1226820" y="641985"/>
                  </a:lnTo>
                  <a:cubicBezTo>
                    <a:pt x="1223010" y="630555"/>
                    <a:pt x="1229678" y="619125"/>
                    <a:pt x="1240155" y="615315"/>
                  </a:cubicBezTo>
                  <a:cubicBezTo>
                    <a:pt x="1251585" y="611505"/>
                    <a:pt x="1263015" y="618173"/>
                    <a:pt x="1266825" y="628650"/>
                  </a:cubicBezTo>
                  <a:lnTo>
                    <a:pt x="1291590" y="705803"/>
                  </a:lnTo>
                  <a:cubicBezTo>
                    <a:pt x="1299210" y="722948"/>
                    <a:pt x="1303973" y="746760"/>
                    <a:pt x="1296353" y="778193"/>
                  </a:cubicBezTo>
                  <a:cubicBezTo>
                    <a:pt x="1287780" y="809625"/>
                    <a:pt x="1282065" y="827723"/>
                    <a:pt x="1278255" y="838200"/>
                  </a:cubicBezTo>
                  <a:lnTo>
                    <a:pt x="1315403" y="906780"/>
                  </a:lnTo>
                  <a:cubicBezTo>
                    <a:pt x="1323975" y="903923"/>
                    <a:pt x="1332548" y="901065"/>
                    <a:pt x="1341120" y="899160"/>
                  </a:cubicBezTo>
                  <a:lnTo>
                    <a:pt x="1341120" y="842010"/>
                  </a:lnTo>
                  <a:lnTo>
                    <a:pt x="1324928" y="760095"/>
                  </a:lnTo>
                  <a:cubicBezTo>
                    <a:pt x="1323023" y="748665"/>
                    <a:pt x="1330643" y="737235"/>
                    <a:pt x="1342073" y="735330"/>
                  </a:cubicBezTo>
                  <a:cubicBezTo>
                    <a:pt x="1353503" y="733425"/>
                    <a:pt x="1364933" y="741045"/>
                    <a:pt x="1366838" y="752475"/>
                  </a:cubicBezTo>
                  <a:lnTo>
                    <a:pt x="1377315" y="806768"/>
                  </a:lnTo>
                  <a:lnTo>
                    <a:pt x="1396365" y="796290"/>
                  </a:lnTo>
                  <a:cubicBezTo>
                    <a:pt x="1406843" y="790575"/>
                    <a:pt x="1419225" y="794385"/>
                    <a:pt x="1424940" y="803910"/>
                  </a:cubicBezTo>
                  <a:cubicBezTo>
                    <a:pt x="1430655" y="814388"/>
                    <a:pt x="1426845" y="826770"/>
                    <a:pt x="1417320" y="832485"/>
                  </a:cubicBezTo>
                  <a:lnTo>
                    <a:pt x="1383983" y="851535"/>
                  </a:lnTo>
                  <a:lnTo>
                    <a:pt x="1383983" y="894398"/>
                  </a:lnTo>
                  <a:cubicBezTo>
                    <a:pt x="1388745" y="894398"/>
                    <a:pt x="1393508" y="895350"/>
                    <a:pt x="1397318" y="896303"/>
                  </a:cubicBezTo>
                  <a:lnTo>
                    <a:pt x="1443038" y="870585"/>
                  </a:lnTo>
                  <a:cubicBezTo>
                    <a:pt x="1453515" y="864870"/>
                    <a:pt x="1465898" y="868680"/>
                    <a:pt x="1471613" y="878205"/>
                  </a:cubicBezTo>
                  <a:cubicBezTo>
                    <a:pt x="1477328" y="888683"/>
                    <a:pt x="1473518" y="901065"/>
                    <a:pt x="1463993" y="906780"/>
                  </a:cubicBezTo>
                  <a:lnTo>
                    <a:pt x="1438275" y="921068"/>
                  </a:lnTo>
                  <a:cubicBezTo>
                    <a:pt x="1470660" y="942975"/>
                    <a:pt x="1506855" y="966788"/>
                    <a:pt x="1507808" y="967740"/>
                  </a:cubicBezTo>
                  <a:cubicBezTo>
                    <a:pt x="1517333" y="974408"/>
                    <a:pt x="1520190" y="987743"/>
                    <a:pt x="1513523" y="997268"/>
                  </a:cubicBezTo>
                  <a:cubicBezTo>
                    <a:pt x="1506855" y="1006793"/>
                    <a:pt x="1494473" y="1009650"/>
                    <a:pt x="1483995" y="1002983"/>
                  </a:cubicBezTo>
                  <a:cubicBezTo>
                    <a:pt x="1481138" y="1001078"/>
                    <a:pt x="1422083" y="962025"/>
                    <a:pt x="1386840" y="937260"/>
                  </a:cubicBezTo>
                  <a:cubicBezTo>
                    <a:pt x="1386840" y="937260"/>
                    <a:pt x="1386840" y="937260"/>
                    <a:pt x="1385888" y="937260"/>
                  </a:cubicBezTo>
                  <a:cubicBezTo>
                    <a:pt x="1373505" y="929640"/>
                    <a:pt x="1315403" y="948690"/>
                    <a:pt x="1258253" y="978218"/>
                  </a:cubicBezTo>
                  <a:lnTo>
                    <a:pt x="1263968" y="987743"/>
                  </a:lnTo>
                  <a:cubicBezTo>
                    <a:pt x="1270635" y="994410"/>
                    <a:pt x="1286828" y="1013460"/>
                    <a:pt x="1301115" y="1041083"/>
                  </a:cubicBezTo>
                  <a:lnTo>
                    <a:pt x="1348740" y="1051560"/>
                  </a:lnTo>
                  <a:cubicBezTo>
                    <a:pt x="1352550" y="1045845"/>
                    <a:pt x="1358265" y="1036320"/>
                    <a:pt x="1366838" y="1021080"/>
                  </a:cubicBezTo>
                  <a:cubicBezTo>
                    <a:pt x="1386840" y="984885"/>
                    <a:pt x="1409700" y="983933"/>
                    <a:pt x="1415415" y="983933"/>
                  </a:cubicBezTo>
                  <a:lnTo>
                    <a:pt x="1419225" y="984885"/>
                  </a:lnTo>
                  <a:lnTo>
                    <a:pt x="1449705" y="992505"/>
                  </a:lnTo>
                  <a:cubicBezTo>
                    <a:pt x="1461135" y="995363"/>
                    <a:pt x="1467803" y="1006793"/>
                    <a:pt x="1464945" y="1018223"/>
                  </a:cubicBezTo>
                  <a:cubicBezTo>
                    <a:pt x="1462088" y="1029653"/>
                    <a:pt x="1450658" y="1036320"/>
                    <a:pt x="1439228" y="1033463"/>
                  </a:cubicBezTo>
                  <a:lnTo>
                    <a:pt x="1414463" y="1027748"/>
                  </a:lnTo>
                  <a:cubicBezTo>
                    <a:pt x="1412558" y="1029653"/>
                    <a:pt x="1407795" y="1033463"/>
                    <a:pt x="1403033" y="1042035"/>
                  </a:cubicBezTo>
                  <a:cubicBezTo>
                    <a:pt x="1399223" y="1049655"/>
                    <a:pt x="1395413" y="1055370"/>
                    <a:pt x="1392555" y="1061085"/>
                  </a:cubicBezTo>
                  <a:lnTo>
                    <a:pt x="1421130" y="1066800"/>
                  </a:lnTo>
                  <a:lnTo>
                    <a:pt x="1454468" y="1044893"/>
                  </a:lnTo>
                  <a:cubicBezTo>
                    <a:pt x="1463993" y="1038225"/>
                    <a:pt x="1477328" y="1041083"/>
                    <a:pt x="1483995" y="1050608"/>
                  </a:cubicBezTo>
                  <a:cubicBezTo>
                    <a:pt x="1490663" y="1060133"/>
                    <a:pt x="1487805" y="1073468"/>
                    <a:pt x="1478280" y="1080135"/>
                  </a:cubicBezTo>
                  <a:lnTo>
                    <a:pt x="1446848" y="1101090"/>
                  </a:lnTo>
                  <a:lnTo>
                    <a:pt x="1446848" y="1143000"/>
                  </a:lnTo>
                  <a:cubicBezTo>
                    <a:pt x="1446848" y="1154430"/>
                    <a:pt x="1437323" y="1163955"/>
                    <a:pt x="1425893" y="1163955"/>
                  </a:cubicBezTo>
                  <a:cubicBezTo>
                    <a:pt x="1414463" y="1163955"/>
                    <a:pt x="1404938" y="1154430"/>
                    <a:pt x="1404938" y="1143000"/>
                  </a:cubicBezTo>
                  <a:lnTo>
                    <a:pt x="1404938" y="1107758"/>
                  </a:lnTo>
                  <a:lnTo>
                    <a:pt x="1317308" y="1089660"/>
                  </a:lnTo>
                  <a:cubicBezTo>
                    <a:pt x="1320165" y="1102043"/>
                    <a:pt x="1321118" y="1115378"/>
                    <a:pt x="1321118" y="1129665"/>
                  </a:cubicBezTo>
                  <a:cubicBezTo>
                    <a:pt x="1321118" y="1129665"/>
                    <a:pt x="1321118" y="1129665"/>
                    <a:pt x="1321118" y="1130618"/>
                  </a:cubicBezTo>
                  <a:cubicBezTo>
                    <a:pt x="1341120" y="1140143"/>
                    <a:pt x="1380173" y="1160145"/>
                    <a:pt x="1418273" y="1196340"/>
                  </a:cubicBezTo>
                  <a:lnTo>
                    <a:pt x="1460183" y="1176338"/>
                  </a:lnTo>
                  <a:lnTo>
                    <a:pt x="1513523" y="1072515"/>
                  </a:lnTo>
                  <a:cubicBezTo>
                    <a:pt x="1519238" y="1062038"/>
                    <a:pt x="1531620" y="1058228"/>
                    <a:pt x="1542098" y="1062990"/>
                  </a:cubicBezTo>
                  <a:cubicBezTo>
                    <a:pt x="1552575" y="1068705"/>
                    <a:pt x="1556385" y="1081088"/>
                    <a:pt x="1551623" y="1091565"/>
                  </a:cubicBezTo>
                  <a:lnTo>
                    <a:pt x="1534478" y="1124903"/>
                  </a:lnTo>
                  <a:lnTo>
                    <a:pt x="1554480" y="1132523"/>
                  </a:lnTo>
                  <a:cubicBezTo>
                    <a:pt x="1564958" y="1136333"/>
                    <a:pt x="1570673" y="1148715"/>
                    <a:pt x="1566863" y="1160145"/>
                  </a:cubicBezTo>
                  <a:cubicBezTo>
                    <a:pt x="1563053" y="1171575"/>
                    <a:pt x="1550670" y="1176338"/>
                    <a:pt x="1539240" y="1172528"/>
                  </a:cubicBezTo>
                  <a:lnTo>
                    <a:pt x="1514475" y="1163003"/>
                  </a:lnTo>
                  <a:lnTo>
                    <a:pt x="1503045" y="1185863"/>
                  </a:lnTo>
                  <a:lnTo>
                    <a:pt x="1518285" y="1196340"/>
                  </a:lnTo>
                  <a:lnTo>
                    <a:pt x="1548765" y="1175385"/>
                  </a:lnTo>
                  <a:cubicBezTo>
                    <a:pt x="1558290" y="1168718"/>
                    <a:pt x="1571625" y="1171575"/>
                    <a:pt x="1578293" y="1181100"/>
                  </a:cubicBezTo>
                  <a:cubicBezTo>
                    <a:pt x="1584960" y="1190625"/>
                    <a:pt x="1582103" y="1203960"/>
                    <a:pt x="1572578" y="1210628"/>
                  </a:cubicBezTo>
                  <a:lnTo>
                    <a:pt x="1539240" y="1233488"/>
                  </a:lnTo>
                  <a:lnTo>
                    <a:pt x="1539240" y="1263015"/>
                  </a:lnTo>
                  <a:cubicBezTo>
                    <a:pt x="1539240" y="1274445"/>
                    <a:pt x="1529715" y="1283970"/>
                    <a:pt x="1518285" y="1283970"/>
                  </a:cubicBezTo>
                  <a:cubicBezTo>
                    <a:pt x="1506855" y="1283970"/>
                    <a:pt x="1497330" y="1274445"/>
                    <a:pt x="1497330" y="1263015"/>
                  </a:cubicBezTo>
                  <a:lnTo>
                    <a:pt x="1497330" y="1233488"/>
                  </a:lnTo>
                  <a:lnTo>
                    <a:pt x="1473518" y="1217295"/>
                  </a:lnTo>
                  <a:lnTo>
                    <a:pt x="1447800" y="1228725"/>
                  </a:lnTo>
                  <a:cubicBezTo>
                    <a:pt x="1463040" y="1247775"/>
                    <a:pt x="1477328" y="1269683"/>
                    <a:pt x="1488758" y="1294448"/>
                  </a:cubicBezTo>
                  <a:cubicBezTo>
                    <a:pt x="1499235" y="1295400"/>
                    <a:pt x="1512570" y="1296353"/>
                    <a:pt x="1525905" y="1302068"/>
                  </a:cubicBezTo>
                  <a:lnTo>
                    <a:pt x="1546860" y="1285875"/>
                  </a:lnTo>
                  <a:cubicBezTo>
                    <a:pt x="1556385" y="1279208"/>
                    <a:pt x="1569720" y="1280160"/>
                    <a:pt x="1576388" y="1289685"/>
                  </a:cubicBezTo>
                  <a:cubicBezTo>
                    <a:pt x="1583055" y="1299210"/>
                    <a:pt x="1582103" y="1312545"/>
                    <a:pt x="1572578" y="1319213"/>
                  </a:cubicBezTo>
                  <a:lnTo>
                    <a:pt x="1563053" y="1326833"/>
                  </a:lnTo>
                  <a:cubicBezTo>
                    <a:pt x="1568768" y="1332548"/>
                    <a:pt x="1573530" y="1340168"/>
                    <a:pt x="1578293" y="1348740"/>
                  </a:cubicBezTo>
                  <a:cubicBezTo>
                    <a:pt x="1584008" y="1359218"/>
                    <a:pt x="1580198" y="1371600"/>
                    <a:pt x="1569720" y="1377315"/>
                  </a:cubicBezTo>
                  <a:cubicBezTo>
                    <a:pt x="1559243" y="1383030"/>
                    <a:pt x="1546860" y="1379220"/>
                    <a:pt x="1541145" y="1368743"/>
                  </a:cubicBezTo>
                  <a:cubicBezTo>
                    <a:pt x="1531620" y="1351598"/>
                    <a:pt x="1517333" y="1343025"/>
                    <a:pt x="1504950" y="1339215"/>
                  </a:cubicBezTo>
                  <a:cubicBezTo>
                    <a:pt x="1508760" y="1352550"/>
                    <a:pt x="1511618" y="1367790"/>
                    <a:pt x="1513523" y="1383030"/>
                  </a:cubicBezTo>
                  <a:lnTo>
                    <a:pt x="1572578" y="1424940"/>
                  </a:lnTo>
                  <a:cubicBezTo>
                    <a:pt x="1582103" y="1431608"/>
                    <a:pt x="1584008" y="1444943"/>
                    <a:pt x="1577340" y="1454468"/>
                  </a:cubicBezTo>
                  <a:cubicBezTo>
                    <a:pt x="1572578" y="1462088"/>
                    <a:pt x="1566863" y="1465898"/>
                    <a:pt x="1560195" y="1465898"/>
                  </a:cubicBezTo>
                  <a:close/>
                  <a:moveTo>
                    <a:pt x="537210" y="1465898"/>
                  </a:moveTo>
                  <a:cubicBezTo>
                    <a:pt x="530543" y="1465898"/>
                    <a:pt x="523875" y="1463040"/>
                    <a:pt x="520065" y="1457325"/>
                  </a:cubicBezTo>
                  <a:cubicBezTo>
                    <a:pt x="513398" y="1447800"/>
                    <a:pt x="515303" y="1434465"/>
                    <a:pt x="524828" y="1427798"/>
                  </a:cubicBezTo>
                  <a:lnTo>
                    <a:pt x="583883" y="1385888"/>
                  </a:lnTo>
                  <a:cubicBezTo>
                    <a:pt x="585788" y="1370648"/>
                    <a:pt x="588645" y="1356360"/>
                    <a:pt x="592455" y="1342073"/>
                  </a:cubicBezTo>
                  <a:cubicBezTo>
                    <a:pt x="580073" y="1345883"/>
                    <a:pt x="565785" y="1354455"/>
                    <a:pt x="556260" y="1371600"/>
                  </a:cubicBezTo>
                  <a:cubicBezTo>
                    <a:pt x="550545" y="1382078"/>
                    <a:pt x="538163" y="1385888"/>
                    <a:pt x="527685" y="1380173"/>
                  </a:cubicBezTo>
                  <a:cubicBezTo>
                    <a:pt x="517208" y="1374458"/>
                    <a:pt x="513398" y="1362075"/>
                    <a:pt x="519113" y="1351598"/>
                  </a:cubicBezTo>
                  <a:cubicBezTo>
                    <a:pt x="523875" y="1343025"/>
                    <a:pt x="528638" y="1335405"/>
                    <a:pt x="534353" y="1329690"/>
                  </a:cubicBezTo>
                  <a:lnTo>
                    <a:pt x="524828" y="1322070"/>
                  </a:lnTo>
                  <a:cubicBezTo>
                    <a:pt x="515303" y="1315403"/>
                    <a:pt x="513398" y="1302068"/>
                    <a:pt x="521018" y="1292543"/>
                  </a:cubicBezTo>
                  <a:cubicBezTo>
                    <a:pt x="527685" y="1283018"/>
                    <a:pt x="541020" y="1281113"/>
                    <a:pt x="550545" y="1288733"/>
                  </a:cubicBezTo>
                  <a:lnTo>
                    <a:pt x="571500" y="1304925"/>
                  </a:lnTo>
                  <a:cubicBezTo>
                    <a:pt x="585788" y="1299210"/>
                    <a:pt x="599123" y="1297305"/>
                    <a:pt x="608648" y="1297305"/>
                  </a:cubicBezTo>
                  <a:cubicBezTo>
                    <a:pt x="620078" y="1272540"/>
                    <a:pt x="634365" y="1250633"/>
                    <a:pt x="649605" y="1231583"/>
                  </a:cubicBezTo>
                  <a:lnTo>
                    <a:pt x="623888" y="1220153"/>
                  </a:lnTo>
                  <a:lnTo>
                    <a:pt x="600075" y="1236345"/>
                  </a:lnTo>
                  <a:lnTo>
                    <a:pt x="600075" y="1265873"/>
                  </a:lnTo>
                  <a:cubicBezTo>
                    <a:pt x="600075" y="1277303"/>
                    <a:pt x="590550" y="1286828"/>
                    <a:pt x="579120" y="1286828"/>
                  </a:cubicBezTo>
                  <a:cubicBezTo>
                    <a:pt x="567690" y="1286828"/>
                    <a:pt x="558165" y="1277303"/>
                    <a:pt x="558165" y="1265873"/>
                  </a:cubicBezTo>
                  <a:lnTo>
                    <a:pt x="558165" y="1236345"/>
                  </a:lnTo>
                  <a:lnTo>
                    <a:pt x="524828" y="1213485"/>
                  </a:lnTo>
                  <a:cubicBezTo>
                    <a:pt x="515303" y="1206818"/>
                    <a:pt x="512445" y="1193483"/>
                    <a:pt x="519113" y="1183958"/>
                  </a:cubicBezTo>
                  <a:cubicBezTo>
                    <a:pt x="525780" y="1174433"/>
                    <a:pt x="539115" y="1171575"/>
                    <a:pt x="548640" y="1178243"/>
                  </a:cubicBezTo>
                  <a:lnTo>
                    <a:pt x="579120" y="1199198"/>
                  </a:lnTo>
                  <a:lnTo>
                    <a:pt x="594360" y="1188720"/>
                  </a:lnTo>
                  <a:lnTo>
                    <a:pt x="582930" y="1165860"/>
                  </a:lnTo>
                  <a:lnTo>
                    <a:pt x="558165" y="1175385"/>
                  </a:lnTo>
                  <a:cubicBezTo>
                    <a:pt x="547688" y="1179195"/>
                    <a:pt x="535305" y="1173480"/>
                    <a:pt x="530543" y="1163003"/>
                  </a:cubicBezTo>
                  <a:cubicBezTo>
                    <a:pt x="526733" y="1151573"/>
                    <a:pt x="532448" y="1140143"/>
                    <a:pt x="542925" y="1135380"/>
                  </a:cubicBezTo>
                  <a:lnTo>
                    <a:pt x="562928" y="1127760"/>
                  </a:lnTo>
                  <a:lnTo>
                    <a:pt x="545783" y="1094423"/>
                  </a:lnTo>
                  <a:cubicBezTo>
                    <a:pt x="540068" y="1083945"/>
                    <a:pt x="544830" y="1071563"/>
                    <a:pt x="555308" y="1065848"/>
                  </a:cubicBezTo>
                  <a:cubicBezTo>
                    <a:pt x="565785" y="1060133"/>
                    <a:pt x="578168" y="1064895"/>
                    <a:pt x="583883" y="1075373"/>
                  </a:cubicBezTo>
                  <a:lnTo>
                    <a:pt x="637223" y="1179195"/>
                  </a:lnTo>
                  <a:lnTo>
                    <a:pt x="679133" y="1199198"/>
                  </a:lnTo>
                  <a:cubicBezTo>
                    <a:pt x="717233" y="1163955"/>
                    <a:pt x="756285" y="1143000"/>
                    <a:pt x="776288" y="1133475"/>
                  </a:cubicBezTo>
                  <a:cubicBezTo>
                    <a:pt x="776288" y="1133475"/>
                    <a:pt x="776288" y="1133475"/>
                    <a:pt x="776288" y="1132523"/>
                  </a:cubicBezTo>
                  <a:cubicBezTo>
                    <a:pt x="776288" y="1118235"/>
                    <a:pt x="778193" y="1104900"/>
                    <a:pt x="780098" y="1092518"/>
                  </a:cubicBezTo>
                  <a:lnTo>
                    <a:pt x="692468" y="1110615"/>
                  </a:lnTo>
                  <a:lnTo>
                    <a:pt x="692468" y="1145858"/>
                  </a:lnTo>
                  <a:cubicBezTo>
                    <a:pt x="692468" y="1157288"/>
                    <a:pt x="682943" y="1166813"/>
                    <a:pt x="671513" y="1166813"/>
                  </a:cubicBezTo>
                  <a:cubicBezTo>
                    <a:pt x="660083" y="1166813"/>
                    <a:pt x="650558" y="1157288"/>
                    <a:pt x="650558" y="1145858"/>
                  </a:cubicBezTo>
                  <a:lnTo>
                    <a:pt x="650558" y="1103948"/>
                  </a:lnTo>
                  <a:lnTo>
                    <a:pt x="619125" y="1082993"/>
                  </a:lnTo>
                  <a:cubicBezTo>
                    <a:pt x="609600" y="1076325"/>
                    <a:pt x="606743" y="1062990"/>
                    <a:pt x="613410" y="1053465"/>
                  </a:cubicBezTo>
                  <a:cubicBezTo>
                    <a:pt x="620078" y="1043940"/>
                    <a:pt x="633413" y="1041083"/>
                    <a:pt x="642938" y="1047750"/>
                  </a:cubicBezTo>
                  <a:lnTo>
                    <a:pt x="676275" y="1069658"/>
                  </a:lnTo>
                  <a:lnTo>
                    <a:pt x="704850" y="1063943"/>
                  </a:lnTo>
                  <a:cubicBezTo>
                    <a:pt x="701993" y="1059180"/>
                    <a:pt x="698183" y="1052513"/>
                    <a:pt x="694373" y="1044893"/>
                  </a:cubicBezTo>
                  <a:cubicBezTo>
                    <a:pt x="689610" y="1036320"/>
                    <a:pt x="684848" y="1031558"/>
                    <a:pt x="682943" y="1030605"/>
                  </a:cubicBezTo>
                  <a:lnTo>
                    <a:pt x="658178" y="1036320"/>
                  </a:lnTo>
                  <a:cubicBezTo>
                    <a:pt x="646748" y="1039178"/>
                    <a:pt x="635318" y="1032510"/>
                    <a:pt x="632460" y="1021080"/>
                  </a:cubicBezTo>
                  <a:cubicBezTo>
                    <a:pt x="629603" y="1009650"/>
                    <a:pt x="636270" y="998220"/>
                    <a:pt x="647700" y="995363"/>
                  </a:cubicBezTo>
                  <a:lnTo>
                    <a:pt x="681990" y="986790"/>
                  </a:lnTo>
                  <a:cubicBezTo>
                    <a:pt x="688658" y="986790"/>
                    <a:pt x="710565" y="987743"/>
                    <a:pt x="730568" y="1023938"/>
                  </a:cubicBezTo>
                  <a:cubicBezTo>
                    <a:pt x="739140" y="1039178"/>
                    <a:pt x="744855" y="1048703"/>
                    <a:pt x="748665" y="1054418"/>
                  </a:cubicBezTo>
                  <a:lnTo>
                    <a:pt x="796290" y="1043940"/>
                  </a:lnTo>
                  <a:cubicBezTo>
                    <a:pt x="810578" y="1015365"/>
                    <a:pt x="826770" y="997268"/>
                    <a:pt x="833438" y="990600"/>
                  </a:cubicBezTo>
                  <a:lnTo>
                    <a:pt x="839153" y="981075"/>
                  </a:lnTo>
                  <a:cubicBezTo>
                    <a:pt x="782003" y="951548"/>
                    <a:pt x="722948" y="932498"/>
                    <a:pt x="711518" y="940118"/>
                  </a:cubicBezTo>
                  <a:cubicBezTo>
                    <a:pt x="711518" y="940118"/>
                    <a:pt x="711518" y="940118"/>
                    <a:pt x="711518" y="940118"/>
                  </a:cubicBezTo>
                  <a:cubicBezTo>
                    <a:pt x="675323" y="965835"/>
                    <a:pt x="616268" y="1004888"/>
                    <a:pt x="614363" y="1005840"/>
                  </a:cubicBezTo>
                  <a:cubicBezTo>
                    <a:pt x="604838" y="1012508"/>
                    <a:pt x="591503" y="1009650"/>
                    <a:pt x="584835" y="1000125"/>
                  </a:cubicBezTo>
                  <a:cubicBezTo>
                    <a:pt x="578168" y="990600"/>
                    <a:pt x="581025" y="977265"/>
                    <a:pt x="590550" y="970598"/>
                  </a:cubicBezTo>
                  <a:cubicBezTo>
                    <a:pt x="590550" y="970598"/>
                    <a:pt x="626745" y="946785"/>
                    <a:pt x="660083" y="923925"/>
                  </a:cubicBezTo>
                  <a:lnTo>
                    <a:pt x="634365" y="909638"/>
                  </a:lnTo>
                  <a:cubicBezTo>
                    <a:pt x="623888" y="903923"/>
                    <a:pt x="621030" y="890588"/>
                    <a:pt x="626745" y="881063"/>
                  </a:cubicBezTo>
                  <a:cubicBezTo>
                    <a:pt x="632460" y="870585"/>
                    <a:pt x="645795" y="867728"/>
                    <a:pt x="655320" y="873443"/>
                  </a:cubicBezTo>
                  <a:lnTo>
                    <a:pt x="701040" y="899160"/>
                  </a:lnTo>
                  <a:cubicBezTo>
                    <a:pt x="704850" y="898208"/>
                    <a:pt x="709613" y="897255"/>
                    <a:pt x="714375" y="897255"/>
                  </a:cubicBezTo>
                  <a:lnTo>
                    <a:pt x="714375" y="854393"/>
                  </a:lnTo>
                  <a:lnTo>
                    <a:pt x="681038" y="835343"/>
                  </a:lnTo>
                  <a:cubicBezTo>
                    <a:pt x="670560" y="829628"/>
                    <a:pt x="667703" y="816293"/>
                    <a:pt x="673418" y="806768"/>
                  </a:cubicBezTo>
                  <a:cubicBezTo>
                    <a:pt x="679133" y="796290"/>
                    <a:pt x="692468" y="793433"/>
                    <a:pt x="701993" y="799148"/>
                  </a:cubicBezTo>
                  <a:lnTo>
                    <a:pt x="721043" y="809625"/>
                  </a:lnTo>
                  <a:lnTo>
                    <a:pt x="731520" y="755333"/>
                  </a:lnTo>
                  <a:cubicBezTo>
                    <a:pt x="733425" y="743903"/>
                    <a:pt x="744855" y="736283"/>
                    <a:pt x="756285" y="738188"/>
                  </a:cubicBezTo>
                  <a:cubicBezTo>
                    <a:pt x="767715" y="740093"/>
                    <a:pt x="775335" y="751523"/>
                    <a:pt x="773430" y="762953"/>
                  </a:cubicBezTo>
                  <a:lnTo>
                    <a:pt x="757238" y="844868"/>
                  </a:lnTo>
                  <a:lnTo>
                    <a:pt x="757238" y="902018"/>
                  </a:lnTo>
                  <a:cubicBezTo>
                    <a:pt x="765810" y="903923"/>
                    <a:pt x="774383" y="906780"/>
                    <a:pt x="782955" y="909638"/>
                  </a:cubicBezTo>
                  <a:lnTo>
                    <a:pt x="820103" y="841058"/>
                  </a:lnTo>
                  <a:cubicBezTo>
                    <a:pt x="816293" y="830580"/>
                    <a:pt x="810578" y="812483"/>
                    <a:pt x="802005" y="781050"/>
                  </a:cubicBezTo>
                  <a:cubicBezTo>
                    <a:pt x="794385" y="750570"/>
                    <a:pt x="799148" y="725805"/>
                    <a:pt x="806768" y="708660"/>
                  </a:cubicBezTo>
                  <a:lnTo>
                    <a:pt x="831533" y="630555"/>
                  </a:lnTo>
                  <a:cubicBezTo>
                    <a:pt x="835343" y="619125"/>
                    <a:pt x="846773" y="613410"/>
                    <a:pt x="858203" y="617220"/>
                  </a:cubicBezTo>
                  <a:cubicBezTo>
                    <a:pt x="869633" y="621030"/>
                    <a:pt x="875348" y="632460"/>
                    <a:pt x="871538" y="643890"/>
                  </a:cubicBezTo>
                  <a:lnTo>
                    <a:pt x="864870" y="665798"/>
                  </a:lnTo>
                  <a:lnTo>
                    <a:pt x="877253" y="661988"/>
                  </a:lnTo>
                  <a:cubicBezTo>
                    <a:pt x="888683" y="658178"/>
                    <a:pt x="900113" y="664845"/>
                    <a:pt x="903923" y="675323"/>
                  </a:cubicBezTo>
                  <a:cubicBezTo>
                    <a:pt x="907733" y="686753"/>
                    <a:pt x="901065" y="698183"/>
                    <a:pt x="890588" y="701993"/>
                  </a:cubicBezTo>
                  <a:lnTo>
                    <a:pt x="852488" y="714375"/>
                  </a:lnTo>
                  <a:cubicBezTo>
                    <a:pt x="850583" y="716280"/>
                    <a:pt x="847725" y="720090"/>
                    <a:pt x="845820" y="724853"/>
                  </a:cubicBezTo>
                  <a:cubicBezTo>
                    <a:pt x="845820" y="724853"/>
                    <a:pt x="845820" y="725805"/>
                    <a:pt x="845820" y="725805"/>
                  </a:cubicBezTo>
                  <a:cubicBezTo>
                    <a:pt x="841058" y="735330"/>
                    <a:pt x="838200" y="750570"/>
                    <a:pt x="842963" y="770573"/>
                  </a:cubicBezTo>
                  <a:cubicBezTo>
                    <a:pt x="847725" y="789623"/>
                    <a:pt x="851535" y="802958"/>
                    <a:pt x="854393" y="812483"/>
                  </a:cubicBezTo>
                  <a:cubicBezTo>
                    <a:pt x="859155" y="810578"/>
                    <a:pt x="864870" y="807720"/>
                    <a:pt x="871538" y="806768"/>
                  </a:cubicBezTo>
                  <a:lnTo>
                    <a:pt x="862965" y="781050"/>
                  </a:lnTo>
                  <a:cubicBezTo>
                    <a:pt x="859155" y="769620"/>
                    <a:pt x="865823" y="758190"/>
                    <a:pt x="877253" y="754380"/>
                  </a:cubicBezTo>
                  <a:cubicBezTo>
                    <a:pt x="888683" y="750570"/>
                    <a:pt x="900113" y="757238"/>
                    <a:pt x="903923" y="768668"/>
                  </a:cubicBezTo>
                  <a:lnTo>
                    <a:pt x="913448" y="798195"/>
                  </a:lnTo>
                  <a:cubicBezTo>
                    <a:pt x="918210" y="804863"/>
                    <a:pt x="920115" y="814388"/>
                    <a:pt x="917258" y="824865"/>
                  </a:cubicBezTo>
                  <a:cubicBezTo>
                    <a:pt x="914400" y="832485"/>
                    <a:pt x="907733" y="842963"/>
                    <a:pt x="888683" y="847725"/>
                  </a:cubicBezTo>
                  <a:cubicBezTo>
                    <a:pt x="876300" y="850583"/>
                    <a:pt x="864870" y="856298"/>
                    <a:pt x="859155" y="859155"/>
                  </a:cubicBezTo>
                  <a:lnTo>
                    <a:pt x="822960" y="926783"/>
                  </a:lnTo>
                  <a:cubicBezTo>
                    <a:pt x="837248" y="933450"/>
                    <a:pt x="850583" y="940118"/>
                    <a:pt x="862013" y="945833"/>
                  </a:cubicBezTo>
                  <a:lnTo>
                    <a:pt x="880110" y="914400"/>
                  </a:lnTo>
                  <a:cubicBezTo>
                    <a:pt x="885825" y="903923"/>
                    <a:pt x="899160" y="901065"/>
                    <a:pt x="908685" y="906780"/>
                  </a:cubicBezTo>
                  <a:cubicBezTo>
                    <a:pt x="919163" y="912495"/>
                    <a:pt x="922020" y="925830"/>
                    <a:pt x="916305" y="935355"/>
                  </a:cubicBezTo>
                  <a:lnTo>
                    <a:pt x="892493" y="978218"/>
                  </a:lnTo>
                  <a:lnTo>
                    <a:pt x="899160" y="1041083"/>
                  </a:lnTo>
                  <a:cubicBezTo>
                    <a:pt x="900113" y="1044893"/>
                    <a:pt x="902018" y="1051560"/>
                    <a:pt x="903923" y="1054418"/>
                  </a:cubicBezTo>
                  <a:cubicBezTo>
                    <a:pt x="913448" y="1057275"/>
                    <a:pt x="920115" y="1066800"/>
                    <a:pt x="919163" y="1077278"/>
                  </a:cubicBezTo>
                  <a:cubicBezTo>
                    <a:pt x="918210" y="1088708"/>
                    <a:pt x="907733" y="1097280"/>
                    <a:pt x="896303" y="1096328"/>
                  </a:cubicBezTo>
                  <a:cubicBezTo>
                    <a:pt x="865823" y="1093470"/>
                    <a:pt x="858203" y="1054418"/>
                    <a:pt x="857250" y="1046798"/>
                  </a:cubicBezTo>
                  <a:lnTo>
                    <a:pt x="856298" y="1035368"/>
                  </a:lnTo>
                  <a:cubicBezTo>
                    <a:pt x="851535" y="1041083"/>
                    <a:pt x="845820" y="1049655"/>
                    <a:pt x="841058" y="1059180"/>
                  </a:cubicBezTo>
                  <a:cubicBezTo>
                    <a:pt x="858203" y="1115378"/>
                    <a:pt x="882968" y="1169670"/>
                    <a:pt x="894398" y="1177290"/>
                  </a:cubicBezTo>
                  <a:cubicBezTo>
                    <a:pt x="904875" y="1182053"/>
                    <a:pt x="909638" y="1194435"/>
                    <a:pt x="905828" y="1204913"/>
                  </a:cubicBezTo>
                  <a:cubicBezTo>
                    <a:pt x="901065" y="1215390"/>
                    <a:pt x="888683" y="1221105"/>
                    <a:pt x="878205" y="1216343"/>
                  </a:cubicBezTo>
                  <a:cubicBezTo>
                    <a:pt x="856298" y="1207770"/>
                    <a:pt x="837248" y="1169670"/>
                    <a:pt x="822008" y="1131570"/>
                  </a:cubicBezTo>
                  <a:cubicBezTo>
                    <a:pt x="822008" y="1132523"/>
                    <a:pt x="822008" y="1134428"/>
                    <a:pt x="822008" y="1135380"/>
                  </a:cubicBezTo>
                  <a:cubicBezTo>
                    <a:pt x="822008" y="1185863"/>
                    <a:pt x="848678" y="1236345"/>
                    <a:pt x="901065" y="1285875"/>
                  </a:cubicBezTo>
                  <a:cubicBezTo>
                    <a:pt x="909638" y="1293495"/>
                    <a:pt x="909638" y="1306830"/>
                    <a:pt x="902018" y="1315403"/>
                  </a:cubicBezTo>
                  <a:cubicBezTo>
                    <a:pt x="896303" y="1321118"/>
                    <a:pt x="888683" y="1323023"/>
                    <a:pt x="881063" y="1321118"/>
                  </a:cubicBezTo>
                  <a:lnTo>
                    <a:pt x="876300" y="1360170"/>
                  </a:lnTo>
                  <a:cubicBezTo>
                    <a:pt x="874395" y="1371600"/>
                    <a:pt x="863918" y="1380173"/>
                    <a:pt x="852488" y="1378268"/>
                  </a:cubicBezTo>
                  <a:cubicBezTo>
                    <a:pt x="841058" y="1376363"/>
                    <a:pt x="832485" y="1365885"/>
                    <a:pt x="834390" y="1354455"/>
                  </a:cubicBezTo>
                  <a:lnTo>
                    <a:pt x="842963" y="1285875"/>
                  </a:lnTo>
                  <a:cubicBezTo>
                    <a:pt x="838200" y="1280160"/>
                    <a:pt x="833438" y="1274445"/>
                    <a:pt x="828675" y="1268730"/>
                  </a:cubicBezTo>
                  <a:lnTo>
                    <a:pt x="781050" y="1336358"/>
                  </a:lnTo>
                  <a:lnTo>
                    <a:pt x="781050" y="1379220"/>
                  </a:lnTo>
                  <a:cubicBezTo>
                    <a:pt x="781050" y="1390650"/>
                    <a:pt x="771525" y="1400175"/>
                    <a:pt x="760095" y="1400175"/>
                  </a:cubicBezTo>
                  <a:cubicBezTo>
                    <a:pt x="748665" y="1400175"/>
                    <a:pt x="739140" y="1390650"/>
                    <a:pt x="739140" y="1379220"/>
                  </a:cubicBezTo>
                  <a:lnTo>
                    <a:pt x="739140" y="1347788"/>
                  </a:lnTo>
                  <a:lnTo>
                    <a:pt x="699135" y="1341120"/>
                  </a:lnTo>
                  <a:cubicBezTo>
                    <a:pt x="687705" y="1339215"/>
                    <a:pt x="680085" y="1328738"/>
                    <a:pt x="681990" y="1317308"/>
                  </a:cubicBezTo>
                  <a:cubicBezTo>
                    <a:pt x="683895" y="1305878"/>
                    <a:pt x="694373" y="1298258"/>
                    <a:pt x="705803" y="1300163"/>
                  </a:cubicBezTo>
                  <a:lnTo>
                    <a:pt x="750570" y="1307783"/>
                  </a:lnTo>
                  <a:lnTo>
                    <a:pt x="803910" y="1231583"/>
                  </a:lnTo>
                  <a:cubicBezTo>
                    <a:pt x="795338" y="1214438"/>
                    <a:pt x="788670" y="1198245"/>
                    <a:pt x="784860" y="1181100"/>
                  </a:cubicBezTo>
                  <a:cubicBezTo>
                    <a:pt x="764858" y="1191578"/>
                    <a:pt x="733425" y="1210628"/>
                    <a:pt x="703898" y="1239203"/>
                  </a:cubicBezTo>
                  <a:cubicBezTo>
                    <a:pt x="701993" y="1241108"/>
                    <a:pt x="700088" y="1243965"/>
                    <a:pt x="698183" y="1244918"/>
                  </a:cubicBezTo>
                  <a:cubicBezTo>
                    <a:pt x="677228" y="1266825"/>
                    <a:pt x="658178" y="1294448"/>
                    <a:pt x="643890" y="1327785"/>
                  </a:cubicBezTo>
                  <a:cubicBezTo>
                    <a:pt x="643890" y="1328738"/>
                    <a:pt x="642938" y="1330643"/>
                    <a:pt x="641985" y="1331595"/>
                  </a:cubicBezTo>
                  <a:cubicBezTo>
                    <a:pt x="636270" y="1346835"/>
                    <a:pt x="631508" y="1363028"/>
                    <a:pt x="628650" y="1380173"/>
                  </a:cubicBezTo>
                  <a:lnTo>
                    <a:pt x="668655" y="1380173"/>
                  </a:lnTo>
                  <a:cubicBezTo>
                    <a:pt x="680085" y="1380173"/>
                    <a:pt x="689610" y="1389698"/>
                    <a:pt x="689610" y="1401128"/>
                  </a:cubicBezTo>
                  <a:cubicBezTo>
                    <a:pt x="689610" y="1412558"/>
                    <a:pt x="680085" y="1422083"/>
                    <a:pt x="668655" y="1422083"/>
                  </a:cubicBezTo>
                  <a:lnTo>
                    <a:pt x="611505" y="1422083"/>
                  </a:lnTo>
                  <a:lnTo>
                    <a:pt x="550545" y="1465898"/>
                  </a:lnTo>
                  <a:cubicBezTo>
                    <a:pt x="545783" y="1463993"/>
                    <a:pt x="541973" y="1465898"/>
                    <a:pt x="537210" y="1465898"/>
                  </a:cubicBezTo>
                  <a:close/>
                  <a:moveTo>
                    <a:pt x="879158" y="821055"/>
                  </a:moveTo>
                  <a:lnTo>
                    <a:pt x="879158" y="821055"/>
                  </a:lnTo>
                  <a:lnTo>
                    <a:pt x="879158" y="821055"/>
                  </a:lnTo>
                  <a:close/>
                  <a:moveTo>
                    <a:pt x="2608898" y="2413635"/>
                  </a:moveTo>
                  <a:lnTo>
                    <a:pt x="2596515" y="2345055"/>
                  </a:lnTo>
                  <a:cubicBezTo>
                    <a:pt x="2567940" y="2185988"/>
                    <a:pt x="2519363" y="1920240"/>
                    <a:pt x="2486978" y="1779270"/>
                  </a:cubicBezTo>
                  <a:cubicBezTo>
                    <a:pt x="2508885" y="1506855"/>
                    <a:pt x="2400300" y="1344930"/>
                    <a:pt x="2386013" y="1324928"/>
                  </a:cubicBezTo>
                  <a:cubicBezTo>
                    <a:pt x="2327910" y="1230630"/>
                    <a:pt x="2150745" y="948690"/>
                    <a:pt x="2098358" y="873443"/>
                  </a:cubicBezTo>
                  <a:lnTo>
                    <a:pt x="2098358" y="180975"/>
                  </a:lnTo>
                  <a:cubicBezTo>
                    <a:pt x="2098358" y="80963"/>
                    <a:pt x="2017395" y="0"/>
                    <a:pt x="1917383" y="0"/>
                  </a:cubicBezTo>
                  <a:lnTo>
                    <a:pt x="180975" y="0"/>
                  </a:lnTo>
                  <a:cubicBezTo>
                    <a:pt x="80962" y="0"/>
                    <a:pt x="0" y="80963"/>
                    <a:pt x="0" y="180975"/>
                  </a:cubicBezTo>
                  <a:lnTo>
                    <a:pt x="0" y="2047875"/>
                  </a:lnTo>
                  <a:cubicBezTo>
                    <a:pt x="0" y="2147888"/>
                    <a:pt x="80962" y="2228850"/>
                    <a:pt x="180975" y="2228850"/>
                  </a:cubicBezTo>
                  <a:lnTo>
                    <a:pt x="1421130" y="2228850"/>
                  </a:lnTo>
                  <a:cubicBezTo>
                    <a:pt x="1472565" y="2272665"/>
                    <a:pt x="1655445" y="2419350"/>
                    <a:pt x="1837373" y="2440305"/>
                  </a:cubicBezTo>
                  <a:cubicBezTo>
                    <a:pt x="1843088" y="2479358"/>
                    <a:pt x="1858328" y="2534603"/>
                    <a:pt x="1898333" y="2573655"/>
                  </a:cubicBezTo>
                  <a:cubicBezTo>
                    <a:pt x="1928813" y="2604135"/>
                    <a:pt x="1969770" y="2620328"/>
                    <a:pt x="2015490" y="2620328"/>
                  </a:cubicBezTo>
                  <a:cubicBezTo>
                    <a:pt x="2017395" y="2620328"/>
                    <a:pt x="2018348" y="2620328"/>
                    <a:pt x="2020253" y="2620328"/>
                  </a:cubicBezTo>
                  <a:cubicBezTo>
                    <a:pt x="2158365" y="2616518"/>
                    <a:pt x="2475548" y="2620328"/>
                    <a:pt x="2479358" y="2620328"/>
                  </a:cubicBezTo>
                  <a:cubicBezTo>
                    <a:pt x="2482215" y="2620328"/>
                    <a:pt x="2486025" y="2620328"/>
                    <a:pt x="2488883" y="2619375"/>
                  </a:cubicBezTo>
                  <a:cubicBezTo>
                    <a:pt x="2531745" y="2611755"/>
                    <a:pt x="2635568" y="2558415"/>
                    <a:pt x="2608898" y="2413635"/>
                  </a:cubicBezTo>
                  <a:close/>
                  <a:moveTo>
                    <a:pt x="1363028" y="155258"/>
                  </a:moveTo>
                  <a:cubicBezTo>
                    <a:pt x="1383030" y="128588"/>
                    <a:pt x="1402080" y="106680"/>
                    <a:pt x="1414463" y="94298"/>
                  </a:cubicBezTo>
                  <a:lnTo>
                    <a:pt x="1917383" y="94298"/>
                  </a:lnTo>
                  <a:cubicBezTo>
                    <a:pt x="1965008" y="94298"/>
                    <a:pt x="2004060" y="133350"/>
                    <a:pt x="2004060" y="180975"/>
                  </a:cubicBezTo>
                  <a:lnTo>
                    <a:pt x="2004060" y="605790"/>
                  </a:lnTo>
                  <a:cubicBezTo>
                    <a:pt x="1922145" y="558165"/>
                    <a:pt x="1813560" y="531495"/>
                    <a:pt x="1779270" y="529590"/>
                  </a:cubicBezTo>
                  <a:cubicBezTo>
                    <a:pt x="1768793" y="528638"/>
                    <a:pt x="1759268" y="528638"/>
                    <a:pt x="1749743" y="529590"/>
                  </a:cubicBezTo>
                  <a:cubicBezTo>
                    <a:pt x="1715453" y="530543"/>
                    <a:pt x="1672590" y="531495"/>
                    <a:pt x="1512570" y="448628"/>
                  </a:cubicBezTo>
                  <a:cubicBezTo>
                    <a:pt x="1359218" y="370523"/>
                    <a:pt x="1359218" y="200978"/>
                    <a:pt x="1363028" y="155258"/>
                  </a:cubicBezTo>
                  <a:close/>
                  <a:moveTo>
                    <a:pt x="1290638" y="94298"/>
                  </a:moveTo>
                  <a:cubicBezTo>
                    <a:pt x="1275398" y="115253"/>
                    <a:pt x="1259205" y="138113"/>
                    <a:pt x="1243965" y="163830"/>
                  </a:cubicBezTo>
                  <a:cubicBezTo>
                    <a:pt x="1234440" y="180023"/>
                    <a:pt x="1226820" y="195263"/>
                    <a:pt x="1220153" y="209550"/>
                  </a:cubicBezTo>
                  <a:cubicBezTo>
                    <a:pt x="1190625" y="271463"/>
                    <a:pt x="1174433" y="304800"/>
                    <a:pt x="1049655" y="304800"/>
                  </a:cubicBezTo>
                  <a:cubicBezTo>
                    <a:pt x="924878" y="304800"/>
                    <a:pt x="908685" y="270510"/>
                    <a:pt x="879158" y="209550"/>
                  </a:cubicBezTo>
                  <a:cubicBezTo>
                    <a:pt x="872490" y="194310"/>
                    <a:pt x="864870" y="179070"/>
                    <a:pt x="855345" y="163830"/>
                  </a:cubicBezTo>
                  <a:cubicBezTo>
                    <a:pt x="840105" y="138113"/>
                    <a:pt x="823913" y="114300"/>
                    <a:pt x="808673" y="94298"/>
                  </a:cubicBezTo>
                  <a:lnTo>
                    <a:pt x="1290638" y="94298"/>
                  </a:lnTo>
                  <a:close/>
                  <a:moveTo>
                    <a:pt x="1048703" y="790575"/>
                  </a:moveTo>
                  <a:cubicBezTo>
                    <a:pt x="971550" y="790575"/>
                    <a:pt x="943928" y="859155"/>
                    <a:pt x="943928" y="905828"/>
                  </a:cubicBezTo>
                  <a:cubicBezTo>
                    <a:pt x="943928" y="905828"/>
                    <a:pt x="945833" y="1246823"/>
                    <a:pt x="945833" y="1345883"/>
                  </a:cubicBezTo>
                  <a:cubicBezTo>
                    <a:pt x="945833" y="1414463"/>
                    <a:pt x="881063" y="1433513"/>
                    <a:pt x="867728" y="1436370"/>
                  </a:cubicBezTo>
                  <a:cubicBezTo>
                    <a:pt x="853440" y="1437323"/>
                    <a:pt x="779145" y="1442085"/>
                    <a:pt x="714375" y="1446848"/>
                  </a:cubicBezTo>
                  <a:cubicBezTo>
                    <a:pt x="655320" y="1450658"/>
                    <a:pt x="619125" y="1468755"/>
                    <a:pt x="573405" y="1491615"/>
                  </a:cubicBezTo>
                  <a:cubicBezTo>
                    <a:pt x="558165" y="1499235"/>
                    <a:pt x="541973" y="1506855"/>
                    <a:pt x="521970" y="1516380"/>
                  </a:cubicBezTo>
                  <a:cubicBezTo>
                    <a:pt x="505778" y="1524000"/>
                    <a:pt x="498158" y="1522095"/>
                    <a:pt x="497205" y="1522095"/>
                  </a:cubicBezTo>
                  <a:cubicBezTo>
                    <a:pt x="494348" y="1520190"/>
                    <a:pt x="491490" y="1508760"/>
                    <a:pt x="491490" y="1500188"/>
                  </a:cubicBezTo>
                  <a:cubicBezTo>
                    <a:pt x="491490" y="1498283"/>
                    <a:pt x="491490" y="1496378"/>
                    <a:pt x="491490" y="1494473"/>
                  </a:cubicBezTo>
                  <a:cubicBezTo>
                    <a:pt x="491490" y="1492568"/>
                    <a:pt x="464820" y="1280160"/>
                    <a:pt x="548640" y="1007745"/>
                  </a:cubicBezTo>
                  <a:cubicBezTo>
                    <a:pt x="634365" y="727710"/>
                    <a:pt x="851535" y="560070"/>
                    <a:pt x="895350" y="560070"/>
                  </a:cubicBezTo>
                  <a:cubicBezTo>
                    <a:pt x="896303" y="560070"/>
                    <a:pt x="896303" y="560070"/>
                    <a:pt x="897255" y="560070"/>
                  </a:cubicBezTo>
                  <a:cubicBezTo>
                    <a:pt x="911543" y="561975"/>
                    <a:pt x="926783" y="582930"/>
                    <a:pt x="936308" y="611505"/>
                  </a:cubicBezTo>
                  <a:cubicBezTo>
                    <a:pt x="938213" y="618173"/>
                    <a:pt x="940118" y="630555"/>
                    <a:pt x="942023" y="641033"/>
                  </a:cubicBezTo>
                  <a:cubicBezTo>
                    <a:pt x="946785" y="669608"/>
                    <a:pt x="950595" y="697230"/>
                    <a:pt x="979170" y="699135"/>
                  </a:cubicBezTo>
                  <a:cubicBezTo>
                    <a:pt x="1008698" y="700088"/>
                    <a:pt x="1016318" y="669608"/>
                    <a:pt x="1022033" y="648653"/>
                  </a:cubicBezTo>
                  <a:cubicBezTo>
                    <a:pt x="1037273" y="591503"/>
                    <a:pt x="1030605" y="462915"/>
                    <a:pt x="1025843" y="401955"/>
                  </a:cubicBezTo>
                  <a:lnTo>
                    <a:pt x="1070610" y="401955"/>
                  </a:lnTo>
                  <a:cubicBezTo>
                    <a:pt x="1065848" y="463868"/>
                    <a:pt x="1059180" y="591503"/>
                    <a:pt x="1074420" y="648653"/>
                  </a:cubicBezTo>
                  <a:cubicBezTo>
                    <a:pt x="1080135" y="669608"/>
                    <a:pt x="1088708" y="700088"/>
                    <a:pt x="1117283" y="699135"/>
                  </a:cubicBezTo>
                  <a:cubicBezTo>
                    <a:pt x="1145858" y="697230"/>
                    <a:pt x="1149668" y="670560"/>
                    <a:pt x="1154430" y="641033"/>
                  </a:cubicBezTo>
                  <a:cubicBezTo>
                    <a:pt x="1156335" y="630555"/>
                    <a:pt x="1158240" y="618173"/>
                    <a:pt x="1160145" y="611505"/>
                  </a:cubicBezTo>
                  <a:cubicBezTo>
                    <a:pt x="1169670" y="581978"/>
                    <a:pt x="1184910" y="561975"/>
                    <a:pt x="1199198" y="560070"/>
                  </a:cubicBezTo>
                  <a:cubicBezTo>
                    <a:pt x="1200150" y="560070"/>
                    <a:pt x="1200150" y="560070"/>
                    <a:pt x="1201103" y="560070"/>
                  </a:cubicBezTo>
                  <a:cubicBezTo>
                    <a:pt x="1244918" y="560070"/>
                    <a:pt x="1462088" y="727710"/>
                    <a:pt x="1547813" y="1007745"/>
                  </a:cubicBezTo>
                  <a:cubicBezTo>
                    <a:pt x="1631633" y="1280160"/>
                    <a:pt x="1604963" y="1492568"/>
                    <a:pt x="1604963" y="1494473"/>
                  </a:cubicBezTo>
                  <a:cubicBezTo>
                    <a:pt x="1604963" y="1496378"/>
                    <a:pt x="1604963" y="1498283"/>
                    <a:pt x="1604963" y="1500188"/>
                  </a:cubicBezTo>
                  <a:cubicBezTo>
                    <a:pt x="1604963" y="1508760"/>
                    <a:pt x="1603058" y="1520190"/>
                    <a:pt x="1599248" y="1523048"/>
                  </a:cubicBezTo>
                  <a:cubicBezTo>
                    <a:pt x="1598295" y="1524000"/>
                    <a:pt x="1590675" y="1524953"/>
                    <a:pt x="1574483" y="1517333"/>
                  </a:cubicBezTo>
                  <a:cubicBezTo>
                    <a:pt x="1555433" y="1508760"/>
                    <a:pt x="1538288" y="1500188"/>
                    <a:pt x="1523048" y="1492568"/>
                  </a:cubicBezTo>
                  <a:cubicBezTo>
                    <a:pt x="1477328" y="1469708"/>
                    <a:pt x="1441133" y="1452563"/>
                    <a:pt x="1382078" y="1447800"/>
                  </a:cubicBezTo>
                  <a:cubicBezTo>
                    <a:pt x="1317308" y="1443038"/>
                    <a:pt x="1243013" y="1438275"/>
                    <a:pt x="1228725" y="1437323"/>
                  </a:cubicBezTo>
                  <a:cubicBezTo>
                    <a:pt x="1215390" y="1434465"/>
                    <a:pt x="1150620" y="1414463"/>
                    <a:pt x="1150620" y="1346835"/>
                  </a:cubicBezTo>
                  <a:cubicBezTo>
                    <a:pt x="1150620" y="1247775"/>
                    <a:pt x="1152525" y="906780"/>
                    <a:pt x="1152525" y="906780"/>
                  </a:cubicBezTo>
                  <a:cubicBezTo>
                    <a:pt x="1153478" y="860108"/>
                    <a:pt x="1125855" y="790575"/>
                    <a:pt x="1048703" y="790575"/>
                  </a:cubicBezTo>
                  <a:close/>
                  <a:moveTo>
                    <a:pt x="94298" y="180975"/>
                  </a:moveTo>
                  <a:cubicBezTo>
                    <a:pt x="94298" y="133350"/>
                    <a:pt x="133350" y="94298"/>
                    <a:pt x="180975" y="94298"/>
                  </a:cubicBezTo>
                  <a:lnTo>
                    <a:pt x="683895" y="94298"/>
                  </a:lnTo>
                  <a:cubicBezTo>
                    <a:pt x="696278" y="106680"/>
                    <a:pt x="714375" y="127635"/>
                    <a:pt x="735330" y="155258"/>
                  </a:cubicBezTo>
                  <a:cubicBezTo>
                    <a:pt x="738188" y="200978"/>
                    <a:pt x="738188" y="369570"/>
                    <a:pt x="585788" y="448628"/>
                  </a:cubicBezTo>
                  <a:cubicBezTo>
                    <a:pt x="425768" y="531495"/>
                    <a:pt x="382905" y="529590"/>
                    <a:pt x="348615" y="529590"/>
                  </a:cubicBezTo>
                  <a:cubicBezTo>
                    <a:pt x="339090" y="529590"/>
                    <a:pt x="328613" y="529590"/>
                    <a:pt x="319088" y="529590"/>
                  </a:cubicBezTo>
                  <a:cubicBezTo>
                    <a:pt x="284798" y="531495"/>
                    <a:pt x="176213" y="559118"/>
                    <a:pt x="94298" y="605790"/>
                  </a:cubicBezTo>
                  <a:lnTo>
                    <a:pt x="94298" y="180975"/>
                  </a:lnTo>
                  <a:close/>
                  <a:moveTo>
                    <a:pt x="340043" y="2134553"/>
                  </a:moveTo>
                  <a:lnTo>
                    <a:pt x="180975" y="2134553"/>
                  </a:lnTo>
                  <a:cubicBezTo>
                    <a:pt x="133350" y="2134553"/>
                    <a:pt x="94298" y="2095500"/>
                    <a:pt x="94298" y="2047875"/>
                  </a:cubicBezTo>
                  <a:lnTo>
                    <a:pt x="94298" y="1937385"/>
                  </a:lnTo>
                  <a:cubicBezTo>
                    <a:pt x="120015" y="1905000"/>
                    <a:pt x="185738" y="1816418"/>
                    <a:pt x="240030" y="1700213"/>
                  </a:cubicBezTo>
                  <a:cubicBezTo>
                    <a:pt x="265748" y="1757363"/>
                    <a:pt x="300038" y="1835468"/>
                    <a:pt x="340043" y="1930718"/>
                  </a:cubicBezTo>
                  <a:lnTo>
                    <a:pt x="340043" y="2134553"/>
                  </a:lnTo>
                  <a:close/>
                  <a:moveTo>
                    <a:pt x="430530" y="1902143"/>
                  </a:moveTo>
                  <a:cubicBezTo>
                    <a:pt x="360045" y="1736408"/>
                    <a:pt x="306705" y="1617345"/>
                    <a:pt x="287655" y="1575435"/>
                  </a:cubicBezTo>
                  <a:cubicBezTo>
                    <a:pt x="295275" y="1551623"/>
                    <a:pt x="300990" y="1526858"/>
                    <a:pt x="306705" y="1502093"/>
                  </a:cubicBezTo>
                  <a:cubicBezTo>
                    <a:pt x="311468" y="1476375"/>
                    <a:pt x="295275" y="1451610"/>
                    <a:pt x="269558" y="1446848"/>
                  </a:cubicBezTo>
                  <a:cubicBezTo>
                    <a:pt x="243840" y="1441133"/>
                    <a:pt x="219075" y="1458278"/>
                    <a:pt x="214313" y="1483995"/>
                  </a:cubicBezTo>
                  <a:cubicBezTo>
                    <a:pt x="191453" y="1595438"/>
                    <a:pt x="140018" y="1698308"/>
                    <a:pt x="94298" y="1772603"/>
                  </a:cubicBezTo>
                  <a:lnTo>
                    <a:pt x="94298" y="724853"/>
                  </a:lnTo>
                  <a:cubicBezTo>
                    <a:pt x="123825" y="681990"/>
                    <a:pt x="272415" y="627698"/>
                    <a:pt x="324803" y="623888"/>
                  </a:cubicBezTo>
                  <a:cubicBezTo>
                    <a:pt x="332423" y="623888"/>
                    <a:pt x="339090" y="623888"/>
                    <a:pt x="345758" y="623888"/>
                  </a:cubicBezTo>
                  <a:cubicBezTo>
                    <a:pt x="402908" y="625793"/>
                    <a:pt x="460058" y="620078"/>
                    <a:pt x="628650" y="532448"/>
                  </a:cubicBezTo>
                  <a:cubicBezTo>
                    <a:pt x="743903" y="473393"/>
                    <a:pt x="793433" y="377190"/>
                    <a:pt x="815340" y="294323"/>
                  </a:cubicBezTo>
                  <a:cubicBezTo>
                    <a:pt x="841058" y="338138"/>
                    <a:pt x="880110" y="378143"/>
                    <a:pt x="966788" y="393383"/>
                  </a:cubicBezTo>
                  <a:cubicBezTo>
                    <a:pt x="969645" y="432435"/>
                    <a:pt x="973455" y="494348"/>
                    <a:pt x="973455" y="547688"/>
                  </a:cubicBezTo>
                  <a:cubicBezTo>
                    <a:pt x="956310" y="521018"/>
                    <a:pt x="933450" y="503873"/>
                    <a:pt x="907733" y="500063"/>
                  </a:cubicBezTo>
                  <a:cubicBezTo>
                    <a:pt x="812483" y="485775"/>
                    <a:pt x="577215" y="716280"/>
                    <a:pt x="493395" y="989648"/>
                  </a:cubicBezTo>
                  <a:cubicBezTo>
                    <a:pt x="408623" y="1262063"/>
                    <a:pt x="429578" y="1471613"/>
                    <a:pt x="432435" y="1498283"/>
                  </a:cubicBezTo>
                  <a:cubicBezTo>
                    <a:pt x="432435" y="1510665"/>
                    <a:pt x="434340" y="1549718"/>
                    <a:pt x="462915" y="1569720"/>
                  </a:cubicBezTo>
                  <a:cubicBezTo>
                    <a:pt x="473393" y="1577340"/>
                    <a:pt x="485775" y="1581150"/>
                    <a:pt x="500063" y="1581150"/>
                  </a:cubicBezTo>
                  <a:cubicBezTo>
                    <a:pt x="513398" y="1581150"/>
                    <a:pt x="528638" y="1577340"/>
                    <a:pt x="545783" y="1569720"/>
                  </a:cubicBezTo>
                  <a:cubicBezTo>
                    <a:pt x="565785" y="1561148"/>
                    <a:pt x="582930" y="1552575"/>
                    <a:pt x="599123" y="1544003"/>
                  </a:cubicBezTo>
                  <a:cubicBezTo>
                    <a:pt x="641985" y="1523048"/>
                    <a:pt x="670560" y="1508760"/>
                    <a:pt x="718185" y="1504950"/>
                  </a:cubicBezTo>
                  <a:cubicBezTo>
                    <a:pt x="789623" y="1500188"/>
                    <a:pt x="872490" y="1494473"/>
                    <a:pt x="872490" y="1494473"/>
                  </a:cubicBezTo>
                  <a:cubicBezTo>
                    <a:pt x="873443" y="1494473"/>
                    <a:pt x="875348" y="1494473"/>
                    <a:pt x="876300" y="1493520"/>
                  </a:cubicBezTo>
                  <a:cubicBezTo>
                    <a:pt x="920115" y="1484948"/>
                    <a:pt x="1003935" y="1442085"/>
                    <a:pt x="1003935" y="1343978"/>
                  </a:cubicBezTo>
                  <a:cubicBezTo>
                    <a:pt x="1003935" y="1244918"/>
                    <a:pt x="1002030" y="903923"/>
                    <a:pt x="1002030" y="903923"/>
                  </a:cubicBezTo>
                  <a:cubicBezTo>
                    <a:pt x="1002030" y="894398"/>
                    <a:pt x="1004888" y="848678"/>
                    <a:pt x="1046798" y="848678"/>
                  </a:cubicBezTo>
                  <a:cubicBezTo>
                    <a:pt x="1088708" y="848678"/>
                    <a:pt x="1091565" y="895350"/>
                    <a:pt x="1091565" y="903923"/>
                  </a:cubicBezTo>
                  <a:cubicBezTo>
                    <a:pt x="1091565" y="903923"/>
                    <a:pt x="1089660" y="1244918"/>
                    <a:pt x="1089660" y="1343978"/>
                  </a:cubicBezTo>
                  <a:cubicBezTo>
                    <a:pt x="1089660" y="1442085"/>
                    <a:pt x="1173480" y="1484948"/>
                    <a:pt x="1217295" y="1493520"/>
                  </a:cubicBezTo>
                  <a:cubicBezTo>
                    <a:pt x="1218248" y="1493520"/>
                    <a:pt x="1220153" y="1493520"/>
                    <a:pt x="1221105" y="1494473"/>
                  </a:cubicBezTo>
                  <a:cubicBezTo>
                    <a:pt x="1221105" y="1494473"/>
                    <a:pt x="1303973" y="1499235"/>
                    <a:pt x="1375410" y="1504950"/>
                  </a:cubicBezTo>
                  <a:cubicBezTo>
                    <a:pt x="1423035" y="1508760"/>
                    <a:pt x="1451610" y="1522095"/>
                    <a:pt x="1494473" y="1544003"/>
                  </a:cubicBezTo>
                  <a:cubicBezTo>
                    <a:pt x="1510665" y="1551623"/>
                    <a:pt x="1527810" y="1560195"/>
                    <a:pt x="1547813" y="1569720"/>
                  </a:cubicBezTo>
                  <a:cubicBezTo>
                    <a:pt x="1581150" y="1584960"/>
                    <a:pt x="1608773" y="1584008"/>
                    <a:pt x="1630680" y="1569720"/>
                  </a:cubicBezTo>
                  <a:cubicBezTo>
                    <a:pt x="1660208" y="1549718"/>
                    <a:pt x="1662113" y="1510665"/>
                    <a:pt x="1661160" y="1498283"/>
                  </a:cubicBezTo>
                  <a:cubicBezTo>
                    <a:pt x="1664018" y="1471613"/>
                    <a:pt x="1685925" y="1261110"/>
                    <a:pt x="1602105" y="988695"/>
                  </a:cubicBezTo>
                  <a:cubicBezTo>
                    <a:pt x="1518285" y="716280"/>
                    <a:pt x="1282065" y="484823"/>
                    <a:pt x="1187768" y="499110"/>
                  </a:cubicBezTo>
                  <a:cubicBezTo>
                    <a:pt x="1157288" y="503873"/>
                    <a:pt x="1136333" y="523875"/>
                    <a:pt x="1122045" y="546735"/>
                  </a:cubicBezTo>
                  <a:cubicBezTo>
                    <a:pt x="1122045" y="493395"/>
                    <a:pt x="1125855" y="432435"/>
                    <a:pt x="1128713" y="393383"/>
                  </a:cubicBezTo>
                  <a:cubicBezTo>
                    <a:pt x="1215390" y="378143"/>
                    <a:pt x="1254443" y="338138"/>
                    <a:pt x="1280160" y="294323"/>
                  </a:cubicBezTo>
                  <a:cubicBezTo>
                    <a:pt x="1301115" y="377190"/>
                    <a:pt x="1351598" y="472440"/>
                    <a:pt x="1466850" y="532448"/>
                  </a:cubicBezTo>
                  <a:cubicBezTo>
                    <a:pt x="1635443" y="619125"/>
                    <a:pt x="1691640" y="624840"/>
                    <a:pt x="1749743" y="623888"/>
                  </a:cubicBezTo>
                  <a:cubicBezTo>
                    <a:pt x="1756410" y="623888"/>
                    <a:pt x="1763078" y="623888"/>
                    <a:pt x="1770698" y="623888"/>
                  </a:cubicBezTo>
                  <a:cubicBezTo>
                    <a:pt x="1823085" y="627698"/>
                    <a:pt x="1971675" y="681990"/>
                    <a:pt x="2001203" y="724853"/>
                  </a:cubicBezTo>
                  <a:lnTo>
                    <a:pt x="2001203" y="800100"/>
                  </a:lnTo>
                  <a:cubicBezTo>
                    <a:pt x="1966913" y="789623"/>
                    <a:pt x="1924050" y="791528"/>
                    <a:pt x="1867853" y="821055"/>
                  </a:cubicBezTo>
                  <a:cubicBezTo>
                    <a:pt x="1768793" y="874395"/>
                    <a:pt x="1786890" y="1005840"/>
                    <a:pt x="1814513" y="1075373"/>
                  </a:cubicBezTo>
                  <a:cubicBezTo>
                    <a:pt x="1815465" y="1077278"/>
                    <a:pt x="1815465" y="1078230"/>
                    <a:pt x="1816418" y="1080135"/>
                  </a:cubicBezTo>
                  <a:lnTo>
                    <a:pt x="2001203" y="1434465"/>
                  </a:lnTo>
                  <a:lnTo>
                    <a:pt x="2001203" y="1772603"/>
                  </a:lnTo>
                  <a:cubicBezTo>
                    <a:pt x="1955483" y="1698308"/>
                    <a:pt x="1904048" y="1596390"/>
                    <a:pt x="1881188" y="1483995"/>
                  </a:cubicBezTo>
                  <a:cubicBezTo>
                    <a:pt x="1876425" y="1458278"/>
                    <a:pt x="1851660" y="1442085"/>
                    <a:pt x="1825943" y="1446848"/>
                  </a:cubicBezTo>
                  <a:cubicBezTo>
                    <a:pt x="1800225" y="1451610"/>
                    <a:pt x="1784033" y="1477328"/>
                    <a:pt x="1788795" y="1502093"/>
                  </a:cubicBezTo>
                  <a:cubicBezTo>
                    <a:pt x="1793558" y="1526858"/>
                    <a:pt x="1800225" y="1551623"/>
                    <a:pt x="1807845" y="1575435"/>
                  </a:cubicBezTo>
                  <a:cubicBezTo>
                    <a:pt x="1788795" y="1617345"/>
                    <a:pt x="1735455" y="1736408"/>
                    <a:pt x="1664970" y="1902143"/>
                  </a:cubicBezTo>
                  <a:cubicBezTo>
                    <a:pt x="1662113" y="1907858"/>
                    <a:pt x="1661160" y="1914525"/>
                    <a:pt x="1661160" y="1920240"/>
                  </a:cubicBezTo>
                  <a:lnTo>
                    <a:pt x="1661160" y="2134553"/>
                  </a:lnTo>
                  <a:lnTo>
                    <a:pt x="1439228" y="2134553"/>
                  </a:lnTo>
                  <a:lnTo>
                    <a:pt x="434340" y="2134553"/>
                  </a:lnTo>
                  <a:lnTo>
                    <a:pt x="434340" y="1920240"/>
                  </a:lnTo>
                  <a:cubicBezTo>
                    <a:pt x="434340" y="1913573"/>
                    <a:pt x="433388" y="1907858"/>
                    <a:pt x="430530" y="1902143"/>
                  </a:cubicBezTo>
                  <a:close/>
                  <a:moveTo>
                    <a:pt x="2003108" y="1937385"/>
                  </a:moveTo>
                  <a:lnTo>
                    <a:pt x="2003108" y="2047875"/>
                  </a:lnTo>
                  <a:cubicBezTo>
                    <a:pt x="2003108" y="2095500"/>
                    <a:pt x="1964055" y="2134553"/>
                    <a:pt x="1916430" y="2134553"/>
                  </a:cubicBezTo>
                  <a:lnTo>
                    <a:pt x="1757363" y="2134553"/>
                  </a:lnTo>
                  <a:lnTo>
                    <a:pt x="1757363" y="1929765"/>
                  </a:lnTo>
                  <a:cubicBezTo>
                    <a:pt x="1797368" y="1835468"/>
                    <a:pt x="1832610" y="1756410"/>
                    <a:pt x="1857375" y="1699260"/>
                  </a:cubicBezTo>
                  <a:cubicBezTo>
                    <a:pt x="1911668" y="1816418"/>
                    <a:pt x="1977390" y="1904048"/>
                    <a:pt x="2003108" y="1937385"/>
                  </a:cubicBezTo>
                  <a:close/>
                  <a:moveTo>
                    <a:pt x="2474595" y="2526030"/>
                  </a:moveTo>
                  <a:cubicBezTo>
                    <a:pt x="2429828" y="2526030"/>
                    <a:pt x="2147888" y="2523173"/>
                    <a:pt x="2018348" y="2526030"/>
                  </a:cubicBezTo>
                  <a:cubicBezTo>
                    <a:pt x="1995488" y="2526030"/>
                    <a:pt x="1978343" y="2520315"/>
                    <a:pt x="1965008" y="2506980"/>
                  </a:cubicBezTo>
                  <a:cubicBezTo>
                    <a:pt x="1934528" y="2477453"/>
                    <a:pt x="1928813" y="2416493"/>
                    <a:pt x="1928813" y="2396490"/>
                  </a:cubicBezTo>
                  <a:cubicBezTo>
                    <a:pt x="1928813" y="2384108"/>
                    <a:pt x="1924050" y="2371725"/>
                    <a:pt x="1915478" y="2362200"/>
                  </a:cubicBezTo>
                  <a:cubicBezTo>
                    <a:pt x="1906905" y="2353628"/>
                    <a:pt x="1894523" y="2347913"/>
                    <a:pt x="1882140" y="2347913"/>
                  </a:cubicBezTo>
                  <a:cubicBezTo>
                    <a:pt x="1776413" y="2347913"/>
                    <a:pt x="1659255" y="2284095"/>
                    <a:pt x="1577340" y="2227898"/>
                  </a:cubicBezTo>
                  <a:lnTo>
                    <a:pt x="1917383" y="2227898"/>
                  </a:lnTo>
                  <a:cubicBezTo>
                    <a:pt x="2017395" y="2227898"/>
                    <a:pt x="2098358" y="2146935"/>
                    <a:pt x="2098358" y="2046923"/>
                  </a:cubicBezTo>
                  <a:lnTo>
                    <a:pt x="2098358" y="1421130"/>
                  </a:lnTo>
                  <a:lnTo>
                    <a:pt x="2098358" y="1417320"/>
                  </a:lnTo>
                  <a:lnTo>
                    <a:pt x="2097405" y="1417320"/>
                  </a:lnTo>
                  <a:cubicBezTo>
                    <a:pt x="2096453" y="1411605"/>
                    <a:pt x="2095500" y="1404938"/>
                    <a:pt x="2092643" y="1399223"/>
                  </a:cubicBezTo>
                  <a:lnTo>
                    <a:pt x="1904048" y="1038225"/>
                  </a:lnTo>
                  <a:cubicBezTo>
                    <a:pt x="1899285" y="1022985"/>
                    <a:pt x="1868805" y="927735"/>
                    <a:pt x="1915478" y="902970"/>
                  </a:cubicBezTo>
                  <a:cubicBezTo>
                    <a:pt x="1972628" y="871538"/>
                    <a:pt x="1990725" y="892493"/>
                    <a:pt x="2015490" y="920115"/>
                  </a:cubicBezTo>
                  <a:cubicBezTo>
                    <a:pt x="2036445" y="944880"/>
                    <a:pt x="2205038" y="1212533"/>
                    <a:pt x="2306003" y="1375410"/>
                  </a:cubicBezTo>
                  <a:cubicBezTo>
                    <a:pt x="2306955" y="1376363"/>
                    <a:pt x="2306955" y="1377315"/>
                    <a:pt x="2307908" y="1378268"/>
                  </a:cubicBezTo>
                  <a:cubicBezTo>
                    <a:pt x="2308860" y="1380173"/>
                    <a:pt x="2413635" y="1525905"/>
                    <a:pt x="2391728" y="1776413"/>
                  </a:cubicBezTo>
                  <a:cubicBezTo>
                    <a:pt x="2391728" y="1777365"/>
                    <a:pt x="2391728" y="1777365"/>
                    <a:pt x="2391728" y="1778318"/>
                  </a:cubicBezTo>
                  <a:cubicBezTo>
                    <a:pt x="2369820" y="2027873"/>
                    <a:pt x="2237423" y="2143125"/>
                    <a:pt x="2236470" y="2144078"/>
                  </a:cubicBezTo>
                  <a:cubicBezTo>
                    <a:pt x="2216468" y="2161223"/>
                    <a:pt x="2213610" y="2190750"/>
                    <a:pt x="2230755" y="2210753"/>
                  </a:cubicBezTo>
                  <a:cubicBezTo>
                    <a:pt x="2247900" y="2230755"/>
                    <a:pt x="2277428" y="2233613"/>
                    <a:pt x="2297430" y="2216468"/>
                  </a:cubicBezTo>
                  <a:cubicBezTo>
                    <a:pt x="2302193" y="2212658"/>
                    <a:pt x="2381250" y="2144078"/>
                    <a:pt x="2436495" y="2002155"/>
                  </a:cubicBezTo>
                  <a:cubicBezTo>
                    <a:pt x="2460308" y="2125980"/>
                    <a:pt x="2486025" y="2263140"/>
                    <a:pt x="2503170" y="2361248"/>
                  </a:cubicBezTo>
                  <a:lnTo>
                    <a:pt x="2515553" y="2429828"/>
                  </a:lnTo>
                  <a:cubicBezTo>
                    <a:pt x="2528888" y="2500313"/>
                    <a:pt x="2493645" y="2520315"/>
                    <a:pt x="2474595" y="252603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30B746-44EA-CFBF-4123-B0F87FD24653}"/>
              </a:ext>
            </a:extLst>
          </p:cNvPr>
          <p:cNvCxnSpPr>
            <a:cxnSpLocks/>
          </p:cNvCxnSpPr>
          <p:nvPr/>
        </p:nvCxnSpPr>
        <p:spPr>
          <a:xfrm>
            <a:off x="8574516" y="4437233"/>
            <a:ext cx="360000" cy="0"/>
          </a:xfrm>
          <a:prstGeom prst="line">
            <a:avLst/>
          </a:prstGeom>
          <a:ln w="38100" cap="rnd">
            <a:solidFill>
              <a:srgbClr val="001E5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86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7680-C10D-57BF-8697-B2D5E4FB0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D512EB-A525-8FA3-0B85-B76829378B5E}"/>
              </a:ext>
            </a:extLst>
          </p:cNvPr>
          <p:cNvSpPr/>
          <p:nvPr/>
        </p:nvSpPr>
        <p:spPr>
          <a:xfrm>
            <a:off x="931980" y="3361364"/>
            <a:ext cx="3363183" cy="2219921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204BDA-35A3-7BD0-EDE0-6A91A16D6C2A}"/>
              </a:ext>
            </a:extLst>
          </p:cNvPr>
          <p:cNvSpPr/>
          <p:nvPr/>
        </p:nvSpPr>
        <p:spPr>
          <a:xfrm>
            <a:off x="931980" y="1773239"/>
            <a:ext cx="3363183" cy="147380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357888A-9729-F207-54D2-60385CC89B40}"/>
              </a:ext>
            </a:extLst>
          </p:cNvPr>
          <p:cNvSpPr/>
          <p:nvPr/>
        </p:nvSpPr>
        <p:spPr>
          <a:xfrm>
            <a:off x="4412609" y="1773239"/>
            <a:ext cx="6868166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8FC4373-6415-BE6E-A721-843A86C6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0" y="728249"/>
            <a:ext cx="10515600" cy="825274"/>
          </a:xfrm>
        </p:spPr>
        <p:txBody>
          <a:bodyPr>
            <a:norm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Olgu çalışması: tetkikler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2A27076-F4FC-F90D-9C76-F4CD2B6D6FCE}"/>
              </a:ext>
            </a:extLst>
          </p:cNvPr>
          <p:cNvSpPr txBox="1">
            <a:spLocks/>
          </p:cNvSpPr>
          <p:nvPr/>
        </p:nvSpPr>
        <p:spPr>
          <a:xfrm>
            <a:off x="1108075" y="2689853"/>
            <a:ext cx="2821318" cy="468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Lenfositik alveolit (lenfositler %27,4)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A63B47-9D3D-073F-F1AE-E556C37776F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/>
              <a:t>BAL, Bronkoalveolar Lavaj; LVEF, Sol Ventriküler Ejeksiyon Fraksiyonu.</a:t>
            </a:r>
          </a:p>
          <a:p>
            <a:r>
              <a:rPr lang="tr-TR"/>
              <a:t>Hasta olgu çalışması, Dr. Inês Neves, Serviço de Pneumologia, Hospital Pedro Hispano, Matosinhos, Portekiz tarafından sunulmuştur.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CA79C62-83B6-48C5-7633-AD3DB11C005A}"/>
              </a:ext>
            </a:extLst>
          </p:cNvPr>
          <p:cNvSpPr txBox="1">
            <a:spLocks/>
          </p:cNvSpPr>
          <p:nvPr/>
        </p:nvSpPr>
        <p:spPr>
          <a:xfrm>
            <a:off x="4599051" y="2689853"/>
            <a:ext cx="6484874" cy="5488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Peribronkovasküler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retikülasyon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traksiyon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bronşektazisi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buzlu cam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opasiteleri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lobüler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azalmış </a:t>
            </a:r>
            <a:r>
              <a:rPr lang="tr-TR" sz="1400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atenüasyon</a:t>
            </a:r>
            <a:r>
              <a:rPr lang="tr-TR" sz="1400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alanları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AB37EE-D2E8-913E-7B07-6E9EE8B973BB}"/>
              </a:ext>
            </a:extLst>
          </p:cNvPr>
          <p:cNvSpPr txBox="1"/>
          <p:nvPr/>
        </p:nvSpPr>
        <p:spPr>
          <a:xfrm>
            <a:off x="5217198" y="2005050"/>
            <a:ext cx="1215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B180F2-2BA0-9660-7C9A-A9C509155458}"/>
              </a:ext>
            </a:extLst>
          </p:cNvPr>
          <p:cNvSpPr txBox="1">
            <a:spLocks/>
          </p:cNvSpPr>
          <p:nvPr/>
        </p:nvSpPr>
        <p:spPr>
          <a:xfrm>
            <a:off x="1108075" y="4196359"/>
            <a:ext cx="2821318" cy="1265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 atriyumda hafif dilatasyon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Hafif sol ventriküler hipertrofi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Korunmuş biventriküler sistolik fonksiyon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411"/>
              </a:buClr>
            </a:pPr>
            <a:r>
              <a:rPr lang="tr-TR" sz="140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LVEF %57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20C6A-2BF7-DAB4-8809-A6CA3733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22"/>
          <a:stretch/>
        </p:blipFill>
        <p:spPr>
          <a:xfrm>
            <a:off x="5297876" y="3218185"/>
            <a:ext cx="5093109" cy="14428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FBC256-F293-F6E1-BD0B-AC461C2413CD}"/>
              </a:ext>
            </a:extLst>
          </p:cNvPr>
          <p:cNvGrpSpPr/>
          <p:nvPr/>
        </p:nvGrpSpPr>
        <p:grpSpPr>
          <a:xfrm>
            <a:off x="5385728" y="4643666"/>
            <a:ext cx="4917405" cy="893941"/>
            <a:chOff x="5644835" y="5004687"/>
            <a:chExt cx="4917405" cy="8939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80E913-DE31-1252-918F-335D2D2FE2ED}"/>
                </a:ext>
              </a:extLst>
            </p:cNvPr>
            <p:cNvSpPr txBox="1"/>
            <p:nvPr/>
          </p:nvSpPr>
          <p:spPr>
            <a:xfrm>
              <a:off x="5817694" y="5004687"/>
              <a:ext cx="3694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Belirgin retikülasyon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F88D95-36CE-C5AF-C0F0-ECA6D39792D2}"/>
                </a:ext>
              </a:extLst>
            </p:cNvPr>
            <p:cNvSpPr txBox="1"/>
            <p:nvPr/>
          </p:nvSpPr>
          <p:spPr>
            <a:xfrm>
              <a:off x="5817694" y="5297769"/>
              <a:ext cx="4744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Traksiyon </a:t>
              </a: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bronşektazisi</a:t>
              </a: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ile buzlu cam </a:t>
              </a:r>
              <a:r>
                <a:rPr kumimoji="0" lang="tr-TR" sz="1400" b="0" i="0" u="none" strike="noStrike" cap="none" normalizeH="0" baseline="0" noProof="0" dirty="0" err="1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opasiteleri</a:t>
              </a:r>
              <a:endParaRPr kumimoji="0" lang="tr-TR" sz="1400" b="0" i="0" u="none" strike="noStrike" cap="none" normalizeH="0" baseline="0" noProof="0" dirty="0">
                <a:ln>
                  <a:noFill/>
                </a:ln>
                <a:solidFill>
                  <a:srgbClr val="001E55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AAC8EA-1F90-5A75-0518-C995B6A3C5E2}"/>
                </a:ext>
              </a:extLst>
            </p:cNvPr>
            <p:cNvSpPr txBox="1"/>
            <p:nvPr/>
          </p:nvSpPr>
          <p:spPr>
            <a:xfrm>
              <a:off x="5817694" y="5590851"/>
              <a:ext cx="1948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cap="none" normalizeH="0" baseline="0" noProof="0">
                  <a:ln>
                    <a:noFill/>
                  </a:ln>
                  <a:solidFill>
                    <a:srgbClr val="001E55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Lobüler hava hapsi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5246DC7-ACF2-2AC4-FF51-C06F5C79F3A8}"/>
                </a:ext>
              </a:extLst>
            </p:cNvPr>
            <p:cNvCxnSpPr>
              <a:cxnSpLocks/>
            </p:cNvCxnSpPr>
            <p:nvPr/>
          </p:nvCxnSpPr>
          <p:spPr>
            <a:xfrm>
              <a:off x="5644835" y="5454021"/>
              <a:ext cx="14793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582ACD5-6D9D-5578-51C9-FD735E75A89B}"/>
                </a:ext>
              </a:extLst>
            </p:cNvPr>
            <p:cNvCxnSpPr>
              <a:cxnSpLocks/>
            </p:cNvCxnSpPr>
            <p:nvPr/>
          </p:nvCxnSpPr>
          <p:spPr>
            <a:xfrm>
              <a:off x="5650708" y="5745543"/>
              <a:ext cx="147936" cy="0"/>
            </a:xfrm>
            <a:prstGeom prst="straightConnector1">
              <a:avLst/>
            </a:prstGeom>
            <a:ln>
              <a:solidFill>
                <a:srgbClr val="FDB914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EA919801-1F26-9C9F-77F8-CB1BADAF2E6D}"/>
                </a:ext>
              </a:extLst>
            </p:cNvPr>
            <p:cNvSpPr/>
            <p:nvPr/>
          </p:nvSpPr>
          <p:spPr>
            <a:xfrm>
              <a:off x="5687264" y="5105381"/>
              <a:ext cx="108000" cy="108000"/>
            </a:xfrm>
            <a:prstGeom prst="star5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Graphic 22">
            <a:extLst>
              <a:ext uri="{FF2B5EF4-FFF2-40B4-BE49-F238E27FC236}">
                <a16:creationId xmlns:a16="http://schemas.microsoft.com/office/drawing/2014/main" id="{2BAD6568-355C-3970-F97A-3056DC633BD6}"/>
              </a:ext>
            </a:extLst>
          </p:cNvPr>
          <p:cNvSpPr/>
          <p:nvPr/>
        </p:nvSpPr>
        <p:spPr>
          <a:xfrm>
            <a:off x="4854472" y="1946779"/>
            <a:ext cx="531256" cy="540512"/>
          </a:xfrm>
          <a:custGeom>
            <a:avLst/>
            <a:gdLst>
              <a:gd name="connsiteX0" fmla="*/ 1560195 w 2613217"/>
              <a:gd name="connsiteY0" fmla="*/ 1465898 h 2620327"/>
              <a:gd name="connsiteX1" fmla="*/ 1547813 w 2613217"/>
              <a:gd name="connsiteY1" fmla="*/ 1462088 h 2620327"/>
              <a:gd name="connsiteX2" fmla="*/ 1486853 w 2613217"/>
              <a:gd name="connsiteY2" fmla="*/ 1418273 h 2620327"/>
              <a:gd name="connsiteX3" fmla="*/ 1429703 w 2613217"/>
              <a:gd name="connsiteY3" fmla="*/ 1418273 h 2620327"/>
              <a:gd name="connsiteX4" fmla="*/ 1408748 w 2613217"/>
              <a:gd name="connsiteY4" fmla="*/ 1397318 h 2620327"/>
              <a:gd name="connsiteX5" fmla="*/ 1429703 w 2613217"/>
              <a:gd name="connsiteY5" fmla="*/ 1376363 h 2620327"/>
              <a:gd name="connsiteX6" fmla="*/ 1469708 w 2613217"/>
              <a:gd name="connsiteY6" fmla="*/ 1376363 h 2620327"/>
              <a:gd name="connsiteX7" fmla="*/ 1456373 w 2613217"/>
              <a:gd name="connsiteY7" fmla="*/ 1327785 h 2620327"/>
              <a:gd name="connsiteX8" fmla="*/ 1454468 w 2613217"/>
              <a:gd name="connsiteY8" fmla="*/ 1323975 h 2620327"/>
              <a:gd name="connsiteX9" fmla="*/ 1400175 w 2613217"/>
              <a:gd name="connsiteY9" fmla="*/ 1241108 h 2620327"/>
              <a:gd name="connsiteX10" fmla="*/ 1394460 w 2613217"/>
              <a:gd name="connsiteY10" fmla="*/ 1235393 h 2620327"/>
              <a:gd name="connsiteX11" fmla="*/ 1313498 w 2613217"/>
              <a:gd name="connsiteY11" fmla="*/ 1177290 h 2620327"/>
              <a:gd name="connsiteX12" fmla="*/ 1294448 w 2613217"/>
              <a:gd name="connsiteY12" fmla="*/ 1227773 h 2620327"/>
              <a:gd name="connsiteX13" fmla="*/ 1347788 w 2613217"/>
              <a:gd name="connsiteY13" fmla="*/ 1303973 h 2620327"/>
              <a:gd name="connsiteX14" fmla="*/ 1392555 w 2613217"/>
              <a:gd name="connsiteY14" fmla="*/ 1296353 h 2620327"/>
              <a:gd name="connsiteX15" fmla="*/ 1416368 w 2613217"/>
              <a:gd name="connsiteY15" fmla="*/ 1313498 h 2620327"/>
              <a:gd name="connsiteX16" fmla="*/ 1399223 w 2613217"/>
              <a:gd name="connsiteY16" fmla="*/ 1337310 h 2620327"/>
              <a:gd name="connsiteX17" fmla="*/ 1359218 w 2613217"/>
              <a:gd name="connsiteY17" fmla="*/ 1343978 h 2620327"/>
              <a:gd name="connsiteX18" fmla="*/ 1359218 w 2613217"/>
              <a:gd name="connsiteY18" fmla="*/ 1375410 h 2620327"/>
              <a:gd name="connsiteX19" fmla="*/ 1338263 w 2613217"/>
              <a:gd name="connsiteY19" fmla="*/ 1396365 h 2620327"/>
              <a:gd name="connsiteX20" fmla="*/ 1317308 w 2613217"/>
              <a:gd name="connsiteY20" fmla="*/ 1375410 h 2620327"/>
              <a:gd name="connsiteX21" fmla="*/ 1317308 w 2613217"/>
              <a:gd name="connsiteY21" fmla="*/ 1332548 h 2620327"/>
              <a:gd name="connsiteX22" fmla="*/ 1269683 w 2613217"/>
              <a:gd name="connsiteY22" fmla="*/ 1264920 h 2620327"/>
              <a:gd name="connsiteX23" fmla="*/ 1255395 w 2613217"/>
              <a:gd name="connsiteY23" fmla="*/ 1282065 h 2620327"/>
              <a:gd name="connsiteX24" fmla="*/ 1263968 w 2613217"/>
              <a:gd name="connsiteY24" fmla="*/ 1350645 h 2620327"/>
              <a:gd name="connsiteX25" fmla="*/ 1245870 w 2613217"/>
              <a:gd name="connsiteY25" fmla="*/ 1374458 h 2620327"/>
              <a:gd name="connsiteX26" fmla="*/ 1222058 w 2613217"/>
              <a:gd name="connsiteY26" fmla="*/ 1356360 h 2620327"/>
              <a:gd name="connsiteX27" fmla="*/ 1217295 w 2613217"/>
              <a:gd name="connsiteY27" fmla="*/ 1317308 h 2620327"/>
              <a:gd name="connsiteX28" fmla="*/ 1196340 w 2613217"/>
              <a:gd name="connsiteY28" fmla="*/ 1311593 h 2620327"/>
              <a:gd name="connsiteX29" fmla="*/ 1197293 w 2613217"/>
              <a:gd name="connsiteY29" fmla="*/ 1282065 h 2620327"/>
              <a:gd name="connsiteX30" fmla="*/ 1276350 w 2613217"/>
              <a:gd name="connsiteY30" fmla="*/ 1131570 h 2620327"/>
              <a:gd name="connsiteX31" fmla="*/ 1276350 w 2613217"/>
              <a:gd name="connsiteY31" fmla="*/ 1127760 h 2620327"/>
              <a:gd name="connsiteX32" fmla="*/ 1220153 w 2613217"/>
              <a:gd name="connsiteY32" fmla="*/ 1212533 h 2620327"/>
              <a:gd name="connsiteX33" fmla="*/ 1192530 w 2613217"/>
              <a:gd name="connsiteY33" fmla="*/ 1201103 h 2620327"/>
              <a:gd name="connsiteX34" fmla="*/ 1203960 w 2613217"/>
              <a:gd name="connsiteY34" fmla="*/ 1173480 h 2620327"/>
              <a:gd name="connsiteX35" fmla="*/ 1256348 w 2613217"/>
              <a:gd name="connsiteY35" fmla="*/ 1056323 h 2620327"/>
              <a:gd name="connsiteX36" fmla="*/ 1241108 w 2613217"/>
              <a:gd name="connsiteY36" fmla="*/ 1032510 h 2620327"/>
              <a:gd name="connsiteX37" fmla="*/ 1240155 w 2613217"/>
              <a:gd name="connsiteY37" fmla="*/ 1042988 h 2620327"/>
              <a:gd name="connsiteX38" fmla="*/ 1201103 w 2613217"/>
              <a:gd name="connsiteY38" fmla="*/ 1093470 h 2620327"/>
              <a:gd name="connsiteX39" fmla="*/ 1178243 w 2613217"/>
              <a:gd name="connsiteY39" fmla="*/ 1074420 h 2620327"/>
              <a:gd name="connsiteX40" fmla="*/ 1193483 w 2613217"/>
              <a:gd name="connsiteY40" fmla="*/ 1051560 h 2620327"/>
              <a:gd name="connsiteX41" fmla="*/ 1198245 w 2613217"/>
              <a:gd name="connsiteY41" fmla="*/ 1036320 h 2620327"/>
              <a:gd name="connsiteX42" fmla="*/ 1204913 w 2613217"/>
              <a:gd name="connsiteY42" fmla="*/ 975360 h 2620327"/>
              <a:gd name="connsiteX43" fmla="*/ 1181100 w 2613217"/>
              <a:gd name="connsiteY43" fmla="*/ 932498 h 2620327"/>
              <a:gd name="connsiteX44" fmla="*/ 1188720 w 2613217"/>
              <a:gd name="connsiteY44" fmla="*/ 903923 h 2620327"/>
              <a:gd name="connsiteX45" fmla="*/ 1217295 w 2613217"/>
              <a:gd name="connsiteY45" fmla="*/ 911543 h 2620327"/>
              <a:gd name="connsiteX46" fmla="*/ 1235393 w 2613217"/>
              <a:gd name="connsiteY46" fmla="*/ 942975 h 2620327"/>
              <a:gd name="connsiteX47" fmla="*/ 1274445 w 2613217"/>
              <a:gd name="connsiteY47" fmla="*/ 923925 h 2620327"/>
              <a:gd name="connsiteX48" fmla="*/ 1238250 w 2613217"/>
              <a:gd name="connsiteY48" fmla="*/ 856298 h 2620327"/>
              <a:gd name="connsiteX49" fmla="*/ 1208723 w 2613217"/>
              <a:gd name="connsiteY49" fmla="*/ 844868 h 2620327"/>
              <a:gd name="connsiteX50" fmla="*/ 1180148 w 2613217"/>
              <a:gd name="connsiteY50" fmla="*/ 822008 h 2620327"/>
              <a:gd name="connsiteX51" fmla="*/ 1183958 w 2613217"/>
              <a:gd name="connsiteY51" fmla="*/ 795338 h 2620327"/>
              <a:gd name="connsiteX52" fmla="*/ 1193483 w 2613217"/>
              <a:gd name="connsiteY52" fmla="*/ 765810 h 2620327"/>
              <a:gd name="connsiteX53" fmla="*/ 1220153 w 2613217"/>
              <a:gd name="connsiteY53" fmla="*/ 752475 h 2620327"/>
              <a:gd name="connsiteX54" fmla="*/ 1234440 w 2613217"/>
              <a:gd name="connsiteY54" fmla="*/ 779145 h 2620327"/>
              <a:gd name="connsiteX55" fmla="*/ 1225868 w 2613217"/>
              <a:gd name="connsiteY55" fmla="*/ 804863 h 2620327"/>
              <a:gd name="connsiteX56" fmla="*/ 1243013 w 2613217"/>
              <a:gd name="connsiteY56" fmla="*/ 810578 h 2620327"/>
              <a:gd name="connsiteX57" fmla="*/ 1254443 w 2613217"/>
              <a:gd name="connsiteY57" fmla="*/ 768668 h 2620327"/>
              <a:gd name="connsiteX58" fmla="*/ 1244918 w 2613217"/>
              <a:gd name="connsiteY58" fmla="*/ 712470 h 2620327"/>
              <a:gd name="connsiteX59" fmla="*/ 1207770 w 2613217"/>
              <a:gd name="connsiteY59" fmla="*/ 700088 h 2620327"/>
              <a:gd name="connsiteX60" fmla="*/ 1194435 w 2613217"/>
              <a:gd name="connsiteY60" fmla="*/ 673418 h 2620327"/>
              <a:gd name="connsiteX61" fmla="*/ 1221105 w 2613217"/>
              <a:gd name="connsiteY61" fmla="*/ 660083 h 2620327"/>
              <a:gd name="connsiteX62" fmla="*/ 1233488 w 2613217"/>
              <a:gd name="connsiteY62" fmla="*/ 663893 h 2620327"/>
              <a:gd name="connsiteX63" fmla="*/ 1226820 w 2613217"/>
              <a:gd name="connsiteY63" fmla="*/ 641985 h 2620327"/>
              <a:gd name="connsiteX64" fmla="*/ 1240155 w 2613217"/>
              <a:gd name="connsiteY64" fmla="*/ 615315 h 2620327"/>
              <a:gd name="connsiteX65" fmla="*/ 1266825 w 2613217"/>
              <a:gd name="connsiteY65" fmla="*/ 628650 h 2620327"/>
              <a:gd name="connsiteX66" fmla="*/ 1291590 w 2613217"/>
              <a:gd name="connsiteY66" fmla="*/ 705803 h 2620327"/>
              <a:gd name="connsiteX67" fmla="*/ 1296353 w 2613217"/>
              <a:gd name="connsiteY67" fmla="*/ 778193 h 2620327"/>
              <a:gd name="connsiteX68" fmla="*/ 1278255 w 2613217"/>
              <a:gd name="connsiteY68" fmla="*/ 838200 h 2620327"/>
              <a:gd name="connsiteX69" fmla="*/ 1315403 w 2613217"/>
              <a:gd name="connsiteY69" fmla="*/ 906780 h 2620327"/>
              <a:gd name="connsiteX70" fmla="*/ 1341120 w 2613217"/>
              <a:gd name="connsiteY70" fmla="*/ 899160 h 2620327"/>
              <a:gd name="connsiteX71" fmla="*/ 1341120 w 2613217"/>
              <a:gd name="connsiteY71" fmla="*/ 842010 h 2620327"/>
              <a:gd name="connsiteX72" fmla="*/ 1324928 w 2613217"/>
              <a:gd name="connsiteY72" fmla="*/ 760095 h 2620327"/>
              <a:gd name="connsiteX73" fmla="*/ 1342073 w 2613217"/>
              <a:gd name="connsiteY73" fmla="*/ 735330 h 2620327"/>
              <a:gd name="connsiteX74" fmla="*/ 1366838 w 2613217"/>
              <a:gd name="connsiteY74" fmla="*/ 752475 h 2620327"/>
              <a:gd name="connsiteX75" fmla="*/ 1377315 w 2613217"/>
              <a:gd name="connsiteY75" fmla="*/ 806768 h 2620327"/>
              <a:gd name="connsiteX76" fmla="*/ 1396365 w 2613217"/>
              <a:gd name="connsiteY76" fmla="*/ 796290 h 2620327"/>
              <a:gd name="connsiteX77" fmla="*/ 1424940 w 2613217"/>
              <a:gd name="connsiteY77" fmla="*/ 803910 h 2620327"/>
              <a:gd name="connsiteX78" fmla="*/ 1417320 w 2613217"/>
              <a:gd name="connsiteY78" fmla="*/ 832485 h 2620327"/>
              <a:gd name="connsiteX79" fmla="*/ 1383983 w 2613217"/>
              <a:gd name="connsiteY79" fmla="*/ 851535 h 2620327"/>
              <a:gd name="connsiteX80" fmla="*/ 1383983 w 2613217"/>
              <a:gd name="connsiteY80" fmla="*/ 894398 h 2620327"/>
              <a:gd name="connsiteX81" fmla="*/ 1397318 w 2613217"/>
              <a:gd name="connsiteY81" fmla="*/ 896303 h 2620327"/>
              <a:gd name="connsiteX82" fmla="*/ 1443038 w 2613217"/>
              <a:gd name="connsiteY82" fmla="*/ 870585 h 2620327"/>
              <a:gd name="connsiteX83" fmla="*/ 1471613 w 2613217"/>
              <a:gd name="connsiteY83" fmla="*/ 878205 h 2620327"/>
              <a:gd name="connsiteX84" fmla="*/ 1463993 w 2613217"/>
              <a:gd name="connsiteY84" fmla="*/ 906780 h 2620327"/>
              <a:gd name="connsiteX85" fmla="*/ 1438275 w 2613217"/>
              <a:gd name="connsiteY85" fmla="*/ 921068 h 2620327"/>
              <a:gd name="connsiteX86" fmla="*/ 1507808 w 2613217"/>
              <a:gd name="connsiteY86" fmla="*/ 967740 h 2620327"/>
              <a:gd name="connsiteX87" fmla="*/ 1513523 w 2613217"/>
              <a:gd name="connsiteY87" fmla="*/ 997268 h 2620327"/>
              <a:gd name="connsiteX88" fmla="*/ 1483995 w 2613217"/>
              <a:gd name="connsiteY88" fmla="*/ 1002983 h 2620327"/>
              <a:gd name="connsiteX89" fmla="*/ 1386840 w 2613217"/>
              <a:gd name="connsiteY89" fmla="*/ 937260 h 2620327"/>
              <a:gd name="connsiteX90" fmla="*/ 1385888 w 2613217"/>
              <a:gd name="connsiteY90" fmla="*/ 937260 h 2620327"/>
              <a:gd name="connsiteX91" fmla="*/ 1258253 w 2613217"/>
              <a:gd name="connsiteY91" fmla="*/ 978218 h 2620327"/>
              <a:gd name="connsiteX92" fmla="*/ 1263968 w 2613217"/>
              <a:gd name="connsiteY92" fmla="*/ 987743 h 2620327"/>
              <a:gd name="connsiteX93" fmla="*/ 1301115 w 2613217"/>
              <a:gd name="connsiteY93" fmla="*/ 1041083 h 2620327"/>
              <a:gd name="connsiteX94" fmla="*/ 1348740 w 2613217"/>
              <a:gd name="connsiteY94" fmla="*/ 1051560 h 2620327"/>
              <a:gd name="connsiteX95" fmla="*/ 1366838 w 2613217"/>
              <a:gd name="connsiteY95" fmla="*/ 1021080 h 2620327"/>
              <a:gd name="connsiteX96" fmla="*/ 1415415 w 2613217"/>
              <a:gd name="connsiteY96" fmla="*/ 983933 h 2620327"/>
              <a:gd name="connsiteX97" fmla="*/ 1419225 w 2613217"/>
              <a:gd name="connsiteY97" fmla="*/ 984885 h 2620327"/>
              <a:gd name="connsiteX98" fmla="*/ 1449705 w 2613217"/>
              <a:gd name="connsiteY98" fmla="*/ 992505 h 2620327"/>
              <a:gd name="connsiteX99" fmla="*/ 1464945 w 2613217"/>
              <a:gd name="connsiteY99" fmla="*/ 1018223 h 2620327"/>
              <a:gd name="connsiteX100" fmla="*/ 1439228 w 2613217"/>
              <a:gd name="connsiteY100" fmla="*/ 1033463 h 2620327"/>
              <a:gd name="connsiteX101" fmla="*/ 1414463 w 2613217"/>
              <a:gd name="connsiteY101" fmla="*/ 1027748 h 2620327"/>
              <a:gd name="connsiteX102" fmla="*/ 1403033 w 2613217"/>
              <a:gd name="connsiteY102" fmla="*/ 1042035 h 2620327"/>
              <a:gd name="connsiteX103" fmla="*/ 1392555 w 2613217"/>
              <a:gd name="connsiteY103" fmla="*/ 1061085 h 2620327"/>
              <a:gd name="connsiteX104" fmla="*/ 1421130 w 2613217"/>
              <a:gd name="connsiteY104" fmla="*/ 1066800 h 2620327"/>
              <a:gd name="connsiteX105" fmla="*/ 1454468 w 2613217"/>
              <a:gd name="connsiteY105" fmla="*/ 1044893 h 2620327"/>
              <a:gd name="connsiteX106" fmla="*/ 1483995 w 2613217"/>
              <a:gd name="connsiteY106" fmla="*/ 1050608 h 2620327"/>
              <a:gd name="connsiteX107" fmla="*/ 1478280 w 2613217"/>
              <a:gd name="connsiteY107" fmla="*/ 1080135 h 2620327"/>
              <a:gd name="connsiteX108" fmla="*/ 1446848 w 2613217"/>
              <a:gd name="connsiteY108" fmla="*/ 1101090 h 2620327"/>
              <a:gd name="connsiteX109" fmla="*/ 1446848 w 2613217"/>
              <a:gd name="connsiteY109" fmla="*/ 1143000 h 2620327"/>
              <a:gd name="connsiteX110" fmla="*/ 1425893 w 2613217"/>
              <a:gd name="connsiteY110" fmla="*/ 1163955 h 2620327"/>
              <a:gd name="connsiteX111" fmla="*/ 1404938 w 2613217"/>
              <a:gd name="connsiteY111" fmla="*/ 1143000 h 2620327"/>
              <a:gd name="connsiteX112" fmla="*/ 1404938 w 2613217"/>
              <a:gd name="connsiteY112" fmla="*/ 1107758 h 2620327"/>
              <a:gd name="connsiteX113" fmla="*/ 1317308 w 2613217"/>
              <a:gd name="connsiteY113" fmla="*/ 1089660 h 2620327"/>
              <a:gd name="connsiteX114" fmla="*/ 1321118 w 2613217"/>
              <a:gd name="connsiteY114" fmla="*/ 1129665 h 2620327"/>
              <a:gd name="connsiteX115" fmla="*/ 1321118 w 2613217"/>
              <a:gd name="connsiteY115" fmla="*/ 1130618 h 2620327"/>
              <a:gd name="connsiteX116" fmla="*/ 1418273 w 2613217"/>
              <a:gd name="connsiteY116" fmla="*/ 1196340 h 2620327"/>
              <a:gd name="connsiteX117" fmla="*/ 1460183 w 2613217"/>
              <a:gd name="connsiteY117" fmla="*/ 1176338 h 2620327"/>
              <a:gd name="connsiteX118" fmla="*/ 1513523 w 2613217"/>
              <a:gd name="connsiteY118" fmla="*/ 1072515 h 2620327"/>
              <a:gd name="connsiteX119" fmla="*/ 1542098 w 2613217"/>
              <a:gd name="connsiteY119" fmla="*/ 1062990 h 2620327"/>
              <a:gd name="connsiteX120" fmla="*/ 1551623 w 2613217"/>
              <a:gd name="connsiteY120" fmla="*/ 1091565 h 2620327"/>
              <a:gd name="connsiteX121" fmla="*/ 1534478 w 2613217"/>
              <a:gd name="connsiteY121" fmla="*/ 1124903 h 2620327"/>
              <a:gd name="connsiteX122" fmla="*/ 1554480 w 2613217"/>
              <a:gd name="connsiteY122" fmla="*/ 1132523 h 2620327"/>
              <a:gd name="connsiteX123" fmla="*/ 1566863 w 2613217"/>
              <a:gd name="connsiteY123" fmla="*/ 1160145 h 2620327"/>
              <a:gd name="connsiteX124" fmla="*/ 1539240 w 2613217"/>
              <a:gd name="connsiteY124" fmla="*/ 1172528 h 2620327"/>
              <a:gd name="connsiteX125" fmla="*/ 1514475 w 2613217"/>
              <a:gd name="connsiteY125" fmla="*/ 1163003 h 2620327"/>
              <a:gd name="connsiteX126" fmla="*/ 1503045 w 2613217"/>
              <a:gd name="connsiteY126" fmla="*/ 1185863 h 2620327"/>
              <a:gd name="connsiteX127" fmla="*/ 1518285 w 2613217"/>
              <a:gd name="connsiteY127" fmla="*/ 1196340 h 2620327"/>
              <a:gd name="connsiteX128" fmla="*/ 1548765 w 2613217"/>
              <a:gd name="connsiteY128" fmla="*/ 1175385 h 2620327"/>
              <a:gd name="connsiteX129" fmla="*/ 1578293 w 2613217"/>
              <a:gd name="connsiteY129" fmla="*/ 1181100 h 2620327"/>
              <a:gd name="connsiteX130" fmla="*/ 1572578 w 2613217"/>
              <a:gd name="connsiteY130" fmla="*/ 1210628 h 2620327"/>
              <a:gd name="connsiteX131" fmla="*/ 1539240 w 2613217"/>
              <a:gd name="connsiteY131" fmla="*/ 1233488 h 2620327"/>
              <a:gd name="connsiteX132" fmla="*/ 1539240 w 2613217"/>
              <a:gd name="connsiteY132" fmla="*/ 1263015 h 2620327"/>
              <a:gd name="connsiteX133" fmla="*/ 1518285 w 2613217"/>
              <a:gd name="connsiteY133" fmla="*/ 1283970 h 2620327"/>
              <a:gd name="connsiteX134" fmla="*/ 1497330 w 2613217"/>
              <a:gd name="connsiteY134" fmla="*/ 1263015 h 2620327"/>
              <a:gd name="connsiteX135" fmla="*/ 1497330 w 2613217"/>
              <a:gd name="connsiteY135" fmla="*/ 1233488 h 2620327"/>
              <a:gd name="connsiteX136" fmla="*/ 1473518 w 2613217"/>
              <a:gd name="connsiteY136" fmla="*/ 1217295 h 2620327"/>
              <a:gd name="connsiteX137" fmla="*/ 1447800 w 2613217"/>
              <a:gd name="connsiteY137" fmla="*/ 1228725 h 2620327"/>
              <a:gd name="connsiteX138" fmla="*/ 1488758 w 2613217"/>
              <a:gd name="connsiteY138" fmla="*/ 1294448 h 2620327"/>
              <a:gd name="connsiteX139" fmla="*/ 1525905 w 2613217"/>
              <a:gd name="connsiteY139" fmla="*/ 1302068 h 2620327"/>
              <a:gd name="connsiteX140" fmla="*/ 1546860 w 2613217"/>
              <a:gd name="connsiteY140" fmla="*/ 1285875 h 2620327"/>
              <a:gd name="connsiteX141" fmla="*/ 1576388 w 2613217"/>
              <a:gd name="connsiteY141" fmla="*/ 1289685 h 2620327"/>
              <a:gd name="connsiteX142" fmla="*/ 1572578 w 2613217"/>
              <a:gd name="connsiteY142" fmla="*/ 1319213 h 2620327"/>
              <a:gd name="connsiteX143" fmla="*/ 1563053 w 2613217"/>
              <a:gd name="connsiteY143" fmla="*/ 1326833 h 2620327"/>
              <a:gd name="connsiteX144" fmla="*/ 1578293 w 2613217"/>
              <a:gd name="connsiteY144" fmla="*/ 1348740 h 2620327"/>
              <a:gd name="connsiteX145" fmla="*/ 1569720 w 2613217"/>
              <a:gd name="connsiteY145" fmla="*/ 1377315 h 2620327"/>
              <a:gd name="connsiteX146" fmla="*/ 1541145 w 2613217"/>
              <a:gd name="connsiteY146" fmla="*/ 1368743 h 2620327"/>
              <a:gd name="connsiteX147" fmla="*/ 1504950 w 2613217"/>
              <a:gd name="connsiteY147" fmla="*/ 1339215 h 2620327"/>
              <a:gd name="connsiteX148" fmla="*/ 1513523 w 2613217"/>
              <a:gd name="connsiteY148" fmla="*/ 1383030 h 2620327"/>
              <a:gd name="connsiteX149" fmla="*/ 1572578 w 2613217"/>
              <a:gd name="connsiteY149" fmla="*/ 1424940 h 2620327"/>
              <a:gd name="connsiteX150" fmla="*/ 1577340 w 2613217"/>
              <a:gd name="connsiteY150" fmla="*/ 1454468 h 2620327"/>
              <a:gd name="connsiteX151" fmla="*/ 1560195 w 2613217"/>
              <a:gd name="connsiteY151" fmla="*/ 1465898 h 2620327"/>
              <a:gd name="connsiteX152" fmla="*/ 537210 w 2613217"/>
              <a:gd name="connsiteY152" fmla="*/ 1465898 h 2620327"/>
              <a:gd name="connsiteX153" fmla="*/ 520065 w 2613217"/>
              <a:gd name="connsiteY153" fmla="*/ 1457325 h 2620327"/>
              <a:gd name="connsiteX154" fmla="*/ 524828 w 2613217"/>
              <a:gd name="connsiteY154" fmla="*/ 1427798 h 2620327"/>
              <a:gd name="connsiteX155" fmla="*/ 583883 w 2613217"/>
              <a:gd name="connsiteY155" fmla="*/ 1385888 h 2620327"/>
              <a:gd name="connsiteX156" fmla="*/ 592455 w 2613217"/>
              <a:gd name="connsiteY156" fmla="*/ 1342073 h 2620327"/>
              <a:gd name="connsiteX157" fmla="*/ 556260 w 2613217"/>
              <a:gd name="connsiteY157" fmla="*/ 1371600 h 2620327"/>
              <a:gd name="connsiteX158" fmla="*/ 527685 w 2613217"/>
              <a:gd name="connsiteY158" fmla="*/ 1380173 h 2620327"/>
              <a:gd name="connsiteX159" fmla="*/ 519113 w 2613217"/>
              <a:gd name="connsiteY159" fmla="*/ 1351598 h 2620327"/>
              <a:gd name="connsiteX160" fmla="*/ 534353 w 2613217"/>
              <a:gd name="connsiteY160" fmla="*/ 1329690 h 2620327"/>
              <a:gd name="connsiteX161" fmla="*/ 524828 w 2613217"/>
              <a:gd name="connsiteY161" fmla="*/ 1322070 h 2620327"/>
              <a:gd name="connsiteX162" fmla="*/ 521018 w 2613217"/>
              <a:gd name="connsiteY162" fmla="*/ 1292543 h 2620327"/>
              <a:gd name="connsiteX163" fmla="*/ 550545 w 2613217"/>
              <a:gd name="connsiteY163" fmla="*/ 1288733 h 2620327"/>
              <a:gd name="connsiteX164" fmla="*/ 571500 w 2613217"/>
              <a:gd name="connsiteY164" fmla="*/ 1304925 h 2620327"/>
              <a:gd name="connsiteX165" fmla="*/ 608648 w 2613217"/>
              <a:gd name="connsiteY165" fmla="*/ 1297305 h 2620327"/>
              <a:gd name="connsiteX166" fmla="*/ 649605 w 2613217"/>
              <a:gd name="connsiteY166" fmla="*/ 1231583 h 2620327"/>
              <a:gd name="connsiteX167" fmla="*/ 623888 w 2613217"/>
              <a:gd name="connsiteY167" fmla="*/ 1220153 h 2620327"/>
              <a:gd name="connsiteX168" fmla="*/ 600075 w 2613217"/>
              <a:gd name="connsiteY168" fmla="*/ 1236345 h 2620327"/>
              <a:gd name="connsiteX169" fmla="*/ 600075 w 2613217"/>
              <a:gd name="connsiteY169" fmla="*/ 1265873 h 2620327"/>
              <a:gd name="connsiteX170" fmla="*/ 579120 w 2613217"/>
              <a:gd name="connsiteY170" fmla="*/ 1286828 h 2620327"/>
              <a:gd name="connsiteX171" fmla="*/ 558165 w 2613217"/>
              <a:gd name="connsiteY171" fmla="*/ 1265873 h 2620327"/>
              <a:gd name="connsiteX172" fmla="*/ 558165 w 2613217"/>
              <a:gd name="connsiteY172" fmla="*/ 1236345 h 2620327"/>
              <a:gd name="connsiteX173" fmla="*/ 524828 w 2613217"/>
              <a:gd name="connsiteY173" fmla="*/ 1213485 h 2620327"/>
              <a:gd name="connsiteX174" fmla="*/ 519113 w 2613217"/>
              <a:gd name="connsiteY174" fmla="*/ 1183958 h 2620327"/>
              <a:gd name="connsiteX175" fmla="*/ 548640 w 2613217"/>
              <a:gd name="connsiteY175" fmla="*/ 1178243 h 2620327"/>
              <a:gd name="connsiteX176" fmla="*/ 579120 w 2613217"/>
              <a:gd name="connsiteY176" fmla="*/ 1199198 h 2620327"/>
              <a:gd name="connsiteX177" fmla="*/ 594360 w 2613217"/>
              <a:gd name="connsiteY177" fmla="*/ 1188720 h 2620327"/>
              <a:gd name="connsiteX178" fmla="*/ 582930 w 2613217"/>
              <a:gd name="connsiteY178" fmla="*/ 1165860 h 2620327"/>
              <a:gd name="connsiteX179" fmla="*/ 558165 w 2613217"/>
              <a:gd name="connsiteY179" fmla="*/ 1175385 h 2620327"/>
              <a:gd name="connsiteX180" fmla="*/ 530543 w 2613217"/>
              <a:gd name="connsiteY180" fmla="*/ 1163003 h 2620327"/>
              <a:gd name="connsiteX181" fmla="*/ 542925 w 2613217"/>
              <a:gd name="connsiteY181" fmla="*/ 1135380 h 2620327"/>
              <a:gd name="connsiteX182" fmla="*/ 562928 w 2613217"/>
              <a:gd name="connsiteY182" fmla="*/ 1127760 h 2620327"/>
              <a:gd name="connsiteX183" fmla="*/ 545783 w 2613217"/>
              <a:gd name="connsiteY183" fmla="*/ 1094423 h 2620327"/>
              <a:gd name="connsiteX184" fmla="*/ 555308 w 2613217"/>
              <a:gd name="connsiteY184" fmla="*/ 1065848 h 2620327"/>
              <a:gd name="connsiteX185" fmla="*/ 583883 w 2613217"/>
              <a:gd name="connsiteY185" fmla="*/ 1075373 h 2620327"/>
              <a:gd name="connsiteX186" fmla="*/ 637223 w 2613217"/>
              <a:gd name="connsiteY186" fmla="*/ 1179195 h 2620327"/>
              <a:gd name="connsiteX187" fmla="*/ 679133 w 2613217"/>
              <a:gd name="connsiteY187" fmla="*/ 1199198 h 2620327"/>
              <a:gd name="connsiteX188" fmla="*/ 776288 w 2613217"/>
              <a:gd name="connsiteY188" fmla="*/ 1133475 h 2620327"/>
              <a:gd name="connsiteX189" fmla="*/ 776288 w 2613217"/>
              <a:gd name="connsiteY189" fmla="*/ 1132523 h 2620327"/>
              <a:gd name="connsiteX190" fmla="*/ 780098 w 2613217"/>
              <a:gd name="connsiteY190" fmla="*/ 1092518 h 2620327"/>
              <a:gd name="connsiteX191" fmla="*/ 692468 w 2613217"/>
              <a:gd name="connsiteY191" fmla="*/ 1110615 h 2620327"/>
              <a:gd name="connsiteX192" fmla="*/ 692468 w 2613217"/>
              <a:gd name="connsiteY192" fmla="*/ 1145858 h 2620327"/>
              <a:gd name="connsiteX193" fmla="*/ 671513 w 2613217"/>
              <a:gd name="connsiteY193" fmla="*/ 1166813 h 2620327"/>
              <a:gd name="connsiteX194" fmla="*/ 650558 w 2613217"/>
              <a:gd name="connsiteY194" fmla="*/ 1145858 h 2620327"/>
              <a:gd name="connsiteX195" fmla="*/ 650558 w 2613217"/>
              <a:gd name="connsiteY195" fmla="*/ 1103948 h 2620327"/>
              <a:gd name="connsiteX196" fmla="*/ 619125 w 2613217"/>
              <a:gd name="connsiteY196" fmla="*/ 1082993 h 2620327"/>
              <a:gd name="connsiteX197" fmla="*/ 613410 w 2613217"/>
              <a:gd name="connsiteY197" fmla="*/ 1053465 h 2620327"/>
              <a:gd name="connsiteX198" fmla="*/ 642938 w 2613217"/>
              <a:gd name="connsiteY198" fmla="*/ 1047750 h 2620327"/>
              <a:gd name="connsiteX199" fmla="*/ 676275 w 2613217"/>
              <a:gd name="connsiteY199" fmla="*/ 1069658 h 2620327"/>
              <a:gd name="connsiteX200" fmla="*/ 704850 w 2613217"/>
              <a:gd name="connsiteY200" fmla="*/ 1063943 h 2620327"/>
              <a:gd name="connsiteX201" fmla="*/ 694373 w 2613217"/>
              <a:gd name="connsiteY201" fmla="*/ 1044893 h 2620327"/>
              <a:gd name="connsiteX202" fmla="*/ 682943 w 2613217"/>
              <a:gd name="connsiteY202" fmla="*/ 1030605 h 2620327"/>
              <a:gd name="connsiteX203" fmla="*/ 658178 w 2613217"/>
              <a:gd name="connsiteY203" fmla="*/ 1036320 h 2620327"/>
              <a:gd name="connsiteX204" fmla="*/ 632460 w 2613217"/>
              <a:gd name="connsiteY204" fmla="*/ 1021080 h 2620327"/>
              <a:gd name="connsiteX205" fmla="*/ 647700 w 2613217"/>
              <a:gd name="connsiteY205" fmla="*/ 995363 h 2620327"/>
              <a:gd name="connsiteX206" fmla="*/ 681990 w 2613217"/>
              <a:gd name="connsiteY206" fmla="*/ 986790 h 2620327"/>
              <a:gd name="connsiteX207" fmla="*/ 730568 w 2613217"/>
              <a:gd name="connsiteY207" fmla="*/ 1023938 h 2620327"/>
              <a:gd name="connsiteX208" fmla="*/ 748665 w 2613217"/>
              <a:gd name="connsiteY208" fmla="*/ 1054418 h 2620327"/>
              <a:gd name="connsiteX209" fmla="*/ 796290 w 2613217"/>
              <a:gd name="connsiteY209" fmla="*/ 1043940 h 2620327"/>
              <a:gd name="connsiteX210" fmla="*/ 833438 w 2613217"/>
              <a:gd name="connsiteY210" fmla="*/ 990600 h 2620327"/>
              <a:gd name="connsiteX211" fmla="*/ 839153 w 2613217"/>
              <a:gd name="connsiteY211" fmla="*/ 981075 h 2620327"/>
              <a:gd name="connsiteX212" fmla="*/ 711518 w 2613217"/>
              <a:gd name="connsiteY212" fmla="*/ 940118 h 2620327"/>
              <a:gd name="connsiteX213" fmla="*/ 711518 w 2613217"/>
              <a:gd name="connsiteY213" fmla="*/ 940118 h 2620327"/>
              <a:gd name="connsiteX214" fmla="*/ 614363 w 2613217"/>
              <a:gd name="connsiteY214" fmla="*/ 1005840 h 2620327"/>
              <a:gd name="connsiteX215" fmla="*/ 584835 w 2613217"/>
              <a:gd name="connsiteY215" fmla="*/ 1000125 h 2620327"/>
              <a:gd name="connsiteX216" fmla="*/ 590550 w 2613217"/>
              <a:gd name="connsiteY216" fmla="*/ 970598 h 2620327"/>
              <a:gd name="connsiteX217" fmla="*/ 660083 w 2613217"/>
              <a:gd name="connsiteY217" fmla="*/ 923925 h 2620327"/>
              <a:gd name="connsiteX218" fmla="*/ 634365 w 2613217"/>
              <a:gd name="connsiteY218" fmla="*/ 909638 h 2620327"/>
              <a:gd name="connsiteX219" fmla="*/ 626745 w 2613217"/>
              <a:gd name="connsiteY219" fmla="*/ 881063 h 2620327"/>
              <a:gd name="connsiteX220" fmla="*/ 655320 w 2613217"/>
              <a:gd name="connsiteY220" fmla="*/ 873443 h 2620327"/>
              <a:gd name="connsiteX221" fmla="*/ 701040 w 2613217"/>
              <a:gd name="connsiteY221" fmla="*/ 899160 h 2620327"/>
              <a:gd name="connsiteX222" fmla="*/ 714375 w 2613217"/>
              <a:gd name="connsiteY222" fmla="*/ 897255 h 2620327"/>
              <a:gd name="connsiteX223" fmla="*/ 714375 w 2613217"/>
              <a:gd name="connsiteY223" fmla="*/ 854393 h 2620327"/>
              <a:gd name="connsiteX224" fmla="*/ 681038 w 2613217"/>
              <a:gd name="connsiteY224" fmla="*/ 835343 h 2620327"/>
              <a:gd name="connsiteX225" fmla="*/ 673418 w 2613217"/>
              <a:gd name="connsiteY225" fmla="*/ 806768 h 2620327"/>
              <a:gd name="connsiteX226" fmla="*/ 701993 w 2613217"/>
              <a:gd name="connsiteY226" fmla="*/ 799148 h 2620327"/>
              <a:gd name="connsiteX227" fmla="*/ 721043 w 2613217"/>
              <a:gd name="connsiteY227" fmla="*/ 809625 h 2620327"/>
              <a:gd name="connsiteX228" fmla="*/ 731520 w 2613217"/>
              <a:gd name="connsiteY228" fmla="*/ 755333 h 2620327"/>
              <a:gd name="connsiteX229" fmla="*/ 756285 w 2613217"/>
              <a:gd name="connsiteY229" fmla="*/ 738188 h 2620327"/>
              <a:gd name="connsiteX230" fmla="*/ 773430 w 2613217"/>
              <a:gd name="connsiteY230" fmla="*/ 762953 h 2620327"/>
              <a:gd name="connsiteX231" fmla="*/ 757238 w 2613217"/>
              <a:gd name="connsiteY231" fmla="*/ 844868 h 2620327"/>
              <a:gd name="connsiteX232" fmla="*/ 757238 w 2613217"/>
              <a:gd name="connsiteY232" fmla="*/ 902018 h 2620327"/>
              <a:gd name="connsiteX233" fmla="*/ 782955 w 2613217"/>
              <a:gd name="connsiteY233" fmla="*/ 909638 h 2620327"/>
              <a:gd name="connsiteX234" fmla="*/ 820103 w 2613217"/>
              <a:gd name="connsiteY234" fmla="*/ 841058 h 2620327"/>
              <a:gd name="connsiteX235" fmla="*/ 802005 w 2613217"/>
              <a:gd name="connsiteY235" fmla="*/ 781050 h 2620327"/>
              <a:gd name="connsiteX236" fmla="*/ 806768 w 2613217"/>
              <a:gd name="connsiteY236" fmla="*/ 708660 h 2620327"/>
              <a:gd name="connsiteX237" fmla="*/ 831533 w 2613217"/>
              <a:gd name="connsiteY237" fmla="*/ 630555 h 2620327"/>
              <a:gd name="connsiteX238" fmla="*/ 858203 w 2613217"/>
              <a:gd name="connsiteY238" fmla="*/ 617220 h 2620327"/>
              <a:gd name="connsiteX239" fmla="*/ 871538 w 2613217"/>
              <a:gd name="connsiteY239" fmla="*/ 643890 h 2620327"/>
              <a:gd name="connsiteX240" fmla="*/ 864870 w 2613217"/>
              <a:gd name="connsiteY240" fmla="*/ 665798 h 2620327"/>
              <a:gd name="connsiteX241" fmla="*/ 877253 w 2613217"/>
              <a:gd name="connsiteY241" fmla="*/ 661988 h 2620327"/>
              <a:gd name="connsiteX242" fmla="*/ 903923 w 2613217"/>
              <a:gd name="connsiteY242" fmla="*/ 675323 h 2620327"/>
              <a:gd name="connsiteX243" fmla="*/ 890588 w 2613217"/>
              <a:gd name="connsiteY243" fmla="*/ 701993 h 2620327"/>
              <a:gd name="connsiteX244" fmla="*/ 852488 w 2613217"/>
              <a:gd name="connsiteY244" fmla="*/ 714375 h 2620327"/>
              <a:gd name="connsiteX245" fmla="*/ 845820 w 2613217"/>
              <a:gd name="connsiteY245" fmla="*/ 724853 h 2620327"/>
              <a:gd name="connsiteX246" fmla="*/ 845820 w 2613217"/>
              <a:gd name="connsiteY246" fmla="*/ 725805 h 2620327"/>
              <a:gd name="connsiteX247" fmla="*/ 842963 w 2613217"/>
              <a:gd name="connsiteY247" fmla="*/ 770573 h 2620327"/>
              <a:gd name="connsiteX248" fmla="*/ 854393 w 2613217"/>
              <a:gd name="connsiteY248" fmla="*/ 812483 h 2620327"/>
              <a:gd name="connsiteX249" fmla="*/ 871538 w 2613217"/>
              <a:gd name="connsiteY249" fmla="*/ 806768 h 2620327"/>
              <a:gd name="connsiteX250" fmla="*/ 862965 w 2613217"/>
              <a:gd name="connsiteY250" fmla="*/ 781050 h 2620327"/>
              <a:gd name="connsiteX251" fmla="*/ 877253 w 2613217"/>
              <a:gd name="connsiteY251" fmla="*/ 754380 h 2620327"/>
              <a:gd name="connsiteX252" fmla="*/ 903923 w 2613217"/>
              <a:gd name="connsiteY252" fmla="*/ 768668 h 2620327"/>
              <a:gd name="connsiteX253" fmla="*/ 913448 w 2613217"/>
              <a:gd name="connsiteY253" fmla="*/ 798195 h 2620327"/>
              <a:gd name="connsiteX254" fmla="*/ 917258 w 2613217"/>
              <a:gd name="connsiteY254" fmla="*/ 824865 h 2620327"/>
              <a:gd name="connsiteX255" fmla="*/ 888683 w 2613217"/>
              <a:gd name="connsiteY255" fmla="*/ 847725 h 2620327"/>
              <a:gd name="connsiteX256" fmla="*/ 859155 w 2613217"/>
              <a:gd name="connsiteY256" fmla="*/ 859155 h 2620327"/>
              <a:gd name="connsiteX257" fmla="*/ 822960 w 2613217"/>
              <a:gd name="connsiteY257" fmla="*/ 926783 h 2620327"/>
              <a:gd name="connsiteX258" fmla="*/ 862013 w 2613217"/>
              <a:gd name="connsiteY258" fmla="*/ 945833 h 2620327"/>
              <a:gd name="connsiteX259" fmla="*/ 880110 w 2613217"/>
              <a:gd name="connsiteY259" fmla="*/ 914400 h 2620327"/>
              <a:gd name="connsiteX260" fmla="*/ 908685 w 2613217"/>
              <a:gd name="connsiteY260" fmla="*/ 906780 h 2620327"/>
              <a:gd name="connsiteX261" fmla="*/ 916305 w 2613217"/>
              <a:gd name="connsiteY261" fmla="*/ 935355 h 2620327"/>
              <a:gd name="connsiteX262" fmla="*/ 892493 w 2613217"/>
              <a:gd name="connsiteY262" fmla="*/ 978218 h 2620327"/>
              <a:gd name="connsiteX263" fmla="*/ 899160 w 2613217"/>
              <a:gd name="connsiteY263" fmla="*/ 1041083 h 2620327"/>
              <a:gd name="connsiteX264" fmla="*/ 903923 w 2613217"/>
              <a:gd name="connsiteY264" fmla="*/ 1054418 h 2620327"/>
              <a:gd name="connsiteX265" fmla="*/ 919163 w 2613217"/>
              <a:gd name="connsiteY265" fmla="*/ 1077278 h 2620327"/>
              <a:gd name="connsiteX266" fmla="*/ 896303 w 2613217"/>
              <a:gd name="connsiteY266" fmla="*/ 1096328 h 2620327"/>
              <a:gd name="connsiteX267" fmla="*/ 857250 w 2613217"/>
              <a:gd name="connsiteY267" fmla="*/ 1046798 h 2620327"/>
              <a:gd name="connsiteX268" fmla="*/ 856298 w 2613217"/>
              <a:gd name="connsiteY268" fmla="*/ 1035368 h 2620327"/>
              <a:gd name="connsiteX269" fmla="*/ 841058 w 2613217"/>
              <a:gd name="connsiteY269" fmla="*/ 1059180 h 2620327"/>
              <a:gd name="connsiteX270" fmla="*/ 894398 w 2613217"/>
              <a:gd name="connsiteY270" fmla="*/ 1177290 h 2620327"/>
              <a:gd name="connsiteX271" fmla="*/ 905828 w 2613217"/>
              <a:gd name="connsiteY271" fmla="*/ 1204913 h 2620327"/>
              <a:gd name="connsiteX272" fmla="*/ 878205 w 2613217"/>
              <a:gd name="connsiteY272" fmla="*/ 1216343 h 2620327"/>
              <a:gd name="connsiteX273" fmla="*/ 822008 w 2613217"/>
              <a:gd name="connsiteY273" fmla="*/ 1131570 h 2620327"/>
              <a:gd name="connsiteX274" fmla="*/ 822008 w 2613217"/>
              <a:gd name="connsiteY274" fmla="*/ 1135380 h 2620327"/>
              <a:gd name="connsiteX275" fmla="*/ 901065 w 2613217"/>
              <a:gd name="connsiteY275" fmla="*/ 1285875 h 2620327"/>
              <a:gd name="connsiteX276" fmla="*/ 902018 w 2613217"/>
              <a:gd name="connsiteY276" fmla="*/ 1315403 h 2620327"/>
              <a:gd name="connsiteX277" fmla="*/ 881063 w 2613217"/>
              <a:gd name="connsiteY277" fmla="*/ 1321118 h 2620327"/>
              <a:gd name="connsiteX278" fmla="*/ 876300 w 2613217"/>
              <a:gd name="connsiteY278" fmla="*/ 1360170 h 2620327"/>
              <a:gd name="connsiteX279" fmla="*/ 852488 w 2613217"/>
              <a:gd name="connsiteY279" fmla="*/ 1378268 h 2620327"/>
              <a:gd name="connsiteX280" fmla="*/ 834390 w 2613217"/>
              <a:gd name="connsiteY280" fmla="*/ 1354455 h 2620327"/>
              <a:gd name="connsiteX281" fmla="*/ 842963 w 2613217"/>
              <a:gd name="connsiteY281" fmla="*/ 1285875 h 2620327"/>
              <a:gd name="connsiteX282" fmla="*/ 828675 w 2613217"/>
              <a:gd name="connsiteY282" fmla="*/ 1268730 h 2620327"/>
              <a:gd name="connsiteX283" fmla="*/ 781050 w 2613217"/>
              <a:gd name="connsiteY283" fmla="*/ 1336358 h 2620327"/>
              <a:gd name="connsiteX284" fmla="*/ 781050 w 2613217"/>
              <a:gd name="connsiteY284" fmla="*/ 1379220 h 2620327"/>
              <a:gd name="connsiteX285" fmla="*/ 760095 w 2613217"/>
              <a:gd name="connsiteY285" fmla="*/ 1400175 h 2620327"/>
              <a:gd name="connsiteX286" fmla="*/ 739140 w 2613217"/>
              <a:gd name="connsiteY286" fmla="*/ 1379220 h 2620327"/>
              <a:gd name="connsiteX287" fmla="*/ 739140 w 2613217"/>
              <a:gd name="connsiteY287" fmla="*/ 1347788 h 2620327"/>
              <a:gd name="connsiteX288" fmla="*/ 699135 w 2613217"/>
              <a:gd name="connsiteY288" fmla="*/ 1341120 h 2620327"/>
              <a:gd name="connsiteX289" fmla="*/ 681990 w 2613217"/>
              <a:gd name="connsiteY289" fmla="*/ 1317308 h 2620327"/>
              <a:gd name="connsiteX290" fmla="*/ 705803 w 2613217"/>
              <a:gd name="connsiteY290" fmla="*/ 1300163 h 2620327"/>
              <a:gd name="connsiteX291" fmla="*/ 750570 w 2613217"/>
              <a:gd name="connsiteY291" fmla="*/ 1307783 h 2620327"/>
              <a:gd name="connsiteX292" fmla="*/ 803910 w 2613217"/>
              <a:gd name="connsiteY292" fmla="*/ 1231583 h 2620327"/>
              <a:gd name="connsiteX293" fmla="*/ 784860 w 2613217"/>
              <a:gd name="connsiteY293" fmla="*/ 1181100 h 2620327"/>
              <a:gd name="connsiteX294" fmla="*/ 703898 w 2613217"/>
              <a:gd name="connsiteY294" fmla="*/ 1239203 h 2620327"/>
              <a:gd name="connsiteX295" fmla="*/ 698183 w 2613217"/>
              <a:gd name="connsiteY295" fmla="*/ 1244918 h 2620327"/>
              <a:gd name="connsiteX296" fmla="*/ 643890 w 2613217"/>
              <a:gd name="connsiteY296" fmla="*/ 1327785 h 2620327"/>
              <a:gd name="connsiteX297" fmla="*/ 641985 w 2613217"/>
              <a:gd name="connsiteY297" fmla="*/ 1331595 h 2620327"/>
              <a:gd name="connsiteX298" fmla="*/ 628650 w 2613217"/>
              <a:gd name="connsiteY298" fmla="*/ 1380173 h 2620327"/>
              <a:gd name="connsiteX299" fmla="*/ 668655 w 2613217"/>
              <a:gd name="connsiteY299" fmla="*/ 1380173 h 2620327"/>
              <a:gd name="connsiteX300" fmla="*/ 689610 w 2613217"/>
              <a:gd name="connsiteY300" fmla="*/ 1401128 h 2620327"/>
              <a:gd name="connsiteX301" fmla="*/ 668655 w 2613217"/>
              <a:gd name="connsiteY301" fmla="*/ 1422083 h 2620327"/>
              <a:gd name="connsiteX302" fmla="*/ 611505 w 2613217"/>
              <a:gd name="connsiteY302" fmla="*/ 1422083 h 2620327"/>
              <a:gd name="connsiteX303" fmla="*/ 550545 w 2613217"/>
              <a:gd name="connsiteY303" fmla="*/ 1465898 h 2620327"/>
              <a:gd name="connsiteX304" fmla="*/ 537210 w 2613217"/>
              <a:gd name="connsiteY304" fmla="*/ 1465898 h 2620327"/>
              <a:gd name="connsiteX305" fmla="*/ 879158 w 2613217"/>
              <a:gd name="connsiteY305" fmla="*/ 821055 h 2620327"/>
              <a:gd name="connsiteX306" fmla="*/ 879158 w 2613217"/>
              <a:gd name="connsiteY306" fmla="*/ 821055 h 2620327"/>
              <a:gd name="connsiteX307" fmla="*/ 879158 w 2613217"/>
              <a:gd name="connsiteY307" fmla="*/ 821055 h 2620327"/>
              <a:gd name="connsiteX308" fmla="*/ 2608898 w 2613217"/>
              <a:gd name="connsiteY308" fmla="*/ 2413635 h 2620327"/>
              <a:gd name="connsiteX309" fmla="*/ 2596515 w 2613217"/>
              <a:gd name="connsiteY309" fmla="*/ 2345055 h 2620327"/>
              <a:gd name="connsiteX310" fmla="*/ 2486978 w 2613217"/>
              <a:gd name="connsiteY310" fmla="*/ 1779270 h 2620327"/>
              <a:gd name="connsiteX311" fmla="*/ 2386013 w 2613217"/>
              <a:gd name="connsiteY311" fmla="*/ 1324928 h 2620327"/>
              <a:gd name="connsiteX312" fmla="*/ 2098358 w 2613217"/>
              <a:gd name="connsiteY312" fmla="*/ 873443 h 2620327"/>
              <a:gd name="connsiteX313" fmla="*/ 2098358 w 2613217"/>
              <a:gd name="connsiteY313" fmla="*/ 180975 h 2620327"/>
              <a:gd name="connsiteX314" fmla="*/ 1917383 w 2613217"/>
              <a:gd name="connsiteY314" fmla="*/ 0 h 2620327"/>
              <a:gd name="connsiteX315" fmla="*/ 180975 w 2613217"/>
              <a:gd name="connsiteY315" fmla="*/ 0 h 2620327"/>
              <a:gd name="connsiteX316" fmla="*/ 0 w 2613217"/>
              <a:gd name="connsiteY316" fmla="*/ 180975 h 2620327"/>
              <a:gd name="connsiteX317" fmla="*/ 0 w 2613217"/>
              <a:gd name="connsiteY317" fmla="*/ 2047875 h 2620327"/>
              <a:gd name="connsiteX318" fmla="*/ 180975 w 2613217"/>
              <a:gd name="connsiteY318" fmla="*/ 2228850 h 2620327"/>
              <a:gd name="connsiteX319" fmla="*/ 1421130 w 2613217"/>
              <a:gd name="connsiteY319" fmla="*/ 2228850 h 2620327"/>
              <a:gd name="connsiteX320" fmla="*/ 1837373 w 2613217"/>
              <a:gd name="connsiteY320" fmla="*/ 2440305 h 2620327"/>
              <a:gd name="connsiteX321" fmla="*/ 1898333 w 2613217"/>
              <a:gd name="connsiteY321" fmla="*/ 2573655 h 2620327"/>
              <a:gd name="connsiteX322" fmla="*/ 2015490 w 2613217"/>
              <a:gd name="connsiteY322" fmla="*/ 2620328 h 2620327"/>
              <a:gd name="connsiteX323" fmla="*/ 2020253 w 2613217"/>
              <a:gd name="connsiteY323" fmla="*/ 2620328 h 2620327"/>
              <a:gd name="connsiteX324" fmla="*/ 2479358 w 2613217"/>
              <a:gd name="connsiteY324" fmla="*/ 2620328 h 2620327"/>
              <a:gd name="connsiteX325" fmla="*/ 2488883 w 2613217"/>
              <a:gd name="connsiteY325" fmla="*/ 2619375 h 2620327"/>
              <a:gd name="connsiteX326" fmla="*/ 2608898 w 2613217"/>
              <a:gd name="connsiteY326" fmla="*/ 2413635 h 2620327"/>
              <a:gd name="connsiteX327" fmla="*/ 1363028 w 2613217"/>
              <a:gd name="connsiteY327" fmla="*/ 155258 h 2620327"/>
              <a:gd name="connsiteX328" fmla="*/ 1414463 w 2613217"/>
              <a:gd name="connsiteY328" fmla="*/ 94298 h 2620327"/>
              <a:gd name="connsiteX329" fmla="*/ 1917383 w 2613217"/>
              <a:gd name="connsiteY329" fmla="*/ 94298 h 2620327"/>
              <a:gd name="connsiteX330" fmla="*/ 2004060 w 2613217"/>
              <a:gd name="connsiteY330" fmla="*/ 180975 h 2620327"/>
              <a:gd name="connsiteX331" fmla="*/ 2004060 w 2613217"/>
              <a:gd name="connsiteY331" fmla="*/ 605790 h 2620327"/>
              <a:gd name="connsiteX332" fmla="*/ 1779270 w 2613217"/>
              <a:gd name="connsiteY332" fmla="*/ 529590 h 2620327"/>
              <a:gd name="connsiteX333" fmla="*/ 1749743 w 2613217"/>
              <a:gd name="connsiteY333" fmla="*/ 529590 h 2620327"/>
              <a:gd name="connsiteX334" fmla="*/ 1512570 w 2613217"/>
              <a:gd name="connsiteY334" fmla="*/ 448628 h 2620327"/>
              <a:gd name="connsiteX335" fmla="*/ 1363028 w 2613217"/>
              <a:gd name="connsiteY335" fmla="*/ 155258 h 2620327"/>
              <a:gd name="connsiteX336" fmla="*/ 1290638 w 2613217"/>
              <a:gd name="connsiteY336" fmla="*/ 94298 h 2620327"/>
              <a:gd name="connsiteX337" fmla="*/ 1243965 w 2613217"/>
              <a:gd name="connsiteY337" fmla="*/ 163830 h 2620327"/>
              <a:gd name="connsiteX338" fmla="*/ 1220153 w 2613217"/>
              <a:gd name="connsiteY338" fmla="*/ 209550 h 2620327"/>
              <a:gd name="connsiteX339" fmla="*/ 1049655 w 2613217"/>
              <a:gd name="connsiteY339" fmla="*/ 304800 h 2620327"/>
              <a:gd name="connsiteX340" fmla="*/ 879158 w 2613217"/>
              <a:gd name="connsiteY340" fmla="*/ 209550 h 2620327"/>
              <a:gd name="connsiteX341" fmla="*/ 855345 w 2613217"/>
              <a:gd name="connsiteY341" fmla="*/ 163830 h 2620327"/>
              <a:gd name="connsiteX342" fmla="*/ 808673 w 2613217"/>
              <a:gd name="connsiteY342" fmla="*/ 94298 h 2620327"/>
              <a:gd name="connsiteX343" fmla="*/ 1290638 w 2613217"/>
              <a:gd name="connsiteY343" fmla="*/ 94298 h 2620327"/>
              <a:gd name="connsiteX344" fmla="*/ 1048703 w 2613217"/>
              <a:gd name="connsiteY344" fmla="*/ 790575 h 2620327"/>
              <a:gd name="connsiteX345" fmla="*/ 943928 w 2613217"/>
              <a:gd name="connsiteY345" fmla="*/ 905828 h 2620327"/>
              <a:gd name="connsiteX346" fmla="*/ 945833 w 2613217"/>
              <a:gd name="connsiteY346" fmla="*/ 1345883 h 2620327"/>
              <a:gd name="connsiteX347" fmla="*/ 867728 w 2613217"/>
              <a:gd name="connsiteY347" fmla="*/ 1436370 h 2620327"/>
              <a:gd name="connsiteX348" fmla="*/ 714375 w 2613217"/>
              <a:gd name="connsiteY348" fmla="*/ 1446848 h 2620327"/>
              <a:gd name="connsiteX349" fmla="*/ 573405 w 2613217"/>
              <a:gd name="connsiteY349" fmla="*/ 1491615 h 2620327"/>
              <a:gd name="connsiteX350" fmla="*/ 521970 w 2613217"/>
              <a:gd name="connsiteY350" fmla="*/ 1516380 h 2620327"/>
              <a:gd name="connsiteX351" fmla="*/ 497205 w 2613217"/>
              <a:gd name="connsiteY351" fmla="*/ 1522095 h 2620327"/>
              <a:gd name="connsiteX352" fmla="*/ 491490 w 2613217"/>
              <a:gd name="connsiteY352" fmla="*/ 1500188 h 2620327"/>
              <a:gd name="connsiteX353" fmla="*/ 491490 w 2613217"/>
              <a:gd name="connsiteY353" fmla="*/ 1494473 h 2620327"/>
              <a:gd name="connsiteX354" fmla="*/ 548640 w 2613217"/>
              <a:gd name="connsiteY354" fmla="*/ 1007745 h 2620327"/>
              <a:gd name="connsiteX355" fmla="*/ 895350 w 2613217"/>
              <a:gd name="connsiteY355" fmla="*/ 560070 h 2620327"/>
              <a:gd name="connsiteX356" fmla="*/ 897255 w 2613217"/>
              <a:gd name="connsiteY356" fmla="*/ 560070 h 2620327"/>
              <a:gd name="connsiteX357" fmla="*/ 936308 w 2613217"/>
              <a:gd name="connsiteY357" fmla="*/ 611505 h 2620327"/>
              <a:gd name="connsiteX358" fmla="*/ 942023 w 2613217"/>
              <a:gd name="connsiteY358" fmla="*/ 641033 h 2620327"/>
              <a:gd name="connsiteX359" fmla="*/ 979170 w 2613217"/>
              <a:gd name="connsiteY359" fmla="*/ 699135 h 2620327"/>
              <a:gd name="connsiteX360" fmla="*/ 1022033 w 2613217"/>
              <a:gd name="connsiteY360" fmla="*/ 648653 h 2620327"/>
              <a:gd name="connsiteX361" fmla="*/ 1025843 w 2613217"/>
              <a:gd name="connsiteY361" fmla="*/ 401955 h 2620327"/>
              <a:gd name="connsiteX362" fmla="*/ 1070610 w 2613217"/>
              <a:gd name="connsiteY362" fmla="*/ 401955 h 2620327"/>
              <a:gd name="connsiteX363" fmla="*/ 1074420 w 2613217"/>
              <a:gd name="connsiteY363" fmla="*/ 648653 h 2620327"/>
              <a:gd name="connsiteX364" fmla="*/ 1117283 w 2613217"/>
              <a:gd name="connsiteY364" fmla="*/ 699135 h 2620327"/>
              <a:gd name="connsiteX365" fmla="*/ 1154430 w 2613217"/>
              <a:gd name="connsiteY365" fmla="*/ 641033 h 2620327"/>
              <a:gd name="connsiteX366" fmla="*/ 1160145 w 2613217"/>
              <a:gd name="connsiteY366" fmla="*/ 611505 h 2620327"/>
              <a:gd name="connsiteX367" fmla="*/ 1199198 w 2613217"/>
              <a:gd name="connsiteY367" fmla="*/ 560070 h 2620327"/>
              <a:gd name="connsiteX368" fmla="*/ 1201103 w 2613217"/>
              <a:gd name="connsiteY368" fmla="*/ 560070 h 2620327"/>
              <a:gd name="connsiteX369" fmla="*/ 1547813 w 2613217"/>
              <a:gd name="connsiteY369" fmla="*/ 1007745 h 2620327"/>
              <a:gd name="connsiteX370" fmla="*/ 1604963 w 2613217"/>
              <a:gd name="connsiteY370" fmla="*/ 1494473 h 2620327"/>
              <a:gd name="connsiteX371" fmla="*/ 1604963 w 2613217"/>
              <a:gd name="connsiteY371" fmla="*/ 1500188 h 2620327"/>
              <a:gd name="connsiteX372" fmla="*/ 1599248 w 2613217"/>
              <a:gd name="connsiteY372" fmla="*/ 1523048 h 2620327"/>
              <a:gd name="connsiteX373" fmla="*/ 1574483 w 2613217"/>
              <a:gd name="connsiteY373" fmla="*/ 1517333 h 2620327"/>
              <a:gd name="connsiteX374" fmla="*/ 1523048 w 2613217"/>
              <a:gd name="connsiteY374" fmla="*/ 1492568 h 2620327"/>
              <a:gd name="connsiteX375" fmla="*/ 1382078 w 2613217"/>
              <a:gd name="connsiteY375" fmla="*/ 1447800 h 2620327"/>
              <a:gd name="connsiteX376" fmla="*/ 1228725 w 2613217"/>
              <a:gd name="connsiteY376" fmla="*/ 1437323 h 2620327"/>
              <a:gd name="connsiteX377" fmla="*/ 1150620 w 2613217"/>
              <a:gd name="connsiteY377" fmla="*/ 1346835 h 2620327"/>
              <a:gd name="connsiteX378" fmla="*/ 1152525 w 2613217"/>
              <a:gd name="connsiteY378" fmla="*/ 906780 h 2620327"/>
              <a:gd name="connsiteX379" fmla="*/ 1048703 w 2613217"/>
              <a:gd name="connsiteY379" fmla="*/ 790575 h 2620327"/>
              <a:gd name="connsiteX380" fmla="*/ 94298 w 2613217"/>
              <a:gd name="connsiteY380" fmla="*/ 180975 h 2620327"/>
              <a:gd name="connsiteX381" fmla="*/ 180975 w 2613217"/>
              <a:gd name="connsiteY381" fmla="*/ 94298 h 2620327"/>
              <a:gd name="connsiteX382" fmla="*/ 683895 w 2613217"/>
              <a:gd name="connsiteY382" fmla="*/ 94298 h 2620327"/>
              <a:gd name="connsiteX383" fmla="*/ 735330 w 2613217"/>
              <a:gd name="connsiteY383" fmla="*/ 155258 h 2620327"/>
              <a:gd name="connsiteX384" fmla="*/ 585788 w 2613217"/>
              <a:gd name="connsiteY384" fmla="*/ 448628 h 2620327"/>
              <a:gd name="connsiteX385" fmla="*/ 348615 w 2613217"/>
              <a:gd name="connsiteY385" fmla="*/ 529590 h 2620327"/>
              <a:gd name="connsiteX386" fmla="*/ 319088 w 2613217"/>
              <a:gd name="connsiteY386" fmla="*/ 529590 h 2620327"/>
              <a:gd name="connsiteX387" fmla="*/ 94298 w 2613217"/>
              <a:gd name="connsiteY387" fmla="*/ 605790 h 2620327"/>
              <a:gd name="connsiteX388" fmla="*/ 94298 w 2613217"/>
              <a:gd name="connsiteY388" fmla="*/ 180975 h 2620327"/>
              <a:gd name="connsiteX389" fmla="*/ 340043 w 2613217"/>
              <a:gd name="connsiteY389" fmla="*/ 2134553 h 2620327"/>
              <a:gd name="connsiteX390" fmla="*/ 180975 w 2613217"/>
              <a:gd name="connsiteY390" fmla="*/ 2134553 h 2620327"/>
              <a:gd name="connsiteX391" fmla="*/ 94298 w 2613217"/>
              <a:gd name="connsiteY391" fmla="*/ 2047875 h 2620327"/>
              <a:gd name="connsiteX392" fmla="*/ 94298 w 2613217"/>
              <a:gd name="connsiteY392" fmla="*/ 1937385 h 2620327"/>
              <a:gd name="connsiteX393" fmla="*/ 240030 w 2613217"/>
              <a:gd name="connsiteY393" fmla="*/ 1700213 h 2620327"/>
              <a:gd name="connsiteX394" fmla="*/ 340043 w 2613217"/>
              <a:gd name="connsiteY394" fmla="*/ 1930718 h 2620327"/>
              <a:gd name="connsiteX395" fmla="*/ 340043 w 2613217"/>
              <a:gd name="connsiteY395" fmla="*/ 2134553 h 2620327"/>
              <a:gd name="connsiteX396" fmla="*/ 430530 w 2613217"/>
              <a:gd name="connsiteY396" fmla="*/ 1902143 h 2620327"/>
              <a:gd name="connsiteX397" fmla="*/ 287655 w 2613217"/>
              <a:gd name="connsiteY397" fmla="*/ 1575435 h 2620327"/>
              <a:gd name="connsiteX398" fmla="*/ 306705 w 2613217"/>
              <a:gd name="connsiteY398" fmla="*/ 1502093 h 2620327"/>
              <a:gd name="connsiteX399" fmla="*/ 269558 w 2613217"/>
              <a:gd name="connsiteY399" fmla="*/ 1446848 h 2620327"/>
              <a:gd name="connsiteX400" fmla="*/ 214313 w 2613217"/>
              <a:gd name="connsiteY400" fmla="*/ 1483995 h 2620327"/>
              <a:gd name="connsiteX401" fmla="*/ 94298 w 2613217"/>
              <a:gd name="connsiteY401" fmla="*/ 1772603 h 2620327"/>
              <a:gd name="connsiteX402" fmla="*/ 94298 w 2613217"/>
              <a:gd name="connsiteY402" fmla="*/ 724853 h 2620327"/>
              <a:gd name="connsiteX403" fmla="*/ 324803 w 2613217"/>
              <a:gd name="connsiteY403" fmla="*/ 623888 h 2620327"/>
              <a:gd name="connsiteX404" fmla="*/ 345758 w 2613217"/>
              <a:gd name="connsiteY404" fmla="*/ 623888 h 2620327"/>
              <a:gd name="connsiteX405" fmla="*/ 628650 w 2613217"/>
              <a:gd name="connsiteY405" fmla="*/ 532448 h 2620327"/>
              <a:gd name="connsiteX406" fmla="*/ 815340 w 2613217"/>
              <a:gd name="connsiteY406" fmla="*/ 294323 h 2620327"/>
              <a:gd name="connsiteX407" fmla="*/ 966788 w 2613217"/>
              <a:gd name="connsiteY407" fmla="*/ 393383 h 2620327"/>
              <a:gd name="connsiteX408" fmla="*/ 973455 w 2613217"/>
              <a:gd name="connsiteY408" fmla="*/ 547688 h 2620327"/>
              <a:gd name="connsiteX409" fmla="*/ 907733 w 2613217"/>
              <a:gd name="connsiteY409" fmla="*/ 500063 h 2620327"/>
              <a:gd name="connsiteX410" fmla="*/ 493395 w 2613217"/>
              <a:gd name="connsiteY410" fmla="*/ 989648 h 2620327"/>
              <a:gd name="connsiteX411" fmla="*/ 432435 w 2613217"/>
              <a:gd name="connsiteY411" fmla="*/ 1498283 h 2620327"/>
              <a:gd name="connsiteX412" fmla="*/ 462915 w 2613217"/>
              <a:gd name="connsiteY412" fmla="*/ 1569720 h 2620327"/>
              <a:gd name="connsiteX413" fmla="*/ 500063 w 2613217"/>
              <a:gd name="connsiteY413" fmla="*/ 1581150 h 2620327"/>
              <a:gd name="connsiteX414" fmla="*/ 545783 w 2613217"/>
              <a:gd name="connsiteY414" fmla="*/ 1569720 h 2620327"/>
              <a:gd name="connsiteX415" fmla="*/ 599123 w 2613217"/>
              <a:gd name="connsiteY415" fmla="*/ 1544003 h 2620327"/>
              <a:gd name="connsiteX416" fmla="*/ 718185 w 2613217"/>
              <a:gd name="connsiteY416" fmla="*/ 1504950 h 2620327"/>
              <a:gd name="connsiteX417" fmla="*/ 872490 w 2613217"/>
              <a:gd name="connsiteY417" fmla="*/ 1494473 h 2620327"/>
              <a:gd name="connsiteX418" fmla="*/ 876300 w 2613217"/>
              <a:gd name="connsiteY418" fmla="*/ 1493520 h 2620327"/>
              <a:gd name="connsiteX419" fmla="*/ 1003935 w 2613217"/>
              <a:gd name="connsiteY419" fmla="*/ 1343978 h 2620327"/>
              <a:gd name="connsiteX420" fmla="*/ 1002030 w 2613217"/>
              <a:gd name="connsiteY420" fmla="*/ 903923 h 2620327"/>
              <a:gd name="connsiteX421" fmla="*/ 1046798 w 2613217"/>
              <a:gd name="connsiteY421" fmla="*/ 848678 h 2620327"/>
              <a:gd name="connsiteX422" fmla="*/ 1091565 w 2613217"/>
              <a:gd name="connsiteY422" fmla="*/ 903923 h 2620327"/>
              <a:gd name="connsiteX423" fmla="*/ 1089660 w 2613217"/>
              <a:gd name="connsiteY423" fmla="*/ 1343978 h 2620327"/>
              <a:gd name="connsiteX424" fmla="*/ 1217295 w 2613217"/>
              <a:gd name="connsiteY424" fmla="*/ 1493520 h 2620327"/>
              <a:gd name="connsiteX425" fmla="*/ 1221105 w 2613217"/>
              <a:gd name="connsiteY425" fmla="*/ 1494473 h 2620327"/>
              <a:gd name="connsiteX426" fmla="*/ 1375410 w 2613217"/>
              <a:gd name="connsiteY426" fmla="*/ 1504950 h 2620327"/>
              <a:gd name="connsiteX427" fmla="*/ 1494473 w 2613217"/>
              <a:gd name="connsiteY427" fmla="*/ 1544003 h 2620327"/>
              <a:gd name="connsiteX428" fmla="*/ 1547813 w 2613217"/>
              <a:gd name="connsiteY428" fmla="*/ 1569720 h 2620327"/>
              <a:gd name="connsiteX429" fmla="*/ 1630680 w 2613217"/>
              <a:gd name="connsiteY429" fmla="*/ 1569720 h 2620327"/>
              <a:gd name="connsiteX430" fmla="*/ 1661160 w 2613217"/>
              <a:gd name="connsiteY430" fmla="*/ 1498283 h 2620327"/>
              <a:gd name="connsiteX431" fmla="*/ 1602105 w 2613217"/>
              <a:gd name="connsiteY431" fmla="*/ 988695 h 2620327"/>
              <a:gd name="connsiteX432" fmla="*/ 1187768 w 2613217"/>
              <a:gd name="connsiteY432" fmla="*/ 499110 h 2620327"/>
              <a:gd name="connsiteX433" fmla="*/ 1122045 w 2613217"/>
              <a:gd name="connsiteY433" fmla="*/ 546735 h 2620327"/>
              <a:gd name="connsiteX434" fmla="*/ 1128713 w 2613217"/>
              <a:gd name="connsiteY434" fmla="*/ 393383 h 2620327"/>
              <a:gd name="connsiteX435" fmla="*/ 1280160 w 2613217"/>
              <a:gd name="connsiteY435" fmla="*/ 294323 h 2620327"/>
              <a:gd name="connsiteX436" fmla="*/ 1466850 w 2613217"/>
              <a:gd name="connsiteY436" fmla="*/ 532448 h 2620327"/>
              <a:gd name="connsiteX437" fmla="*/ 1749743 w 2613217"/>
              <a:gd name="connsiteY437" fmla="*/ 623888 h 2620327"/>
              <a:gd name="connsiteX438" fmla="*/ 1770698 w 2613217"/>
              <a:gd name="connsiteY438" fmla="*/ 623888 h 2620327"/>
              <a:gd name="connsiteX439" fmla="*/ 2001203 w 2613217"/>
              <a:gd name="connsiteY439" fmla="*/ 724853 h 2620327"/>
              <a:gd name="connsiteX440" fmla="*/ 2001203 w 2613217"/>
              <a:gd name="connsiteY440" fmla="*/ 800100 h 2620327"/>
              <a:gd name="connsiteX441" fmla="*/ 1867853 w 2613217"/>
              <a:gd name="connsiteY441" fmla="*/ 821055 h 2620327"/>
              <a:gd name="connsiteX442" fmla="*/ 1814513 w 2613217"/>
              <a:gd name="connsiteY442" fmla="*/ 1075373 h 2620327"/>
              <a:gd name="connsiteX443" fmla="*/ 1816418 w 2613217"/>
              <a:gd name="connsiteY443" fmla="*/ 1080135 h 2620327"/>
              <a:gd name="connsiteX444" fmla="*/ 2001203 w 2613217"/>
              <a:gd name="connsiteY444" fmla="*/ 1434465 h 2620327"/>
              <a:gd name="connsiteX445" fmla="*/ 2001203 w 2613217"/>
              <a:gd name="connsiteY445" fmla="*/ 1772603 h 2620327"/>
              <a:gd name="connsiteX446" fmla="*/ 1881188 w 2613217"/>
              <a:gd name="connsiteY446" fmla="*/ 1483995 h 2620327"/>
              <a:gd name="connsiteX447" fmla="*/ 1825943 w 2613217"/>
              <a:gd name="connsiteY447" fmla="*/ 1446848 h 2620327"/>
              <a:gd name="connsiteX448" fmla="*/ 1788795 w 2613217"/>
              <a:gd name="connsiteY448" fmla="*/ 1502093 h 2620327"/>
              <a:gd name="connsiteX449" fmla="*/ 1807845 w 2613217"/>
              <a:gd name="connsiteY449" fmla="*/ 1575435 h 2620327"/>
              <a:gd name="connsiteX450" fmla="*/ 1664970 w 2613217"/>
              <a:gd name="connsiteY450" fmla="*/ 1902143 h 2620327"/>
              <a:gd name="connsiteX451" fmla="*/ 1661160 w 2613217"/>
              <a:gd name="connsiteY451" fmla="*/ 1920240 h 2620327"/>
              <a:gd name="connsiteX452" fmla="*/ 1661160 w 2613217"/>
              <a:gd name="connsiteY452" fmla="*/ 2134553 h 2620327"/>
              <a:gd name="connsiteX453" fmla="*/ 1439228 w 2613217"/>
              <a:gd name="connsiteY453" fmla="*/ 2134553 h 2620327"/>
              <a:gd name="connsiteX454" fmla="*/ 434340 w 2613217"/>
              <a:gd name="connsiteY454" fmla="*/ 2134553 h 2620327"/>
              <a:gd name="connsiteX455" fmla="*/ 434340 w 2613217"/>
              <a:gd name="connsiteY455" fmla="*/ 1920240 h 2620327"/>
              <a:gd name="connsiteX456" fmla="*/ 430530 w 2613217"/>
              <a:gd name="connsiteY456" fmla="*/ 1902143 h 2620327"/>
              <a:gd name="connsiteX457" fmla="*/ 2003108 w 2613217"/>
              <a:gd name="connsiteY457" fmla="*/ 1937385 h 2620327"/>
              <a:gd name="connsiteX458" fmla="*/ 2003108 w 2613217"/>
              <a:gd name="connsiteY458" fmla="*/ 2047875 h 2620327"/>
              <a:gd name="connsiteX459" fmla="*/ 1916430 w 2613217"/>
              <a:gd name="connsiteY459" fmla="*/ 2134553 h 2620327"/>
              <a:gd name="connsiteX460" fmla="*/ 1757363 w 2613217"/>
              <a:gd name="connsiteY460" fmla="*/ 2134553 h 2620327"/>
              <a:gd name="connsiteX461" fmla="*/ 1757363 w 2613217"/>
              <a:gd name="connsiteY461" fmla="*/ 1929765 h 2620327"/>
              <a:gd name="connsiteX462" fmla="*/ 1857375 w 2613217"/>
              <a:gd name="connsiteY462" fmla="*/ 1699260 h 2620327"/>
              <a:gd name="connsiteX463" fmla="*/ 2003108 w 2613217"/>
              <a:gd name="connsiteY463" fmla="*/ 1937385 h 2620327"/>
              <a:gd name="connsiteX464" fmla="*/ 2474595 w 2613217"/>
              <a:gd name="connsiteY464" fmla="*/ 2526030 h 2620327"/>
              <a:gd name="connsiteX465" fmla="*/ 2018348 w 2613217"/>
              <a:gd name="connsiteY465" fmla="*/ 2526030 h 2620327"/>
              <a:gd name="connsiteX466" fmla="*/ 1965008 w 2613217"/>
              <a:gd name="connsiteY466" fmla="*/ 2506980 h 2620327"/>
              <a:gd name="connsiteX467" fmla="*/ 1928813 w 2613217"/>
              <a:gd name="connsiteY467" fmla="*/ 2396490 h 2620327"/>
              <a:gd name="connsiteX468" fmla="*/ 1915478 w 2613217"/>
              <a:gd name="connsiteY468" fmla="*/ 2362200 h 2620327"/>
              <a:gd name="connsiteX469" fmla="*/ 1882140 w 2613217"/>
              <a:gd name="connsiteY469" fmla="*/ 2347913 h 2620327"/>
              <a:gd name="connsiteX470" fmla="*/ 1577340 w 2613217"/>
              <a:gd name="connsiteY470" fmla="*/ 2227898 h 2620327"/>
              <a:gd name="connsiteX471" fmla="*/ 1917383 w 2613217"/>
              <a:gd name="connsiteY471" fmla="*/ 2227898 h 2620327"/>
              <a:gd name="connsiteX472" fmla="*/ 2098358 w 2613217"/>
              <a:gd name="connsiteY472" fmla="*/ 2046923 h 2620327"/>
              <a:gd name="connsiteX473" fmla="*/ 2098358 w 2613217"/>
              <a:gd name="connsiteY473" fmla="*/ 1421130 h 2620327"/>
              <a:gd name="connsiteX474" fmla="*/ 2098358 w 2613217"/>
              <a:gd name="connsiteY474" fmla="*/ 1417320 h 2620327"/>
              <a:gd name="connsiteX475" fmla="*/ 2097405 w 2613217"/>
              <a:gd name="connsiteY475" fmla="*/ 1417320 h 2620327"/>
              <a:gd name="connsiteX476" fmla="*/ 2092643 w 2613217"/>
              <a:gd name="connsiteY476" fmla="*/ 1399223 h 2620327"/>
              <a:gd name="connsiteX477" fmla="*/ 1904048 w 2613217"/>
              <a:gd name="connsiteY477" fmla="*/ 1038225 h 2620327"/>
              <a:gd name="connsiteX478" fmla="*/ 1915478 w 2613217"/>
              <a:gd name="connsiteY478" fmla="*/ 902970 h 2620327"/>
              <a:gd name="connsiteX479" fmla="*/ 2015490 w 2613217"/>
              <a:gd name="connsiteY479" fmla="*/ 920115 h 2620327"/>
              <a:gd name="connsiteX480" fmla="*/ 2306003 w 2613217"/>
              <a:gd name="connsiteY480" fmla="*/ 1375410 h 2620327"/>
              <a:gd name="connsiteX481" fmla="*/ 2307908 w 2613217"/>
              <a:gd name="connsiteY481" fmla="*/ 1378268 h 2620327"/>
              <a:gd name="connsiteX482" fmla="*/ 2391728 w 2613217"/>
              <a:gd name="connsiteY482" fmla="*/ 1776413 h 2620327"/>
              <a:gd name="connsiteX483" fmla="*/ 2391728 w 2613217"/>
              <a:gd name="connsiteY483" fmla="*/ 1778318 h 2620327"/>
              <a:gd name="connsiteX484" fmla="*/ 2236470 w 2613217"/>
              <a:gd name="connsiteY484" fmla="*/ 2144078 h 2620327"/>
              <a:gd name="connsiteX485" fmla="*/ 2230755 w 2613217"/>
              <a:gd name="connsiteY485" fmla="*/ 2210753 h 2620327"/>
              <a:gd name="connsiteX486" fmla="*/ 2297430 w 2613217"/>
              <a:gd name="connsiteY486" fmla="*/ 2216468 h 2620327"/>
              <a:gd name="connsiteX487" fmla="*/ 2436495 w 2613217"/>
              <a:gd name="connsiteY487" fmla="*/ 2002155 h 2620327"/>
              <a:gd name="connsiteX488" fmla="*/ 2503170 w 2613217"/>
              <a:gd name="connsiteY488" fmla="*/ 2361248 h 2620327"/>
              <a:gd name="connsiteX489" fmla="*/ 2515553 w 2613217"/>
              <a:gd name="connsiteY489" fmla="*/ 2429828 h 2620327"/>
              <a:gd name="connsiteX490" fmla="*/ 2474595 w 2613217"/>
              <a:gd name="connsiteY490" fmla="*/ 2526030 h 26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</a:cxnLst>
            <a:rect l="l" t="t" r="r" b="b"/>
            <a:pathLst>
              <a:path w="2613217" h="2620327">
                <a:moveTo>
                  <a:pt x="1560195" y="1465898"/>
                </a:moveTo>
                <a:cubicBezTo>
                  <a:pt x="1556385" y="1465898"/>
                  <a:pt x="1551623" y="1464945"/>
                  <a:pt x="1547813" y="1462088"/>
                </a:cubicBezTo>
                <a:lnTo>
                  <a:pt x="1486853" y="1418273"/>
                </a:lnTo>
                <a:lnTo>
                  <a:pt x="1429703" y="1418273"/>
                </a:lnTo>
                <a:cubicBezTo>
                  <a:pt x="1418273" y="1418273"/>
                  <a:pt x="1408748" y="1408748"/>
                  <a:pt x="1408748" y="1397318"/>
                </a:cubicBezTo>
                <a:cubicBezTo>
                  <a:pt x="1408748" y="1385888"/>
                  <a:pt x="1418273" y="1376363"/>
                  <a:pt x="1429703" y="1376363"/>
                </a:cubicBezTo>
                <a:lnTo>
                  <a:pt x="1469708" y="1376363"/>
                </a:lnTo>
                <a:cubicBezTo>
                  <a:pt x="1466850" y="1359218"/>
                  <a:pt x="1462088" y="1343025"/>
                  <a:pt x="1456373" y="1327785"/>
                </a:cubicBezTo>
                <a:cubicBezTo>
                  <a:pt x="1455420" y="1326833"/>
                  <a:pt x="1455420" y="1325880"/>
                  <a:pt x="1454468" y="1323975"/>
                </a:cubicBezTo>
                <a:cubicBezTo>
                  <a:pt x="1441133" y="1290638"/>
                  <a:pt x="1421130" y="1263015"/>
                  <a:pt x="1400175" y="1241108"/>
                </a:cubicBezTo>
                <a:cubicBezTo>
                  <a:pt x="1398270" y="1239203"/>
                  <a:pt x="1396365" y="1237298"/>
                  <a:pt x="1394460" y="1235393"/>
                </a:cubicBezTo>
                <a:cubicBezTo>
                  <a:pt x="1364933" y="1206818"/>
                  <a:pt x="1334453" y="1187768"/>
                  <a:pt x="1313498" y="1177290"/>
                </a:cubicBezTo>
                <a:cubicBezTo>
                  <a:pt x="1309688" y="1194435"/>
                  <a:pt x="1303020" y="1211580"/>
                  <a:pt x="1294448" y="1227773"/>
                </a:cubicBezTo>
                <a:lnTo>
                  <a:pt x="1347788" y="1303973"/>
                </a:lnTo>
                <a:lnTo>
                  <a:pt x="1392555" y="1296353"/>
                </a:lnTo>
                <a:cubicBezTo>
                  <a:pt x="1403985" y="1294448"/>
                  <a:pt x="1415415" y="1302068"/>
                  <a:pt x="1416368" y="1313498"/>
                </a:cubicBezTo>
                <a:cubicBezTo>
                  <a:pt x="1418273" y="1324928"/>
                  <a:pt x="1410653" y="1336358"/>
                  <a:pt x="1399223" y="1337310"/>
                </a:cubicBezTo>
                <a:lnTo>
                  <a:pt x="1359218" y="1343978"/>
                </a:lnTo>
                <a:lnTo>
                  <a:pt x="1359218" y="1375410"/>
                </a:lnTo>
                <a:cubicBezTo>
                  <a:pt x="1359218" y="1386840"/>
                  <a:pt x="1349693" y="1396365"/>
                  <a:pt x="1338263" y="1396365"/>
                </a:cubicBezTo>
                <a:cubicBezTo>
                  <a:pt x="1326833" y="1396365"/>
                  <a:pt x="1317308" y="1386840"/>
                  <a:pt x="1317308" y="1375410"/>
                </a:cubicBezTo>
                <a:lnTo>
                  <a:pt x="1317308" y="1332548"/>
                </a:lnTo>
                <a:lnTo>
                  <a:pt x="1269683" y="1264920"/>
                </a:lnTo>
                <a:cubicBezTo>
                  <a:pt x="1264920" y="1270635"/>
                  <a:pt x="1260158" y="1276350"/>
                  <a:pt x="1255395" y="1282065"/>
                </a:cubicBezTo>
                <a:lnTo>
                  <a:pt x="1263968" y="1350645"/>
                </a:lnTo>
                <a:cubicBezTo>
                  <a:pt x="1265873" y="1362075"/>
                  <a:pt x="1257300" y="1372553"/>
                  <a:pt x="1245870" y="1374458"/>
                </a:cubicBezTo>
                <a:cubicBezTo>
                  <a:pt x="1234440" y="1376363"/>
                  <a:pt x="1223963" y="1367790"/>
                  <a:pt x="1222058" y="1356360"/>
                </a:cubicBezTo>
                <a:lnTo>
                  <a:pt x="1217295" y="1317308"/>
                </a:lnTo>
                <a:cubicBezTo>
                  <a:pt x="1209675" y="1319213"/>
                  <a:pt x="1202055" y="1317308"/>
                  <a:pt x="1196340" y="1311593"/>
                </a:cubicBezTo>
                <a:cubicBezTo>
                  <a:pt x="1188720" y="1303020"/>
                  <a:pt x="1188720" y="1289685"/>
                  <a:pt x="1197293" y="1282065"/>
                </a:cubicBezTo>
                <a:cubicBezTo>
                  <a:pt x="1249680" y="1232535"/>
                  <a:pt x="1276350" y="1182053"/>
                  <a:pt x="1276350" y="1131570"/>
                </a:cubicBezTo>
                <a:cubicBezTo>
                  <a:pt x="1276350" y="1130618"/>
                  <a:pt x="1276350" y="1128713"/>
                  <a:pt x="1276350" y="1127760"/>
                </a:cubicBezTo>
                <a:cubicBezTo>
                  <a:pt x="1261110" y="1165860"/>
                  <a:pt x="1241108" y="1203960"/>
                  <a:pt x="1220153" y="1212533"/>
                </a:cubicBezTo>
                <a:cubicBezTo>
                  <a:pt x="1209675" y="1217295"/>
                  <a:pt x="1197293" y="1211580"/>
                  <a:pt x="1192530" y="1201103"/>
                </a:cubicBezTo>
                <a:cubicBezTo>
                  <a:pt x="1187768" y="1190625"/>
                  <a:pt x="1193483" y="1178243"/>
                  <a:pt x="1203960" y="1173480"/>
                </a:cubicBezTo>
                <a:cubicBezTo>
                  <a:pt x="1215390" y="1166813"/>
                  <a:pt x="1240155" y="1111568"/>
                  <a:pt x="1256348" y="1056323"/>
                </a:cubicBezTo>
                <a:cubicBezTo>
                  <a:pt x="1250633" y="1046798"/>
                  <a:pt x="1245870" y="1038225"/>
                  <a:pt x="1241108" y="1032510"/>
                </a:cubicBezTo>
                <a:lnTo>
                  <a:pt x="1240155" y="1042988"/>
                </a:lnTo>
                <a:cubicBezTo>
                  <a:pt x="1239203" y="1051560"/>
                  <a:pt x="1231583" y="1090613"/>
                  <a:pt x="1201103" y="1093470"/>
                </a:cubicBezTo>
                <a:cubicBezTo>
                  <a:pt x="1189673" y="1094423"/>
                  <a:pt x="1179195" y="1085850"/>
                  <a:pt x="1178243" y="1074420"/>
                </a:cubicBezTo>
                <a:cubicBezTo>
                  <a:pt x="1177290" y="1063943"/>
                  <a:pt x="1183958" y="1054418"/>
                  <a:pt x="1193483" y="1051560"/>
                </a:cubicBezTo>
                <a:cubicBezTo>
                  <a:pt x="1195388" y="1048703"/>
                  <a:pt x="1197293" y="1042035"/>
                  <a:pt x="1198245" y="1036320"/>
                </a:cubicBezTo>
                <a:lnTo>
                  <a:pt x="1204913" y="975360"/>
                </a:lnTo>
                <a:lnTo>
                  <a:pt x="1181100" y="932498"/>
                </a:lnTo>
                <a:cubicBezTo>
                  <a:pt x="1175385" y="922020"/>
                  <a:pt x="1179195" y="909638"/>
                  <a:pt x="1188720" y="903923"/>
                </a:cubicBezTo>
                <a:cubicBezTo>
                  <a:pt x="1199198" y="898208"/>
                  <a:pt x="1211580" y="902018"/>
                  <a:pt x="1217295" y="911543"/>
                </a:cubicBezTo>
                <a:lnTo>
                  <a:pt x="1235393" y="942975"/>
                </a:lnTo>
                <a:cubicBezTo>
                  <a:pt x="1246823" y="937260"/>
                  <a:pt x="1260158" y="930593"/>
                  <a:pt x="1274445" y="923925"/>
                </a:cubicBezTo>
                <a:lnTo>
                  <a:pt x="1238250" y="856298"/>
                </a:lnTo>
                <a:cubicBezTo>
                  <a:pt x="1232535" y="853440"/>
                  <a:pt x="1221105" y="847725"/>
                  <a:pt x="1208723" y="844868"/>
                </a:cubicBezTo>
                <a:cubicBezTo>
                  <a:pt x="1189673" y="840105"/>
                  <a:pt x="1183005" y="830580"/>
                  <a:pt x="1180148" y="822008"/>
                </a:cubicBezTo>
                <a:cubicBezTo>
                  <a:pt x="1177290" y="812483"/>
                  <a:pt x="1179195" y="802958"/>
                  <a:pt x="1183958" y="795338"/>
                </a:cubicBezTo>
                <a:lnTo>
                  <a:pt x="1193483" y="765810"/>
                </a:lnTo>
                <a:cubicBezTo>
                  <a:pt x="1197293" y="754380"/>
                  <a:pt x="1208723" y="748665"/>
                  <a:pt x="1220153" y="752475"/>
                </a:cubicBezTo>
                <a:cubicBezTo>
                  <a:pt x="1231583" y="756285"/>
                  <a:pt x="1237298" y="767715"/>
                  <a:pt x="1234440" y="779145"/>
                </a:cubicBezTo>
                <a:lnTo>
                  <a:pt x="1225868" y="804863"/>
                </a:lnTo>
                <a:cubicBezTo>
                  <a:pt x="1231583" y="806768"/>
                  <a:pt x="1238250" y="808673"/>
                  <a:pt x="1243013" y="810578"/>
                </a:cubicBezTo>
                <a:cubicBezTo>
                  <a:pt x="1245870" y="801053"/>
                  <a:pt x="1249680" y="787718"/>
                  <a:pt x="1254443" y="768668"/>
                </a:cubicBezTo>
                <a:cubicBezTo>
                  <a:pt x="1262063" y="737235"/>
                  <a:pt x="1250633" y="719138"/>
                  <a:pt x="1244918" y="712470"/>
                </a:cubicBezTo>
                <a:lnTo>
                  <a:pt x="1207770" y="700088"/>
                </a:lnTo>
                <a:cubicBezTo>
                  <a:pt x="1196340" y="696278"/>
                  <a:pt x="1190625" y="684848"/>
                  <a:pt x="1194435" y="673418"/>
                </a:cubicBezTo>
                <a:cubicBezTo>
                  <a:pt x="1198245" y="661988"/>
                  <a:pt x="1209675" y="656273"/>
                  <a:pt x="1221105" y="660083"/>
                </a:cubicBezTo>
                <a:lnTo>
                  <a:pt x="1233488" y="663893"/>
                </a:lnTo>
                <a:lnTo>
                  <a:pt x="1226820" y="641985"/>
                </a:lnTo>
                <a:cubicBezTo>
                  <a:pt x="1223010" y="630555"/>
                  <a:pt x="1229678" y="619125"/>
                  <a:pt x="1240155" y="615315"/>
                </a:cubicBezTo>
                <a:cubicBezTo>
                  <a:pt x="1251585" y="611505"/>
                  <a:pt x="1263015" y="618173"/>
                  <a:pt x="1266825" y="628650"/>
                </a:cubicBezTo>
                <a:lnTo>
                  <a:pt x="1291590" y="705803"/>
                </a:lnTo>
                <a:cubicBezTo>
                  <a:pt x="1299210" y="722948"/>
                  <a:pt x="1303973" y="746760"/>
                  <a:pt x="1296353" y="778193"/>
                </a:cubicBezTo>
                <a:cubicBezTo>
                  <a:pt x="1287780" y="809625"/>
                  <a:pt x="1282065" y="827723"/>
                  <a:pt x="1278255" y="838200"/>
                </a:cubicBezTo>
                <a:lnTo>
                  <a:pt x="1315403" y="906780"/>
                </a:lnTo>
                <a:cubicBezTo>
                  <a:pt x="1323975" y="903923"/>
                  <a:pt x="1332548" y="901065"/>
                  <a:pt x="1341120" y="899160"/>
                </a:cubicBezTo>
                <a:lnTo>
                  <a:pt x="1341120" y="842010"/>
                </a:lnTo>
                <a:lnTo>
                  <a:pt x="1324928" y="760095"/>
                </a:lnTo>
                <a:cubicBezTo>
                  <a:pt x="1323023" y="748665"/>
                  <a:pt x="1330643" y="737235"/>
                  <a:pt x="1342073" y="735330"/>
                </a:cubicBezTo>
                <a:cubicBezTo>
                  <a:pt x="1353503" y="733425"/>
                  <a:pt x="1364933" y="741045"/>
                  <a:pt x="1366838" y="752475"/>
                </a:cubicBezTo>
                <a:lnTo>
                  <a:pt x="1377315" y="806768"/>
                </a:lnTo>
                <a:lnTo>
                  <a:pt x="1396365" y="796290"/>
                </a:lnTo>
                <a:cubicBezTo>
                  <a:pt x="1406843" y="790575"/>
                  <a:pt x="1419225" y="794385"/>
                  <a:pt x="1424940" y="803910"/>
                </a:cubicBezTo>
                <a:cubicBezTo>
                  <a:pt x="1430655" y="814388"/>
                  <a:pt x="1426845" y="826770"/>
                  <a:pt x="1417320" y="832485"/>
                </a:cubicBezTo>
                <a:lnTo>
                  <a:pt x="1383983" y="851535"/>
                </a:lnTo>
                <a:lnTo>
                  <a:pt x="1383983" y="894398"/>
                </a:lnTo>
                <a:cubicBezTo>
                  <a:pt x="1388745" y="894398"/>
                  <a:pt x="1393508" y="895350"/>
                  <a:pt x="1397318" y="896303"/>
                </a:cubicBezTo>
                <a:lnTo>
                  <a:pt x="1443038" y="870585"/>
                </a:lnTo>
                <a:cubicBezTo>
                  <a:pt x="1453515" y="864870"/>
                  <a:pt x="1465898" y="868680"/>
                  <a:pt x="1471613" y="878205"/>
                </a:cubicBezTo>
                <a:cubicBezTo>
                  <a:pt x="1477328" y="888683"/>
                  <a:pt x="1473518" y="901065"/>
                  <a:pt x="1463993" y="906780"/>
                </a:cubicBezTo>
                <a:lnTo>
                  <a:pt x="1438275" y="921068"/>
                </a:lnTo>
                <a:cubicBezTo>
                  <a:pt x="1470660" y="942975"/>
                  <a:pt x="1506855" y="966788"/>
                  <a:pt x="1507808" y="967740"/>
                </a:cubicBezTo>
                <a:cubicBezTo>
                  <a:pt x="1517333" y="974408"/>
                  <a:pt x="1520190" y="987743"/>
                  <a:pt x="1513523" y="997268"/>
                </a:cubicBezTo>
                <a:cubicBezTo>
                  <a:pt x="1506855" y="1006793"/>
                  <a:pt x="1494473" y="1009650"/>
                  <a:pt x="1483995" y="1002983"/>
                </a:cubicBezTo>
                <a:cubicBezTo>
                  <a:pt x="1481138" y="1001078"/>
                  <a:pt x="1422083" y="962025"/>
                  <a:pt x="1386840" y="937260"/>
                </a:cubicBezTo>
                <a:cubicBezTo>
                  <a:pt x="1386840" y="937260"/>
                  <a:pt x="1386840" y="937260"/>
                  <a:pt x="1385888" y="937260"/>
                </a:cubicBezTo>
                <a:cubicBezTo>
                  <a:pt x="1373505" y="929640"/>
                  <a:pt x="1315403" y="948690"/>
                  <a:pt x="1258253" y="978218"/>
                </a:cubicBezTo>
                <a:lnTo>
                  <a:pt x="1263968" y="987743"/>
                </a:lnTo>
                <a:cubicBezTo>
                  <a:pt x="1270635" y="994410"/>
                  <a:pt x="1286828" y="1013460"/>
                  <a:pt x="1301115" y="1041083"/>
                </a:cubicBezTo>
                <a:lnTo>
                  <a:pt x="1348740" y="1051560"/>
                </a:lnTo>
                <a:cubicBezTo>
                  <a:pt x="1352550" y="1045845"/>
                  <a:pt x="1358265" y="1036320"/>
                  <a:pt x="1366838" y="1021080"/>
                </a:cubicBezTo>
                <a:cubicBezTo>
                  <a:pt x="1386840" y="984885"/>
                  <a:pt x="1409700" y="983933"/>
                  <a:pt x="1415415" y="983933"/>
                </a:cubicBezTo>
                <a:lnTo>
                  <a:pt x="1419225" y="984885"/>
                </a:lnTo>
                <a:lnTo>
                  <a:pt x="1449705" y="992505"/>
                </a:lnTo>
                <a:cubicBezTo>
                  <a:pt x="1461135" y="995363"/>
                  <a:pt x="1467803" y="1006793"/>
                  <a:pt x="1464945" y="1018223"/>
                </a:cubicBezTo>
                <a:cubicBezTo>
                  <a:pt x="1462088" y="1029653"/>
                  <a:pt x="1450658" y="1036320"/>
                  <a:pt x="1439228" y="1033463"/>
                </a:cubicBezTo>
                <a:lnTo>
                  <a:pt x="1414463" y="1027748"/>
                </a:lnTo>
                <a:cubicBezTo>
                  <a:pt x="1412558" y="1029653"/>
                  <a:pt x="1407795" y="1033463"/>
                  <a:pt x="1403033" y="1042035"/>
                </a:cubicBezTo>
                <a:cubicBezTo>
                  <a:pt x="1399223" y="1049655"/>
                  <a:pt x="1395413" y="1055370"/>
                  <a:pt x="1392555" y="1061085"/>
                </a:cubicBezTo>
                <a:lnTo>
                  <a:pt x="1421130" y="1066800"/>
                </a:lnTo>
                <a:lnTo>
                  <a:pt x="1454468" y="1044893"/>
                </a:lnTo>
                <a:cubicBezTo>
                  <a:pt x="1463993" y="1038225"/>
                  <a:pt x="1477328" y="1041083"/>
                  <a:pt x="1483995" y="1050608"/>
                </a:cubicBezTo>
                <a:cubicBezTo>
                  <a:pt x="1490663" y="1060133"/>
                  <a:pt x="1487805" y="1073468"/>
                  <a:pt x="1478280" y="1080135"/>
                </a:cubicBezTo>
                <a:lnTo>
                  <a:pt x="1446848" y="1101090"/>
                </a:lnTo>
                <a:lnTo>
                  <a:pt x="1446848" y="1143000"/>
                </a:lnTo>
                <a:cubicBezTo>
                  <a:pt x="1446848" y="1154430"/>
                  <a:pt x="1437323" y="1163955"/>
                  <a:pt x="1425893" y="1163955"/>
                </a:cubicBezTo>
                <a:cubicBezTo>
                  <a:pt x="1414463" y="1163955"/>
                  <a:pt x="1404938" y="1154430"/>
                  <a:pt x="1404938" y="1143000"/>
                </a:cubicBezTo>
                <a:lnTo>
                  <a:pt x="1404938" y="1107758"/>
                </a:lnTo>
                <a:lnTo>
                  <a:pt x="1317308" y="1089660"/>
                </a:lnTo>
                <a:cubicBezTo>
                  <a:pt x="1320165" y="1102043"/>
                  <a:pt x="1321118" y="1115378"/>
                  <a:pt x="1321118" y="1129665"/>
                </a:cubicBezTo>
                <a:cubicBezTo>
                  <a:pt x="1321118" y="1129665"/>
                  <a:pt x="1321118" y="1129665"/>
                  <a:pt x="1321118" y="1130618"/>
                </a:cubicBezTo>
                <a:cubicBezTo>
                  <a:pt x="1341120" y="1140143"/>
                  <a:pt x="1380173" y="1160145"/>
                  <a:pt x="1418273" y="1196340"/>
                </a:cubicBezTo>
                <a:lnTo>
                  <a:pt x="1460183" y="1176338"/>
                </a:lnTo>
                <a:lnTo>
                  <a:pt x="1513523" y="1072515"/>
                </a:lnTo>
                <a:cubicBezTo>
                  <a:pt x="1519238" y="1062038"/>
                  <a:pt x="1531620" y="1058228"/>
                  <a:pt x="1542098" y="1062990"/>
                </a:cubicBezTo>
                <a:cubicBezTo>
                  <a:pt x="1552575" y="1068705"/>
                  <a:pt x="1556385" y="1081088"/>
                  <a:pt x="1551623" y="1091565"/>
                </a:cubicBezTo>
                <a:lnTo>
                  <a:pt x="1534478" y="1124903"/>
                </a:lnTo>
                <a:lnTo>
                  <a:pt x="1554480" y="1132523"/>
                </a:lnTo>
                <a:cubicBezTo>
                  <a:pt x="1564958" y="1136333"/>
                  <a:pt x="1570673" y="1148715"/>
                  <a:pt x="1566863" y="1160145"/>
                </a:cubicBezTo>
                <a:cubicBezTo>
                  <a:pt x="1563053" y="1171575"/>
                  <a:pt x="1550670" y="1176338"/>
                  <a:pt x="1539240" y="1172528"/>
                </a:cubicBezTo>
                <a:lnTo>
                  <a:pt x="1514475" y="1163003"/>
                </a:lnTo>
                <a:lnTo>
                  <a:pt x="1503045" y="1185863"/>
                </a:lnTo>
                <a:lnTo>
                  <a:pt x="1518285" y="1196340"/>
                </a:lnTo>
                <a:lnTo>
                  <a:pt x="1548765" y="1175385"/>
                </a:lnTo>
                <a:cubicBezTo>
                  <a:pt x="1558290" y="1168718"/>
                  <a:pt x="1571625" y="1171575"/>
                  <a:pt x="1578293" y="1181100"/>
                </a:cubicBezTo>
                <a:cubicBezTo>
                  <a:pt x="1584960" y="1190625"/>
                  <a:pt x="1582103" y="1203960"/>
                  <a:pt x="1572578" y="1210628"/>
                </a:cubicBezTo>
                <a:lnTo>
                  <a:pt x="1539240" y="1233488"/>
                </a:lnTo>
                <a:lnTo>
                  <a:pt x="1539240" y="1263015"/>
                </a:lnTo>
                <a:cubicBezTo>
                  <a:pt x="1539240" y="1274445"/>
                  <a:pt x="1529715" y="1283970"/>
                  <a:pt x="1518285" y="1283970"/>
                </a:cubicBezTo>
                <a:cubicBezTo>
                  <a:pt x="1506855" y="1283970"/>
                  <a:pt x="1497330" y="1274445"/>
                  <a:pt x="1497330" y="1263015"/>
                </a:cubicBezTo>
                <a:lnTo>
                  <a:pt x="1497330" y="1233488"/>
                </a:lnTo>
                <a:lnTo>
                  <a:pt x="1473518" y="1217295"/>
                </a:lnTo>
                <a:lnTo>
                  <a:pt x="1447800" y="1228725"/>
                </a:lnTo>
                <a:cubicBezTo>
                  <a:pt x="1463040" y="1247775"/>
                  <a:pt x="1477328" y="1269683"/>
                  <a:pt x="1488758" y="1294448"/>
                </a:cubicBezTo>
                <a:cubicBezTo>
                  <a:pt x="1499235" y="1295400"/>
                  <a:pt x="1512570" y="1296353"/>
                  <a:pt x="1525905" y="1302068"/>
                </a:cubicBezTo>
                <a:lnTo>
                  <a:pt x="1546860" y="1285875"/>
                </a:lnTo>
                <a:cubicBezTo>
                  <a:pt x="1556385" y="1279208"/>
                  <a:pt x="1569720" y="1280160"/>
                  <a:pt x="1576388" y="1289685"/>
                </a:cubicBezTo>
                <a:cubicBezTo>
                  <a:pt x="1583055" y="1299210"/>
                  <a:pt x="1582103" y="1312545"/>
                  <a:pt x="1572578" y="1319213"/>
                </a:cubicBezTo>
                <a:lnTo>
                  <a:pt x="1563053" y="1326833"/>
                </a:lnTo>
                <a:cubicBezTo>
                  <a:pt x="1568768" y="1332548"/>
                  <a:pt x="1573530" y="1340168"/>
                  <a:pt x="1578293" y="1348740"/>
                </a:cubicBezTo>
                <a:cubicBezTo>
                  <a:pt x="1584008" y="1359218"/>
                  <a:pt x="1580198" y="1371600"/>
                  <a:pt x="1569720" y="1377315"/>
                </a:cubicBezTo>
                <a:cubicBezTo>
                  <a:pt x="1559243" y="1383030"/>
                  <a:pt x="1546860" y="1379220"/>
                  <a:pt x="1541145" y="1368743"/>
                </a:cubicBezTo>
                <a:cubicBezTo>
                  <a:pt x="1531620" y="1351598"/>
                  <a:pt x="1517333" y="1343025"/>
                  <a:pt x="1504950" y="1339215"/>
                </a:cubicBezTo>
                <a:cubicBezTo>
                  <a:pt x="1508760" y="1352550"/>
                  <a:pt x="1511618" y="1367790"/>
                  <a:pt x="1513523" y="1383030"/>
                </a:cubicBezTo>
                <a:lnTo>
                  <a:pt x="1572578" y="1424940"/>
                </a:lnTo>
                <a:cubicBezTo>
                  <a:pt x="1582103" y="1431608"/>
                  <a:pt x="1584008" y="1444943"/>
                  <a:pt x="1577340" y="1454468"/>
                </a:cubicBezTo>
                <a:cubicBezTo>
                  <a:pt x="1572578" y="1462088"/>
                  <a:pt x="1566863" y="1465898"/>
                  <a:pt x="1560195" y="1465898"/>
                </a:cubicBezTo>
                <a:close/>
                <a:moveTo>
                  <a:pt x="537210" y="1465898"/>
                </a:moveTo>
                <a:cubicBezTo>
                  <a:pt x="530543" y="1465898"/>
                  <a:pt x="523875" y="1463040"/>
                  <a:pt x="520065" y="1457325"/>
                </a:cubicBezTo>
                <a:cubicBezTo>
                  <a:pt x="513398" y="1447800"/>
                  <a:pt x="515303" y="1434465"/>
                  <a:pt x="524828" y="1427798"/>
                </a:cubicBezTo>
                <a:lnTo>
                  <a:pt x="583883" y="1385888"/>
                </a:lnTo>
                <a:cubicBezTo>
                  <a:pt x="585788" y="1370648"/>
                  <a:pt x="588645" y="1356360"/>
                  <a:pt x="592455" y="1342073"/>
                </a:cubicBezTo>
                <a:cubicBezTo>
                  <a:pt x="580073" y="1345883"/>
                  <a:pt x="565785" y="1354455"/>
                  <a:pt x="556260" y="1371600"/>
                </a:cubicBezTo>
                <a:cubicBezTo>
                  <a:pt x="550545" y="1382078"/>
                  <a:pt x="538163" y="1385888"/>
                  <a:pt x="527685" y="1380173"/>
                </a:cubicBezTo>
                <a:cubicBezTo>
                  <a:pt x="517208" y="1374458"/>
                  <a:pt x="513398" y="1362075"/>
                  <a:pt x="519113" y="1351598"/>
                </a:cubicBezTo>
                <a:cubicBezTo>
                  <a:pt x="523875" y="1343025"/>
                  <a:pt x="528638" y="1335405"/>
                  <a:pt x="534353" y="1329690"/>
                </a:cubicBezTo>
                <a:lnTo>
                  <a:pt x="524828" y="1322070"/>
                </a:lnTo>
                <a:cubicBezTo>
                  <a:pt x="515303" y="1315403"/>
                  <a:pt x="513398" y="1302068"/>
                  <a:pt x="521018" y="1292543"/>
                </a:cubicBezTo>
                <a:cubicBezTo>
                  <a:pt x="527685" y="1283018"/>
                  <a:pt x="541020" y="1281113"/>
                  <a:pt x="550545" y="1288733"/>
                </a:cubicBezTo>
                <a:lnTo>
                  <a:pt x="571500" y="1304925"/>
                </a:lnTo>
                <a:cubicBezTo>
                  <a:pt x="585788" y="1299210"/>
                  <a:pt x="599123" y="1297305"/>
                  <a:pt x="608648" y="1297305"/>
                </a:cubicBezTo>
                <a:cubicBezTo>
                  <a:pt x="620078" y="1272540"/>
                  <a:pt x="634365" y="1250633"/>
                  <a:pt x="649605" y="1231583"/>
                </a:cubicBezTo>
                <a:lnTo>
                  <a:pt x="623888" y="1220153"/>
                </a:lnTo>
                <a:lnTo>
                  <a:pt x="600075" y="1236345"/>
                </a:lnTo>
                <a:lnTo>
                  <a:pt x="600075" y="1265873"/>
                </a:lnTo>
                <a:cubicBezTo>
                  <a:pt x="600075" y="1277303"/>
                  <a:pt x="590550" y="1286828"/>
                  <a:pt x="579120" y="1286828"/>
                </a:cubicBezTo>
                <a:cubicBezTo>
                  <a:pt x="567690" y="1286828"/>
                  <a:pt x="558165" y="1277303"/>
                  <a:pt x="558165" y="1265873"/>
                </a:cubicBezTo>
                <a:lnTo>
                  <a:pt x="558165" y="1236345"/>
                </a:lnTo>
                <a:lnTo>
                  <a:pt x="524828" y="1213485"/>
                </a:lnTo>
                <a:cubicBezTo>
                  <a:pt x="515303" y="1206818"/>
                  <a:pt x="512445" y="1193483"/>
                  <a:pt x="519113" y="1183958"/>
                </a:cubicBezTo>
                <a:cubicBezTo>
                  <a:pt x="525780" y="1174433"/>
                  <a:pt x="539115" y="1171575"/>
                  <a:pt x="548640" y="1178243"/>
                </a:cubicBezTo>
                <a:lnTo>
                  <a:pt x="579120" y="1199198"/>
                </a:lnTo>
                <a:lnTo>
                  <a:pt x="594360" y="1188720"/>
                </a:lnTo>
                <a:lnTo>
                  <a:pt x="582930" y="1165860"/>
                </a:lnTo>
                <a:lnTo>
                  <a:pt x="558165" y="1175385"/>
                </a:lnTo>
                <a:cubicBezTo>
                  <a:pt x="547688" y="1179195"/>
                  <a:pt x="535305" y="1173480"/>
                  <a:pt x="530543" y="1163003"/>
                </a:cubicBezTo>
                <a:cubicBezTo>
                  <a:pt x="526733" y="1151573"/>
                  <a:pt x="532448" y="1140143"/>
                  <a:pt x="542925" y="1135380"/>
                </a:cubicBezTo>
                <a:lnTo>
                  <a:pt x="562928" y="1127760"/>
                </a:lnTo>
                <a:lnTo>
                  <a:pt x="545783" y="1094423"/>
                </a:lnTo>
                <a:cubicBezTo>
                  <a:pt x="540068" y="1083945"/>
                  <a:pt x="544830" y="1071563"/>
                  <a:pt x="555308" y="1065848"/>
                </a:cubicBezTo>
                <a:cubicBezTo>
                  <a:pt x="565785" y="1060133"/>
                  <a:pt x="578168" y="1064895"/>
                  <a:pt x="583883" y="1075373"/>
                </a:cubicBezTo>
                <a:lnTo>
                  <a:pt x="637223" y="1179195"/>
                </a:lnTo>
                <a:lnTo>
                  <a:pt x="679133" y="1199198"/>
                </a:lnTo>
                <a:cubicBezTo>
                  <a:pt x="717233" y="1163955"/>
                  <a:pt x="756285" y="1143000"/>
                  <a:pt x="776288" y="1133475"/>
                </a:cubicBezTo>
                <a:cubicBezTo>
                  <a:pt x="776288" y="1133475"/>
                  <a:pt x="776288" y="1133475"/>
                  <a:pt x="776288" y="1132523"/>
                </a:cubicBezTo>
                <a:cubicBezTo>
                  <a:pt x="776288" y="1118235"/>
                  <a:pt x="778193" y="1104900"/>
                  <a:pt x="780098" y="1092518"/>
                </a:cubicBezTo>
                <a:lnTo>
                  <a:pt x="692468" y="1110615"/>
                </a:lnTo>
                <a:lnTo>
                  <a:pt x="692468" y="1145858"/>
                </a:lnTo>
                <a:cubicBezTo>
                  <a:pt x="692468" y="1157288"/>
                  <a:pt x="682943" y="1166813"/>
                  <a:pt x="671513" y="1166813"/>
                </a:cubicBezTo>
                <a:cubicBezTo>
                  <a:pt x="660083" y="1166813"/>
                  <a:pt x="650558" y="1157288"/>
                  <a:pt x="650558" y="1145858"/>
                </a:cubicBezTo>
                <a:lnTo>
                  <a:pt x="650558" y="1103948"/>
                </a:lnTo>
                <a:lnTo>
                  <a:pt x="619125" y="1082993"/>
                </a:lnTo>
                <a:cubicBezTo>
                  <a:pt x="609600" y="1076325"/>
                  <a:pt x="606743" y="1062990"/>
                  <a:pt x="613410" y="1053465"/>
                </a:cubicBezTo>
                <a:cubicBezTo>
                  <a:pt x="620078" y="1043940"/>
                  <a:pt x="633413" y="1041083"/>
                  <a:pt x="642938" y="1047750"/>
                </a:cubicBezTo>
                <a:lnTo>
                  <a:pt x="676275" y="1069658"/>
                </a:lnTo>
                <a:lnTo>
                  <a:pt x="704850" y="1063943"/>
                </a:lnTo>
                <a:cubicBezTo>
                  <a:pt x="701993" y="1059180"/>
                  <a:pt x="698183" y="1052513"/>
                  <a:pt x="694373" y="1044893"/>
                </a:cubicBezTo>
                <a:cubicBezTo>
                  <a:pt x="689610" y="1036320"/>
                  <a:pt x="684848" y="1031558"/>
                  <a:pt x="682943" y="1030605"/>
                </a:cubicBezTo>
                <a:lnTo>
                  <a:pt x="658178" y="1036320"/>
                </a:lnTo>
                <a:cubicBezTo>
                  <a:pt x="646748" y="1039178"/>
                  <a:pt x="635318" y="1032510"/>
                  <a:pt x="632460" y="1021080"/>
                </a:cubicBezTo>
                <a:cubicBezTo>
                  <a:pt x="629603" y="1009650"/>
                  <a:pt x="636270" y="998220"/>
                  <a:pt x="647700" y="995363"/>
                </a:cubicBezTo>
                <a:lnTo>
                  <a:pt x="681990" y="986790"/>
                </a:lnTo>
                <a:cubicBezTo>
                  <a:pt x="688658" y="986790"/>
                  <a:pt x="710565" y="987743"/>
                  <a:pt x="730568" y="1023938"/>
                </a:cubicBezTo>
                <a:cubicBezTo>
                  <a:pt x="739140" y="1039178"/>
                  <a:pt x="744855" y="1048703"/>
                  <a:pt x="748665" y="1054418"/>
                </a:cubicBezTo>
                <a:lnTo>
                  <a:pt x="796290" y="1043940"/>
                </a:lnTo>
                <a:cubicBezTo>
                  <a:pt x="810578" y="1015365"/>
                  <a:pt x="826770" y="997268"/>
                  <a:pt x="833438" y="990600"/>
                </a:cubicBezTo>
                <a:lnTo>
                  <a:pt x="839153" y="981075"/>
                </a:lnTo>
                <a:cubicBezTo>
                  <a:pt x="782003" y="951548"/>
                  <a:pt x="722948" y="932498"/>
                  <a:pt x="711518" y="940118"/>
                </a:cubicBezTo>
                <a:cubicBezTo>
                  <a:pt x="711518" y="940118"/>
                  <a:pt x="711518" y="940118"/>
                  <a:pt x="711518" y="940118"/>
                </a:cubicBezTo>
                <a:cubicBezTo>
                  <a:pt x="675323" y="965835"/>
                  <a:pt x="616268" y="1004888"/>
                  <a:pt x="614363" y="1005840"/>
                </a:cubicBezTo>
                <a:cubicBezTo>
                  <a:pt x="604838" y="1012508"/>
                  <a:pt x="591503" y="1009650"/>
                  <a:pt x="584835" y="1000125"/>
                </a:cubicBezTo>
                <a:cubicBezTo>
                  <a:pt x="578168" y="990600"/>
                  <a:pt x="581025" y="977265"/>
                  <a:pt x="590550" y="970598"/>
                </a:cubicBezTo>
                <a:cubicBezTo>
                  <a:pt x="590550" y="970598"/>
                  <a:pt x="626745" y="946785"/>
                  <a:pt x="660083" y="923925"/>
                </a:cubicBezTo>
                <a:lnTo>
                  <a:pt x="634365" y="909638"/>
                </a:lnTo>
                <a:cubicBezTo>
                  <a:pt x="623888" y="903923"/>
                  <a:pt x="621030" y="890588"/>
                  <a:pt x="626745" y="881063"/>
                </a:cubicBezTo>
                <a:cubicBezTo>
                  <a:pt x="632460" y="870585"/>
                  <a:pt x="645795" y="867728"/>
                  <a:pt x="655320" y="873443"/>
                </a:cubicBezTo>
                <a:lnTo>
                  <a:pt x="701040" y="899160"/>
                </a:lnTo>
                <a:cubicBezTo>
                  <a:pt x="704850" y="898208"/>
                  <a:pt x="709613" y="897255"/>
                  <a:pt x="714375" y="897255"/>
                </a:cubicBezTo>
                <a:lnTo>
                  <a:pt x="714375" y="854393"/>
                </a:lnTo>
                <a:lnTo>
                  <a:pt x="681038" y="835343"/>
                </a:lnTo>
                <a:cubicBezTo>
                  <a:pt x="670560" y="829628"/>
                  <a:pt x="667703" y="816293"/>
                  <a:pt x="673418" y="806768"/>
                </a:cubicBezTo>
                <a:cubicBezTo>
                  <a:pt x="679133" y="796290"/>
                  <a:pt x="692468" y="793433"/>
                  <a:pt x="701993" y="799148"/>
                </a:cubicBezTo>
                <a:lnTo>
                  <a:pt x="721043" y="809625"/>
                </a:lnTo>
                <a:lnTo>
                  <a:pt x="731520" y="755333"/>
                </a:lnTo>
                <a:cubicBezTo>
                  <a:pt x="733425" y="743903"/>
                  <a:pt x="744855" y="736283"/>
                  <a:pt x="756285" y="738188"/>
                </a:cubicBezTo>
                <a:cubicBezTo>
                  <a:pt x="767715" y="740093"/>
                  <a:pt x="775335" y="751523"/>
                  <a:pt x="773430" y="762953"/>
                </a:cubicBezTo>
                <a:lnTo>
                  <a:pt x="757238" y="844868"/>
                </a:lnTo>
                <a:lnTo>
                  <a:pt x="757238" y="902018"/>
                </a:lnTo>
                <a:cubicBezTo>
                  <a:pt x="765810" y="903923"/>
                  <a:pt x="774383" y="906780"/>
                  <a:pt x="782955" y="909638"/>
                </a:cubicBezTo>
                <a:lnTo>
                  <a:pt x="820103" y="841058"/>
                </a:lnTo>
                <a:cubicBezTo>
                  <a:pt x="816293" y="830580"/>
                  <a:pt x="810578" y="812483"/>
                  <a:pt x="802005" y="781050"/>
                </a:cubicBezTo>
                <a:cubicBezTo>
                  <a:pt x="794385" y="750570"/>
                  <a:pt x="799148" y="725805"/>
                  <a:pt x="806768" y="708660"/>
                </a:cubicBezTo>
                <a:lnTo>
                  <a:pt x="831533" y="630555"/>
                </a:lnTo>
                <a:cubicBezTo>
                  <a:pt x="835343" y="619125"/>
                  <a:pt x="846773" y="613410"/>
                  <a:pt x="858203" y="617220"/>
                </a:cubicBezTo>
                <a:cubicBezTo>
                  <a:pt x="869633" y="621030"/>
                  <a:pt x="875348" y="632460"/>
                  <a:pt x="871538" y="643890"/>
                </a:cubicBezTo>
                <a:lnTo>
                  <a:pt x="864870" y="665798"/>
                </a:lnTo>
                <a:lnTo>
                  <a:pt x="877253" y="661988"/>
                </a:lnTo>
                <a:cubicBezTo>
                  <a:pt x="888683" y="658178"/>
                  <a:pt x="900113" y="664845"/>
                  <a:pt x="903923" y="675323"/>
                </a:cubicBezTo>
                <a:cubicBezTo>
                  <a:pt x="907733" y="686753"/>
                  <a:pt x="901065" y="698183"/>
                  <a:pt x="890588" y="701993"/>
                </a:cubicBezTo>
                <a:lnTo>
                  <a:pt x="852488" y="714375"/>
                </a:lnTo>
                <a:cubicBezTo>
                  <a:pt x="850583" y="716280"/>
                  <a:pt x="847725" y="720090"/>
                  <a:pt x="845820" y="724853"/>
                </a:cubicBezTo>
                <a:cubicBezTo>
                  <a:pt x="845820" y="724853"/>
                  <a:pt x="845820" y="725805"/>
                  <a:pt x="845820" y="725805"/>
                </a:cubicBezTo>
                <a:cubicBezTo>
                  <a:pt x="841058" y="735330"/>
                  <a:pt x="838200" y="750570"/>
                  <a:pt x="842963" y="770573"/>
                </a:cubicBezTo>
                <a:cubicBezTo>
                  <a:pt x="847725" y="789623"/>
                  <a:pt x="851535" y="802958"/>
                  <a:pt x="854393" y="812483"/>
                </a:cubicBezTo>
                <a:cubicBezTo>
                  <a:pt x="859155" y="810578"/>
                  <a:pt x="864870" y="807720"/>
                  <a:pt x="871538" y="806768"/>
                </a:cubicBezTo>
                <a:lnTo>
                  <a:pt x="862965" y="781050"/>
                </a:lnTo>
                <a:cubicBezTo>
                  <a:pt x="859155" y="769620"/>
                  <a:pt x="865823" y="758190"/>
                  <a:pt x="877253" y="754380"/>
                </a:cubicBezTo>
                <a:cubicBezTo>
                  <a:pt x="888683" y="750570"/>
                  <a:pt x="900113" y="757238"/>
                  <a:pt x="903923" y="768668"/>
                </a:cubicBezTo>
                <a:lnTo>
                  <a:pt x="913448" y="798195"/>
                </a:lnTo>
                <a:cubicBezTo>
                  <a:pt x="918210" y="804863"/>
                  <a:pt x="920115" y="814388"/>
                  <a:pt x="917258" y="824865"/>
                </a:cubicBezTo>
                <a:cubicBezTo>
                  <a:pt x="914400" y="832485"/>
                  <a:pt x="907733" y="842963"/>
                  <a:pt x="888683" y="847725"/>
                </a:cubicBezTo>
                <a:cubicBezTo>
                  <a:pt x="876300" y="850583"/>
                  <a:pt x="864870" y="856298"/>
                  <a:pt x="859155" y="859155"/>
                </a:cubicBezTo>
                <a:lnTo>
                  <a:pt x="822960" y="926783"/>
                </a:lnTo>
                <a:cubicBezTo>
                  <a:pt x="837248" y="933450"/>
                  <a:pt x="850583" y="940118"/>
                  <a:pt x="862013" y="945833"/>
                </a:cubicBezTo>
                <a:lnTo>
                  <a:pt x="880110" y="914400"/>
                </a:lnTo>
                <a:cubicBezTo>
                  <a:pt x="885825" y="903923"/>
                  <a:pt x="899160" y="901065"/>
                  <a:pt x="908685" y="906780"/>
                </a:cubicBezTo>
                <a:cubicBezTo>
                  <a:pt x="919163" y="912495"/>
                  <a:pt x="922020" y="925830"/>
                  <a:pt x="916305" y="935355"/>
                </a:cubicBezTo>
                <a:lnTo>
                  <a:pt x="892493" y="978218"/>
                </a:lnTo>
                <a:lnTo>
                  <a:pt x="899160" y="1041083"/>
                </a:lnTo>
                <a:cubicBezTo>
                  <a:pt x="900113" y="1044893"/>
                  <a:pt x="902018" y="1051560"/>
                  <a:pt x="903923" y="1054418"/>
                </a:cubicBezTo>
                <a:cubicBezTo>
                  <a:pt x="913448" y="1057275"/>
                  <a:pt x="920115" y="1066800"/>
                  <a:pt x="919163" y="1077278"/>
                </a:cubicBezTo>
                <a:cubicBezTo>
                  <a:pt x="918210" y="1088708"/>
                  <a:pt x="907733" y="1097280"/>
                  <a:pt x="896303" y="1096328"/>
                </a:cubicBezTo>
                <a:cubicBezTo>
                  <a:pt x="865823" y="1093470"/>
                  <a:pt x="858203" y="1054418"/>
                  <a:pt x="857250" y="1046798"/>
                </a:cubicBezTo>
                <a:lnTo>
                  <a:pt x="856298" y="1035368"/>
                </a:lnTo>
                <a:cubicBezTo>
                  <a:pt x="851535" y="1041083"/>
                  <a:pt x="845820" y="1049655"/>
                  <a:pt x="841058" y="1059180"/>
                </a:cubicBezTo>
                <a:cubicBezTo>
                  <a:pt x="858203" y="1115378"/>
                  <a:pt x="882968" y="1169670"/>
                  <a:pt x="894398" y="1177290"/>
                </a:cubicBezTo>
                <a:cubicBezTo>
                  <a:pt x="904875" y="1182053"/>
                  <a:pt x="909638" y="1194435"/>
                  <a:pt x="905828" y="1204913"/>
                </a:cubicBezTo>
                <a:cubicBezTo>
                  <a:pt x="901065" y="1215390"/>
                  <a:pt x="888683" y="1221105"/>
                  <a:pt x="878205" y="1216343"/>
                </a:cubicBezTo>
                <a:cubicBezTo>
                  <a:pt x="856298" y="1207770"/>
                  <a:pt x="837248" y="1169670"/>
                  <a:pt x="822008" y="1131570"/>
                </a:cubicBezTo>
                <a:cubicBezTo>
                  <a:pt x="822008" y="1132523"/>
                  <a:pt x="822008" y="1134428"/>
                  <a:pt x="822008" y="1135380"/>
                </a:cubicBezTo>
                <a:cubicBezTo>
                  <a:pt x="822008" y="1185863"/>
                  <a:pt x="848678" y="1236345"/>
                  <a:pt x="901065" y="1285875"/>
                </a:cubicBezTo>
                <a:cubicBezTo>
                  <a:pt x="909638" y="1293495"/>
                  <a:pt x="909638" y="1306830"/>
                  <a:pt x="902018" y="1315403"/>
                </a:cubicBezTo>
                <a:cubicBezTo>
                  <a:pt x="896303" y="1321118"/>
                  <a:pt x="888683" y="1323023"/>
                  <a:pt x="881063" y="1321118"/>
                </a:cubicBezTo>
                <a:lnTo>
                  <a:pt x="876300" y="1360170"/>
                </a:lnTo>
                <a:cubicBezTo>
                  <a:pt x="874395" y="1371600"/>
                  <a:pt x="863918" y="1380173"/>
                  <a:pt x="852488" y="1378268"/>
                </a:cubicBezTo>
                <a:cubicBezTo>
                  <a:pt x="841058" y="1376363"/>
                  <a:pt x="832485" y="1365885"/>
                  <a:pt x="834390" y="1354455"/>
                </a:cubicBezTo>
                <a:lnTo>
                  <a:pt x="842963" y="1285875"/>
                </a:lnTo>
                <a:cubicBezTo>
                  <a:pt x="838200" y="1280160"/>
                  <a:pt x="833438" y="1274445"/>
                  <a:pt x="828675" y="1268730"/>
                </a:cubicBezTo>
                <a:lnTo>
                  <a:pt x="781050" y="1336358"/>
                </a:lnTo>
                <a:lnTo>
                  <a:pt x="781050" y="1379220"/>
                </a:lnTo>
                <a:cubicBezTo>
                  <a:pt x="781050" y="1390650"/>
                  <a:pt x="771525" y="1400175"/>
                  <a:pt x="760095" y="1400175"/>
                </a:cubicBezTo>
                <a:cubicBezTo>
                  <a:pt x="748665" y="1400175"/>
                  <a:pt x="739140" y="1390650"/>
                  <a:pt x="739140" y="1379220"/>
                </a:cubicBezTo>
                <a:lnTo>
                  <a:pt x="739140" y="1347788"/>
                </a:lnTo>
                <a:lnTo>
                  <a:pt x="699135" y="1341120"/>
                </a:lnTo>
                <a:cubicBezTo>
                  <a:pt x="687705" y="1339215"/>
                  <a:pt x="680085" y="1328738"/>
                  <a:pt x="681990" y="1317308"/>
                </a:cubicBezTo>
                <a:cubicBezTo>
                  <a:pt x="683895" y="1305878"/>
                  <a:pt x="694373" y="1298258"/>
                  <a:pt x="705803" y="1300163"/>
                </a:cubicBezTo>
                <a:lnTo>
                  <a:pt x="750570" y="1307783"/>
                </a:lnTo>
                <a:lnTo>
                  <a:pt x="803910" y="1231583"/>
                </a:lnTo>
                <a:cubicBezTo>
                  <a:pt x="795338" y="1214438"/>
                  <a:pt x="788670" y="1198245"/>
                  <a:pt x="784860" y="1181100"/>
                </a:cubicBezTo>
                <a:cubicBezTo>
                  <a:pt x="764858" y="1191578"/>
                  <a:pt x="733425" y="1210628"/>
                  <a:pt x="703898" y="1239203"/>
                </a:cubicBezTo>
                <a:cubicBezTo>
                  <a:pt x="701993" y="1241108"/>
                  <a:pt x="700088" y="1243965"/>
                  <a:pt x="698183" y="1244918"/>
                </a:cubicBezTo>
                <a:cubicBezTo>
                  <a:pt x="677228" y="1266825"/>
                  <a:pt x="658178" y="1294448"/>
                  <a:pt x="643890" y="1327785"/>
                </a:cubicBezTo>
                <a:cubicBezTo>
                  <a:pt x="643890" y="1328738"/>
                  <a:pt x="642938" y="1330643"/>
                  <a:pt x="641985" y="1331595"/>
                </a:cubicBezTo>
                <a:cubicBezTo>
                  <a:pt x="636270" y="1346835"/>
                  <a:pt x="631508" y="1363028"/>
                  <a:pt x="628650" y="1380173"/>
                </a:cubicBezTo>
                <a:lnTo>
                  <a:pt x="668655" y="1380173"/>
                </a:lnTo>
                <a:cubicBezTo>
                  <a:pt x="680085" y="1380173"/>
                  <a:pt x="689610" y="1389698"/>
                  <a:pt x="689610" y="1401128"/>
                </a:cubicBezTo>
                <a:cubicBezTo>
                  <a:pt x="689610" y="1412558"/>
                  <a:pt x="680085" y="1422083"/>
                  <a:pt x="668655" y="1422083"/>
                </a:cubicBezTo>
                <a:lnTo>
                  <a:pt x="611505" y="1422083"/>
                </a:lnTo>
                <a:lnTo>
                  <a:pt x="550545" y="1465898"/>
                </a:lnTo>
                <a:cubicBezTo>
                  <a:pt x="545783" y="1463993"/>
                  <a:pt x="541973" y="1465898"/>
                  <a:pt x="537210" y="1465898"/>
                </a:cubicBezTo>
                <a:close/>
                <a:moveTo>
                  <a:pt x="879158" y="821055"/>
                </a:moveTo>
                <a:lnTo>
                  <a:pt x="879158" y="821055"/>
                </a:lnTo>
                <a:lnTo>
                  <a:pt x="879158" y="821055"/>
                </a:lnTo>
                <a:close/>
                <a:moveTo>
                  <a:pt x="2608898" y="2413635"/>
                </a:moveTo>
                <a:lnTo>
                  <a:pt x="2596515" y="2345055"/>
                </a:lnTo>
                <a:cubicBezTo>
                  <a:pt x="2567940" y="2185988"/>
                  <a:pt x="2519363" y="1920240"/>
                  <a:pt x="2486978" y="1779270"/>
                </a:cubicBezTo>
                <a:cubicBezTo>
                  <a:pt x="2508885" y="1506855"/>
                  <a:pt x="2400300" y="1344930"/>
                  <a:pt x="2386013" y="1324928"/>
                </a:cubicBezTo>
                <a:cubicBezTo>
                  <a:pt x="2327910" y="1230630"/>
                  <a:pt x="2150745" y="948690"/>
                  <a:pt x="2098358" y="873443"/>
                </a:cubicBezTo>
                <a:lnTo>
                  <a:pt x="2098358" y="180975"/>
                </a:lnTo>
                <a:cubicBezTo>
                  <a:pt x="2098358" y="80963"/>
                  <a:pt x="2017395" y="0"/>
                  <a:pt x="1917383" y="0"/>
                </a:cubicBezTo>
                <a:lnTo>
                  <a:pt x="180975" y="0"/>
                </a:lnTo>
                <a:cubicBezTo>
                  <a:pt x="80962" y="0"/>
                  <a:pt x="0" y="80963"/>
                  <a:pt x="0" y="180975"/>
                </a:cubicBezTo>
                <a:lnTo>
                  <a:pt x="0" y="2047875"/>
                </a:lnTo>
                <a:cubicBezTo>
                  <a:pt x="0" y="2147888"/>
                  <a:pt x="80962" y="2228850"/>
                  <a:pt x="180975" y="2228850"/>
                </a:cubicBezTo>
                <a:lnTo>
                  <a:pt x="1421130" y="2228850"/>
                </a:lnTo>
                <a:cubicBezTo>
                  <a:pt x="1472565" y="2272665"/>
                  <a:pt x="1655445" y="2419350"/>
                  <a:pt x="1837373" y="2440305"/>
                </a:cubicBezTo>
                <a:cubicBezTo>
                  <a:pt x="1843088" y="2479358"/>
                  <a:pt x="1858328" y="2534603"/>
                  <a:pt x="1898333" y="2573655"/>
                </a:cubicBezTo>
                <a:cubicBezTo>
                  <a:pt x="1928813" y="2604135"/>
                  <a:pt x="1969770" y="2620328"/>
                  <a:pt x="2015490" y="2620328"/>
                </a:cubicBezTo>
                <a:cubicBezTo>
                  <a:pt x="2017395" y="2620328"/>
                  <a:pt x="2018348" y="2620328"/>
                  <a:pt x="2020253" y="2620328"/>
                </a:cubicBezTo>
                <a:cubicBezTo>
                  <a:pt x="2158365" y="2616518"/>
                  <a:pt x="2475548" y="2620328"/>
                  <a:pt x="2479358" y="2620328"/>
                </a:cubicBezTo>
                <a:cubicBezTo>
                  <a:pt x="2482215" y="2620328"/>
                  <a:pt x="2486025" y="2620328"/>
                  <a:pt x="2488883" y="2619375"/>
                </a:cubicBezTo>
                <a:cubicBezTo>
                  <a:pt x="2531745" y="2611755"/>
                  <a:pt x="2635568" y="2558415"/>
                  <a:pt x="2608898" y="2413635"/>
                </a:cubicBezTo>
                <a:close/>
                <a:moveTo>
                  <a:pt x="1363028" y="155258"/>
                </a:moveTo>
                <a:cubicBezTo>
                  <a:pt x="1383030" y="128588"/>
                  <a:pt x="1402080" y="106680"/>
                  <a:pt x="1414463" y="94298"/>
                </a:cubicBezTo>
                <a:lnTo>
                  <a:pt x="1917383" y="94298"/>
                </a:lnTo>
                <a:cubicBezTo>
                  <a:pt x="1965008" y="94298"/>
                  <a:pt x="2004060" y="133350"/>
                  <a:pt x="2004060" y="180975"/>
                </a:cubicBezTo>
                <a:lnTo>
                  <a:pt x="2004060" y="605790"/>
                </a:lnTo>
                <a:cubicBezTo>
                  <a:pt x="1922145" y="558165"/>
                  <a:pt x="1813560" y="531495"/>
                  <a:pt x="1779270" y="529590"/>
                </a:cubicBezTo>
                <a:cubicBezTo>
                  <a:pt x="1768793" y="528638"/>
                  <a:pt x="1759268" y="528638"/>
                  <a:pt x="1749743" y="529590"/>
                </a:cubicBezTo>
                <a:cubicBezTo>
                  <a:pt x="1715453" y="530543"/>
                  <a:pt x="1672590" y="531495"/>
                  <a:pt x="1512570" y="448628"/>
                </a:cubicBezTo>
                <a:cubicBezTo>
                  <a:pt x="1359218" y="370523"/>
                  <a:pt x="1359218" y="200978"/>
                  <a:pt x="1363028" y="155258"/>
                </a:cubicBezTo>
                <a:close/>
                <a:moveTo>
                  <a:pt x="1290638" y="94298"/>
                </a:moveTo>
                <a:cubicBezTo>
                  <a:pt x="1275398" y="115253"/>
                  <a:pt x="1259205" y="138113"/>
                  <a:pt x="1243965" y="163830"/>
                </a:cubicBezTo>
                <a:cubicBezTo>
                  <a:pt x="1234440" y="180023"/>
                  <a:pt x="1226820" y="195263"/>
                  <a:pt x="1220153" y="209550"/>
                </a:cubicBezTo>
                <a:cubicBezTo>
                  <a:pt x="1190625" y="271463"/>
                  <a:pt x="1174433" y="304800"/>
                  <a:pt x="1049655" y="304800"/>
                </a:cubicBezTo>
                <a:cubicBezTo>
                  <a:pt x="924878" y="304800"/>
                  <a:pt x="908685" y="270510"/>
                  <a:pt x="879158" y="209550"/>
                </a:cubicBezTo>
                <a:cubicBezTo>
                  <a:pt x="872490" y="194310"/>
                  <a:pt x="864870" y="179070"/>
                  <a:pt x="855345" y="163830"/>
                </a:cubicBezTo>
                <a:cubicBezTo>
                  <a:pt x="840105" y="138113"/>
                  <a:pt x="823913" y="114300"/>
                  <a:pt x="808673" y="94298"/>
                </a:cubicBezTo>
                <a:lnTo>
                  <a:pt x="1290638" y="94298"/>
                </a:lnTo>
                <a:close/>
                <a:moveTo>
                  <a:pt x="1048703" y="790575"/>
                </a:moveTo>
                <a:cubicBezTo>
                  <a:pt x="971550" y="790575"/>
                  <a:pt x="943928" y="859155"/>
                  <a:pt x="943928" y="905828"/>
                </a:cubicBezTo>
                <a:cubicBezTo>
                  <a:pt x="943928" y="905828"/>
                  <a:pt x="945833" y="1246823"/>
                  <a:pt x="945833" y="1345883"/>
                </a:cubicBezTo>
                <a:cubicBezTo>
                  <a:pt x="945833" y="1414463"/>
                  <a:pt x="881063" y="1433513"/>
                  <a:pt x="867728" y="1436370"/>
                </a:cubicBezTo>
                <a:cubicBezTo>
                  <a:pt x="853440" y="1437323"/>
                  <a:pt x="779145" y="1442085"/>
                  <a:pt x="714375" y="1446848"/>
                </a:cubicBezTo>
                <a:cubicBezTo>
                  <a:pt x="655320" y="1450658"/>
                  <a:pt x="619125" y="1468755"/>
                  <a:pt x="573405" y="1491615"/>
                </a:cubicBezTo>
                <a:cubicBezTo>
                  <a:pt x="558165" y="1499235"/>
                  <a:pt x="541973" y="1506855"/>
                  <a:pt x="521970" y="1516380"/>
                </a:cubicBezTo>
                <a:cubicBezTo>
                  <a:pt x="505778" y="1524000"/>
                  <a:pt x="498158" y="1522095"/>
                  <a:pt x="497205" y="1522095"/>
                </a:cubicBezTo>
                <a:cubicBezTo>
                  <a:pt x="494348" y="1520190"/>
                  <a:pt x="491490" y="1508760"/>
                  <a:pt x="491490" y="1500188"/>
                </a:cubicBezTo>
                <a:cubicBezTo>
                  <a:pt x="491490" y="1498283"/>
                  <a:pt x="491490" y="1496378"/>
                  <a:pt x="491490" y="1494473"/>
                </a:cubicBezTo>
                <a:cubicBezTo>
                  <a:pt x="491490" y="1492568"/>
                  <a:pt x="464820" y="1280160"/>
                  <a:pt x="548640" y="1007745"/>
                </a:cubicBezTo>
                <a:cubicBezTo>
                  <a:pt x="634365" y="727710"/>
                  <a:pt x="851535" y="560070"/>
                  <a:pt x="895350" y="560070"/>
                </a:cubicBezTo>
                <a:cubicBezTo>
                  <a:pt x="896303" y="560070"/>
                  <a:pt x="896303" y="560070"/>
                  <a:pt x="897255" y="560070"/>
                </a:cubicBezTo>
                <a:cubicBezTo>
                  <a:pt x="911543" y="561975"/>
                  <a:pt x="926783" y="582930"/>
                  <a:pt x="936308" y="611505"/>
                </a:cubicBezTo>
                <a:cubicBezTo>
                  <a:pt x="938213" y="618173"/>
                  <a:pt x="940118" y="630555"/>
                  <a:pt x="942023" y="641033"/>
                </a:cubicBezTo>
                <a:cubicBezTo>
                  <a:pt x="946785" y="669608"/>
                  <a:pt x="950595" y="697230"/>
                  <a:pt x="979170" y="699135"/>
                </a:cubicBezTo>
                <a:cubicBezTo>
                  <a:pt x="1008698" y="700088"/>
                  <a:pt x="1016318" y="669608"/>
                  <a:pt x="1022033" y="648653"/>
                </a:cubicBezTo>
                <a:cubicBezTo>
                  <a:pt x="1037273" y="591503"/>
                  <a:pt x="1030605" y="462915"/>
                  <a:pt x="1025843" y="401955"/>
                </a:cubicBezTo>
                <a:lnTo>
                  <a:pt x="1070610" y="401955"/>
                </a:lnTo>
                <a:cubicBezTo>
                  <a:pt x="1065848" y="463868"/>
                  <a:pt x="1059180" y="591503"/>
                  <a:pt x="1074420" y="648653"/>
                </a:cubicBezTo>
                <a:cubicBezTo>
                  <a:pt x="1080135" y="669608"/>
                  <a:pt x="1088708" y="700088"/>
                  <a:pt x="1117283" y="699135"/>
                </a:cubicBezTo>
                <a:cubicBezTo>
                  <a:pt x="1145858" y="697230"/>
                  <a:pt x="1149668" y="670560"/>
                  <a:pt x="1154430" y="641033"/>
                </a:cubicBezTo>
                <a:cubicBezTo>
                  <a:pt x="1156335" y="630555"/>
                  <a:pt x="1158240" y="618173"/>
                  <a:pt x="1160145" y="611505"/>
                </a:cubicBezTo>
                <a:cubicBezTo>
                  <a:pt x="1169670" y="581978"/>
                  <a:pt x="1184910" y="561975"/>
                  <a:pt x="1199198" y="560070"/>
                </a:cubicBezTo>
                <a:cubicBezTo>
                  <a:pt x="1200150" y="560070"/>
                  <a:pt x="1200150" y="560070"/>
                  <a:pt x="1201103" y="560070"/>
                </a:cubicBezTo>
                <a:cubicBezTo>
                  <a:pt x="1244918" y="560070"/>
                  <a:pt x="1462088" y="727710"/>
                  <a:pt x="1547813" y="1007745"/>
                </a:cubicBezTo>
                <a:cubicBezTo>
                  <a:pt x="1631633" y="1280160"/>
                  <a:pt x="1604963" y="1492568"/>
                  <a:pt x="1604963" y="1494473"/>
                </a:cubicBezTo>
                <a:cubicBezTo>
                  <a:pt x="1604963" y="1496378"/>
                  <a:pt x="1604963" y="1498283"/>
                  <a:pt x="1604963" y="1500188"/>
                </a:cubicBezTo>
                <a:cubicBezTo>
                  <a:pt x="1604963" y="1508760"/>
                  <a:pt x="1603058" y="1520190"/>
                  <a:pt x="1599248" y="1523048"/>
                </a:cubicBezTo>
                <a:cubicBezTo>
                  <a:pt x="1598295" y="1524000"/>
                  <a:pt x="1590675" y="1524953"/>
                  <a:pt x="1574483" y="1517333"/>
                </a:cubicBezTo>
                <a:cubicBezTo>
                  <a:pt x="1555433" y="1508760"/>
                  <a:pt x="1538288" y="1500188"/>
                  <a:pt x="1523048" y="1492568"/>
                </a:cubicBezTo>
                <a:cubicBezTo>
                  <a:pt x="1477328" y="1469708"/>
                  <a:pt x="1441133" y="1452563"/>
                  <a:pt x="1382078" y="1447800"/>
                </a:cubicBezTo>
                <a:cubicBezTo>
                  <a:pt x="1317308" y="1443038"/>
                  <a:pt x="1243013" y="1438275"/>
                  <a:pt x="1228725" y="1437323"/>
                </a:cubicBezTo>
                <a:cubicBezTo>
                  <a:pt x="1215390" y="1434465"/>
                  <a:pt x="1150620" y="1414463"/>
                  <a:pt x="1150620" y="1346835"/>
                </a:cubicBezTo>
                <a:cubicBezTo>
                  <a:pt x="1150620" y="1247775"/>
                  <a:pt x="1152525" y="906780"/>
                  <a:pt x="1152525" y="906780"/>
                </a:cubicBezTo>
                <a:cubicBezTo>
                  <a:pt x="1153478" y="860108"/>
                  <a:pt x="1125855" y="790575"/>
                  <a:pt x="1048703" y="790575"/>
                </a:cubicBezTo>
                <a:close/>
                <a:moveTo>
                  <a:pt x="94298" y="180975"/>
                </a:moveTo>
                <a:cubicBezTo>
                  <a:pt x="94298" y="133350"/>
                  <a:pt x="133350" y="94298"/>
                  <a:pt x="180975" y="94298"/>
                </a:cubicBezTo>
                <a:lnTo>
                  <a:pt x="683895" y="94298"/>
                </a:lnTo>
                <a:cubicBezTo>
                  <a:pt x="696278" y="106680"/>
                  <a:pt x="714375" y="127635"/>
                  <a:pt x="735330" y="155258"/>
                </a:cubicBezTo>
                <a:cubicBezTo>
                  <a:pt x="738188" y="200978"/>
                  <a:pt x="738188" y="369570"/>
                  <a:pt x="585788" y="448628"/>
                </a:cubicBezTo>
                <a:cubicBezTo>
                  <a:pt x="425768" y="531495"/>
                  <a:pt x="382905" y="529590"/>
                  <a:pt x="348615" y="529590"/>
                </a:cubicBezTo>
                <a:cubicBezTo>
                  <a:pt x="339090" y="529590"/>
                  <a:pt x="328613" y="529590"/>
                  <a:pt x="319088" y="529590"/>
                </a:cubicBezTo>
                <a:cubicBezTo>
                  <a:pt x="284798" y="531495"/>
                  <a:pt x="176213" y="559118"/>
                  <a:pt x="94298" y="605790"/>
                </a:cubicBezTo>
                <a:lnTo>
                  <a:pt x="94298" y="180975"/>
                </a:lnTo>
                <a:close/>
                <a:moveTo>
                  <a:pt x="340043" y="2134553"/>
                </a:moveTo>
                <a:lnTo>
                  <a:pt x="180975" y="2134553"/>
                </a:lnTo>
                <a:cubicBezTo>
                  <a:pt x="133350" y="2134553"/>
                  <a:pt x="94298" y="2095500"/>
                  <a:pt x="94298" y="2047875"/>
                </a:cubicBezTo>
                <a:lnTo>
                  <a:pt x="94298" y="1937385"/>
                </a:lnTo>
                <a:cubicBezTo>
                  <a:pt x="120015" y="1905000"/>
                  <a:pt x="185738" y="1816418"/>
                  <a:pt x="240030" y="1700213"/>
                </a:cubicBezTo>
                <a:cubicBezTo>
                  <a:pt x="265748" y="1757363"/>
                  <a:pt x="300038" y="1835468"/>
                  <a:pt x="340043" y="1930718"/>
                </a:cubicBezTo>
                <a:lnTo>
                  <a:pt x="340043" y="2134553"/>
                </a:lnTo>
                <a:close/>
                <a:moveTo>
                  <a:pt x="430530" y="1902143"/>
                </a:moveTo>
                <a:cubicBezTo>
                  <a:pt x="360045" y="1736408"/>
                  <a:pt x="306705" y="1617345"/>
                  <a:pt x="287655" y="1575435"/>
                </a:cubicBezTo>
                <a:cubicBezTo>
                  <a:pt x="295275" y="1551623"/>
                  <a:pt x="300990" y="1526858"/>
                  <a:pt x="306705" y="1502093"/>
                </a:cubicBezTo>
                <a:cubicBezTo>
                  <a:pt x="311468" y="1476375"/>
                  <a:pt x="295275" y="1451610"/>
                  <a:pt x="269558" y="1446848"/>
                </a:cubicBezTo>
                <a:cubicBezTo>
                  <a:pt x="243840" y="1441133"/>
                  <a:pt x="219075" y="1458278"/>
                  <a:pt x="214313" y="1483995"/>
                </a:cubicBezTo>
                <a:cubicBezTo>
                  <a:pt x="191453" y="1595438"/>
                  <a:pt x="140018" y="1698308"/>
                  <a:pt x="94298" y="1772603"/>
                </a:cubicBezTo>
                <a:lnTo>
                  <a:pt x="94298" y="724853"/>
                </a:lnTo>
                <a:cubicBezTo>
                  <a:pt x="123825" y="681990"/>
                  <a:pt x="272415" y="627698"/>
                  <a:pt x="324803" y="623888"/>
                </a:cubicBezTo>
                <a:cubicBezTo>
                  <a:pt x="332423" y="623888"/>
                  <a:pt x="339090" y="623888"/>
                  <a:pt x="345758" y="623888"/>
                </a:cubicBezTo>
                <a:cubicBezTo>
                  <a:pt x="402908" y="625793"/>
                  <a:pt x="460058" y="620078"/>
                  <a:pt x="628650" y="532448"/>
                </a:cubicBezTo>
                <a:cubicBezTo>
                  <a:pt x="743903" y="473393"/>
                  <a:pt x="793433" y="377190"/>
                  <a:pt x="815340" y="294323"/>
                </a:cubicBezTo>
                <a:cubicBezTo>
                  <a:pt x="841058" y="338138"/>
                  <a:pt x="880110" y="378143"/>
                  <a:pt x="966788" y="393383"/>
                </a:cubicBezTo>
                <a:cubicBezTo>
                  <a:pt x="969645" y="432435"/>
                  <a:pt x="973455" y="494348"/>
                  <a:pt x="973455" y="547688"/>
                </a:cubicBezTo>
                <a:cubicBezTo>
                  <a:pt x="956310" y="521018"/>
                  <a:pt x="933450" y="503873"/>
                  <a:pt x="907733" y="500063"/>
                </a:cubicBezTo>
                <a:cubicBezTo>
                  <a:pt x="812483" y="485775"/>
                  <a:pt x="577215" y="716280"/>
                  <a:pt x="493395" y="989648"/>
                </a:cubicBezTo>
                <a:cubicBezTo>
                  <a:pt x="408623" y="1262063"/>
                  <a:pt x="429578" y="1471613"/>
                  <a:pt x="432435" y="1498283"/>
                </a:cubicBezTo>
                <a:cubicBezTo>
                  <a:pt x="432435" y="1510665"/>
                  <a:pt x="434340" y="1549718"/>
                  <a:pt x="462915" y="1569720"/>
                </a:cubicBezTo>
                <a:cubicBezTo>
                  <a:pt x="473393" y="1577340"/>
                  <a:pt x="485775" y="1581150"/>
                  <a:pt x="500063" y="1581150"/>
                </a:cubicBezTo>
                <a:cubicBezTo>
                  <a:pt x="513398" y="1581150"/>
                  <a:pt x="528638" y="1577340"/>
                  <a:pt x="545783" y="1569720"/>
                </a:cubicBezTo>
                <a:cubicBezTo>
                  <a:pt x="565785" y="1561148"/>
                  <a:pt x="582930" y="1552575"/>
                  <a:pt x="599123" y="1544003"/>
                </a:cubicBezTo>
                <a:cubicBezTo>
                  <a:pt x="641985" y="1523048"/>
                  <a:pt x="670560" y="1508760"/>
                  <a:pt x="718185" y="1504950"/>
                </a:cubicBezTo>
                <a:cubicBezTo>
                  <a:pt x="789623" y="1500188"/>
                  <a:pt x="872490" y="1494473"/>
                  <a:pt x="872490" y="1494473"/>
                </a:cubicBezTo>
                <a:cubicBezTo>
                  <a:pt x="873443" y="1494473"/>
                  <a:pt x="875348" y="1494473"/>
                  <a:pt x="876300" y="1493520"/>
                </a:cubicBezTo>
                <a:cubicBezTo>
                  <a:pt x="920115" y="1484948"/>
                  <a:pt x="1003935" y="1442085"/>
                  <a:pt x="1003935" y="1343978"/>
                </a:cubicBezTo>
                <a:cubicBezTo>
                  <a:pt x="1003935" y="1244918"/>
                  <a:pt x="1002030" y="903923"/>
                  <a:pt x="1002030" y="903923"/>
                </a:cubicBezTo>
                <a:cubicBezTo>
                  <a:pt x="1002030" y="894398"/>
                  <a:pt x="1004888" y="848678"/>
                  <a:pt x="1046798" y="848678"/>
                </a:cubicBezTo>
                <a:cubicBezTo>
                  <a:pt x="1088708" y="848678"/>
                  <a:pt x="1091565" y="895350"/>
                  <a:pt x="1091565" y="903923"/>
                </a:cubicBezTo>
                <a:cubicBezTo>
                  <a:pt x="1091565" y="903923"/>
                  <a:pt x="1089660" y="1244918"/>
                  <a:pt x="1089660" y="1343978"/>
                </a:cubicBezTo>
                <a:cubicBezTo>
                  <a:pt x="1089660" y="1442085"/>
                  <a:pt x="1173480" y="1484948"/>
                  <a:pt x="1217295" y="1493520"/>
                </a:cubicBezTo>
                <a:cubicBezTo>
                  <a:pt x="1218248" y="1493520"/>
                  <a:pt x="1220153" y="1493520"/>
                  <a:pt x="1221105" y="1494473"/>
                </a:cubicBezTo>
                <a:cubicBezTo>
                  <a:pt x="1221105" y="1494473"/>
                  <a:pt x="1303973" y="1499235"/>
                  <a:pt x="1375410" y="1504950"/>
                </a:cubicBezTo>
                <a:cubicBezTo>
                  <a:pt x="1423035" y="1508760"/>
                  <a:pt x="1451610" y="1522095"/>
                  <a:pt x="1494473" y="1544003"/>
                </a:cubicBezTo>
                <a:cubicBezTo>
                  <a:pt x="1510665" y="1551623"/>
                  <a:pt x="1527810" y="1560195"/>
                  <a:pt x="1547813" y="1569720"/>
                </a:cubicBezTo>
                <a:cubicBezTo>
                  <a:pt x="1581150" y="1584960"/>
                  <a:pt x="1608773" y="1584008"/>
                  <a:pt x="1630680" y="1569720"/>
                </a:cubicBezTo>
                <a:cubicBezTo>
                  <a:pt x="1660208" y="1549718"/>
                  <a:pt x="1662113" y="1510665"/>
                  <a:pt x="1661160" y="1498283"/>
                </a:cubicBezTo>
                <a:cubicBezTo>
                  <a:pt x="1664018" y="1471613"/>
                  <a:pt x="1685925" y="1261110"/>
                  <a:pt x="1602105" y="988695"/>
                </a:cubicBezTo>
                <a:cubicBezTo>
                  <a:pt x="1518285" y="716280"/>
                  <a:pt x="1282065" y="484823"/>
                  <a:pt x="1187768" y="499110"/>
                </a:cubicBezTo>
                <a:cubicBezTo>
                  <a:pt x="1157288" y="503873"/>
                  <a:pt x="1136333" y="523875"/>
                  <a:pt x="1122045" y="546735"/>
                </a:cubicBezTo>
                <a:cubicBezTo>
                  <a:pt x="1122045" y="493395"/>
                  <a:pt x="1125855" y="432435"/>
                  <a:pt x="1128713" y="393383"/>
                </a:cubicBezTo>
                <a:cubicBezTo>
                  <a:pt x="1215390" y="378143"/>
                  <a:pt x="1254443" y="338138"/>
                  <a:pt x="1280160" y="294323"/>
                </a:cubicBezTo>
                <a:cubicBezTo>
                  <a:pt x="1301115" y="377190"/>
                  <a:pt x="1351598" y="472440"/>
                  <a:pt x="1466850" y="532448"/>
                </a:cubicBezTo>
                <a:cubicBezTo>
                  <a:pt x="1635443" y="619125"/>
                  <a:pt x="1691640" y="624840"/>
                  <a:pt x="1749743" y="623888"/>
                </a:cubicBezTo>
                <a:cubicBezTo>
                  <a:pt x="1756410" y="623888"/>
                  <a:pt x="1763078" y="623888"/>
                  <a:pt x="1770698" y="623888"/>
                </a:cubicBezTo>
                <a:cubicBezTo>
                  <a:pt x="1823085" y="627698"/>
                  <a:pt x="1971675" y="681990"/>
                  <a:pt x="2001203" y="724853"/>
                </a:cubicBezTo>
                <a:lnTo>
                  <a:pt x="2001203" y="800100"/>
                </a:lnTo>
                <a:cubicBezTo>
                  <a:pt x="1966913" y="789623"/>
                  <a:pt x="1924050" y="791528"/>
                  <a:pt x="1867853" y="821055"/>
                </a:cubicBezTo>
                <a:cubicBezTo>
                  <a:pt x="1768793" y="874395"/>
                  <a:pt x="1786890" y="1005840"/>
                  <a:pt x="1814513" y="1075373"/>
                </a:cubicBezTo>
                <a:cubicBezTo>
                  <a:pt x="1815465" y="1077278"/>
                  <a:pt x="1815465" y="1078230"/>
                  <a:pt x="1816418" y="1080135"/>
                </a:cubicBezTo>
                <a:lnTo>
                  <a:pt x="2001203" y="1434465"/>
                </a:lnTo>
                <a:lnTo>
                  <a:pt x="2001203" y="1772603"/>
                </a:lnTo>
                <a:cubicBezTo>
                  <a:pt x="1955483" y="1698308"/>
                  <a:pt x="1904048" y="1596390"/>
                  <a:pt x="1881188" y="1483995"/>
                </a:cubicBezTo>
                <a:cubicBezTo>
                  <a:pt x="1876425" y="1458278"/>
                  <a:pt x="1851660" y="1442085"/>
                  <a:pt x="1825943" y="1446848"/>
                </a:cubicBezTo>
                <a:cubicBezTo>
                  <a:pt x="1800225" y="1451610"/>
                  <a:pt x="1784033" y="1477328"/>
                  <a:pt x="1788795" y="1502093"/>
                </a:cubicBezTo>
                <a:cubicBezTo>
                  <a:pt x="1793558" y="1526858"/>
                  <a:pt x="1800225" y="1551623"/>
                  <a:pt x="1807845" y="1575435"/>
                </a:cubicBezTo>
                <a:cubicBezTo>
                  <a:pt x="1788795" y="1617345"/>
                  <a:pt x="1735455" y="1736408"/>
                  <a:pt x="1664970" y="1902143"/>
                </a:cubicBezTo>
                <a:cubicBezTo>
                  <a:pt x="1662113" y="1907858"/>
                  <a:pt x="1661160" y="1914525"/>
                  <a:pt x="1661160" y="1920240"/>
                </a:cubicBezTo>
                <a:lnTo>
                  <a:pt x="1661160" y="2134553"/>
                </a:lnTo>
                <a:lnTo>
                  <a:pt x="1439228" y="2134553"/>
                </a:lnTo>
                <a:lnTo>
                  <a:pt x="434340" y="2134553"/>
                </a:lnTo>
                <a:lnTo>
                  <a:pt x="434340" y="1920240"/>
                </a:lnTo>
                <a:cubicBezTo>
                  <a:pt x="434340" y="1913573"/>
                  <a:pt x="433388" y="1907858"/>
                  <a:pt x="430530" y="1902143"/>
                </a:cubicBezTo>
                <a:close/>
                <a:moveTo>
                  <a:pt x="2003108" y="1937385"/>
                </a:moveTo>
                <a:lnTo>
                  <a:pt x="2003108" y="2047875"/>
                </a:lnTo>
                <a:cubicBezTo>
                  <a:pt x="2003108" y="2095500"/>
                  <a:pt x="1964055" y="2134553"/>
                  <a:pt x="1916430" y="2134553"/>
                </a:cubicBezTo>
                <a:lnTo>
                  <a:pt x="1757363" y="2134553"/>
                </a:lnTo>
                <a:lnTo>
                  <a:pt x="1757363" y="1929765"/>
                </a:lnTo>
                <a:cubicBezTo>
                  <a:pt x="1797368" y="1835468"/>
                  <a:pt x="1832610" y="1756410"/>
                  <a:pt x="1857375" y="1699260"/>
                </a:cubicBezTo>
                <a:cubicBezTo>
                  <a:pt x="1911668" y="1816418"/>
                  <a:pt x="1977390" y="1904048"/>
                  <a:pt x="2003108" y="1937385"/>
                </a:cubicBezTo>
                <a:close/>
                <a:moveTo>
                  <a:pt x="2474595" y="2526030"/>
                </a:moveTo>
                <a:cubicBezTo>
                  <a:pt x="2429828" y="2526030"/>
                  <a:pt x="2147888" y="2523173"/>
                  <a:pt x="2018348" y="2526030"/>
                </a:cubicBezTo>
                <a:cubicBezTo>
                  <a:pt x="1995488" y="2526030"/>
                  <a:pt x="1978343" y="2520315"/>
                  <a:pt x="1965008" y="2506980"/>
                </a:cubicBezTo>
                <a:cubicBezTo>
                  <a:pt x="1934528" y="2477453"/>
                  <a:pt x="1928813" y="2416493"/>
                  <a:pt x="1928813" y="2396490"/>
                </a:cubicBezTo>
                <a:cubicBezTo>
                  <a:pt x="1928813" y="2384108"/>
                  <a:pt x="1924050" y="2371725"/>
                  <a:pt x="1915478" y="2362200"/>
                </a:cubicBezTo>
                <a:cubicBezTo>
                  <a:pt x="1906905" y="2353628"/>
                  <a:pt x="1894523" y="2347913"/>
                  <a:pt x="1882140" y="2347913"/>
                </a:cubicBezTo>
                <a:cubicBezTo>
                  <a:pt x="1776413" y="2347913"/>
                  <a:pt x="1659255" y="2284095"/>
                  <a:pt x="1577340" y="2227898"/>
                </a:cubicBezTo>
                <a:lnTo>
                  <a:pt x="1917383" y="2227898"/>
                </a:lnTo>
                <a:cubicBezTo>
                  <a:pt x="2017395" y="2227898"/>
                  <a:pt x="2098358" y="2146935"/>
                  <a:pt x="2098358" y="2046923"/>
                </a:cubicBezTo>
                <a:lnTo>
                  <a:pt x="2098358" y="1421130"/>
                </a:lnTo>
                <a:lnTo>
                  <a:pt x="2098358" y="1417320"/>
                </a:lnTo>
                <a:lnTo>
                  <a:pt x="2097405" y="1417320"/>
                </a:lnTo>
                <a:cubicBezTo>
                  <a:pt x="2096453" y="1411605"/>
                  <a:pt x="2095500" y="1404938"/>
                  <a:pt x="2092643" y="1399223"/>
                </a:cubicBezTo>
                <a:lnTo>
                  <a:pt x="1904048" y="1038225"/>
                </a:lnTo>
                <a:cubicBezTo>
                  <a:pt x="1899285" y="1022985"/>
                  <a:pt x="1868805" y="927735"/>
                  <a:pt x="1915478" y="902970"/>
                </a:cubicBezTo>
                <a:cubicBezTo>
                  <a:pt x="1972628" y="871538"/>
                  <a:pt x="1990725" y="892493"/>
                  <a:pt x="2015490" y="920115"/>
                </a:cubicBezTo>
                <a:cubicBezTo>
                  <a:pt x="2036445" y="944880"/>
                  <a:pt x="2205038" y="1212533"/>
                  <a:pt x="2306003" y="1375410"/>
                </a:cubicBezTo>
                <a:cubicBezTo>
                  <a:pt x="2306955" y="1376363"/>
                  <a:pt x="2306955" y="1377315"/>
                  <a:pt x="2307908" y="1378268"/>
                </a:cubicBezTo>
                <a:cubicBezTo>
                  <a:pt x="2308860" y="1380173"/>
                  <a:pt x="2413635" y="1525905"/>
                  <a:pt x="2391728" y="1776413"/>
                </a:cubicBezTo>
                <a:cubicBezTo>
                  <a:pt x="2391728" y="1777365"/>
                  <a:pt x="2391728" y="1777365"/>
                  <a:pt x="2391728" y="1778318"/>
                </a:cubicBezTo>
                <a:cubicBezTo>
                  <a:pt x="2369820" y="2027873"/>
                  <a:pt x="2237423" y="2143125"/>
                  <a:pt x="2236470" y="2144078"/>
                </a:cubicBezTo>
                <a:cubicBezTo>
                  <a:pt x="2216468" y="2161223"/>
                  <a:pt x="2213610" y="2190750"/>
                  <a:pt x="2230755" y="2210753"/>
                </a:cubicBezTo>
                <a:cubicBezTo>
                  <a:pt x="2247900" y="2230755"/>
                  <a:pt x="2277428" y="2233613"/>
                  <a:pt x="2297430" y="2216468"/>
                </a:cubicBezTo>
                <a:cubicBezTo>
                  <a:pt x="2302193" y="2212658"/>
                  <a:pt x="2381250" y="2144078"/>
                  <a:pt x="2436495" y="2002155"/>
                </a:cubicBezTo>
                <a:cubicBezTo>
                  <a:pt x="2460308" y="2125980"/>
                  <a:pt x="2486025" y="2263140"/>
                  <a:pt x="2503170" y="2361248"/>
                </a:cubicBezTo>
                <a:lnTo>
                  <a:pt x="2515553" y="2429828"/>
                </a:lnTo>
                <a:cubicBezTo>
                  <a:pt x="2528888" y="2500313"/>
                  <a:pt x="2493645" y="2520315"/>
                  <a:pt x="2474595" y="252603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E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E142A1-3E6C-5B3A-6944-699384764663}"/>
              </a:ext>
            </a:extLst>
          </p:cNvPr>
          <p:cNvGrpSpPr/>
          <p:nvPr/>
        </p:nvGrpSpPr>
        <p:grpSpPr>
          <a:xfrm>
            <a:off x="1287387" y="3428999"/>
            <a:ext cx="2707800" cy="702465"/>
            <a:chOff x="1287387" y="3469639"/>
            <a:chExt cx="2707800" cy="7024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B1F90F-3E80-0F49-D75B-A463FCC21E1F}"/>
                </a:ext>
              </a:extLst>
            </p:cNvPr>
            <p:cNvSpPr txBox="1"/>
            <p:nvPr/>
          </p:nvSpPr>
          <p:spPr>
            <a:xfrm>
              <a:off x="1989852" y="3651594"/>
              <a:ext cx="2005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Ekokardiyografi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F1905EB-0725-4967-B8D6-AA77F6C8A5F4}"/>
                </a:ext>
              </a:extLst>
            </p:cNvPr>
            <p:cNvGrpSpPr/>
            <p:nvPr/>
          </p:nvGrpSpPr>
          <p:grpSpPr>
            <a:xfrm>
              <a:off x="1287387" y="3469639"/>
              <a:ext cx="702465" cy="702465"/>
              <a:chOff x="712862" y="3009788"/>
              <a:chExt cx="1045477" cy="1045477"/>
            </a:xfrm>
            <a:solidFill>
              <a:schemeClr val="accent1"/>
            </a:solidFill>
          </p:grpSpPr>
          <p:pic>
            <p:nvPicPr>
              <p:cNvPr id="23" name="Graphic 22" descr="Heart with pulse with solid fill">
                <a:extLst>
                  <a:ext uri="{FF2B5EF4-FFF2-40B4-BE49-F238E27FC236}">
                    <a16:creationId xmlns:a16="http://schemas.microsoft.com/office/drawing/2014/main" id="{038695F8-9D20-BF58-1E31-2CCE6AD8B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7673" y="3187154"/>
                <a:ext cx="575854" cy="575854"/>
              </a:xfrm>
              <a:prstGeom prst="rect">
                <a:avLst/>
              </a:prstGeom>
            </p:spPr>
          </p:pic>
          <p:pic>
            <p:nvPicPr>
              <p:cNvPr id="35" name="Graphic 34" descr="Monitor outline">
                <a:extLst>
                  <a:ext uri="{FF2B5EF4-FFF2-40B4-BE49-F238E27FC236}">
                    <a16:creationId xmlns:a16="http://schemas.microsoft.com/office/drawing/2014/main" id="{71C7A3D3-3A6C-9EFE-B32B-520A87B39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2862" y="3009788"/>
                <a:ext cx="1045477" cy="1045477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F512CB-62A8-AB20-6D1C-ED19CF8DFD0E}"/>
              </a:ext>
            </a:extLst>
          </p:cNvPr>
          <p:cNvGrpSpPr/>
          <p:nvPr/>
        </p:nvGrpSpPr>
        <p:grpSpPr>
          <a:xfrm>
            <a:off x="1313815" y="1905458"/>
            <a:ext cx="1553059" cy="536117"/>
            <a:chOff x="1313815" y="1905458"/>
            <a:chExt cx="1553059" cy="5361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F323DF-E7FC-79A0-445F-47E229242922}"/>
                </a:ext>
              </a:extLst>
            </p:cNvPr>
            <p:cNvSpPr txBox="1"/>
            <p:nvPr/>
          </p:nvSpPr>
          <p:spPr>
            <a:xfrm>
              <a:off x="1600940" y="1998584"/>
              <a:ext cx="1265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</a:t>
              </a:r>
            </a:p>
          </p:txBody>
        </p:sp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9BA9C7B6-04DB-E495-068B-EB9B4CB83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815" y="1905458"/>
              <a:ext cx="536117" cy="53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143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0A3F-E40D-C9CD-57F2-13C41D37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F3497C-6E6F-615A-189E-414235F12748}"/>
              </a:ext>
            </a:extLst>
          </p:cNvPr>
          <p:cNvSpPr/>
          <p:nvPr/>
        </p:nvSpPr>
        <p:spPr>
          <a:xfrm flipV="1">
            <a:off x="2236283" y="2316298"/>
            <a:ext cx="7719434" cy="248218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74A3548-AE47-F8F6-6CC0-D6CA68FB7EFC}"/>
              </a:ext>
            </a:extLst>
          </p:cNvPr>
          <p:cNvSpPr/>
          <p:nvPr/>
        </p:nvSpPr>
        <p:spPr>
          <a:xfrm>
            <a:off x="931980" y="1773239"/>
            <a:ext cx="10348795" cy="91164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1B95303-972F-1CCE-7A9F-41A963D8835A}"/>
              </a:ext>
            </a:extLst>
          </p:cNvPr>
          <p:cNvSpPr/>
          <p:nvPr/>
        </p:nvSpPr>
        <p:spPr>
          <a:xfrm>
            <a:off x="931980" y="2791103"/>
            <a:ext cx="10348795" cy="91164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BC17E69-8C64-1646-7B2A-5FAEFDFF6C49}"/>
              </a:ext>
            </a:extLst>
          </p:cNvPr>
          <p:cNvSpPr/>
          <p:nvPr/>
        </p:nvSpPr>
        <p:spPr>
          <a:xfrm>
            <a:off x="931980" y="3808967"/>
            <a:ext cx="10348795" cy="91164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E1C4CB-7144-1C0F-696E-2B258ABE5FFD}"/>
              </a:ext>
            </a:extLst>
          </p:cNvPr>
          <p:cNvSpPr/>
          <p:nvPr/>
        </p:nvSpPr>
        <p:spPr>
          <a:xfrm>
            <a:off x="931980" y="4826830"/>
            <a:ext cx="10348795" cy="91164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36E16F-046A-C6CF-C479-E981A76F9E5D}"/>
              </a:ext>
            </a:extLst>
          </p:cNvPr>
          <p:cNvSpPr txBox="1">
            <a:spLocks/>
          </p:cNvSpPr>
          <p:nvPr/>
        </p:nvSpPr>
        <p:spPr>
          <a:xfrm>
            <a:off x="2227606" y="1861916"/>
            <a:ext cx="7868208" cy="746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50F"/>
              </a:buClr>
              <a:buFont typeface="Arial"/>
              <a:buNone/>
              <a:defRPr sz="2000" b="1" kern="1200" baseline="0">
                <a:solidFill>
                  <a:srgbClr val="001E5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8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6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95000"/>
              </a:lnSpc>
              <a:spcBef>
                <a:spcPts val="800"/>
              </a:spcBef>
              <a:buClrTx/>
              <a:defRPr/>
            </a:pPr>
            <a:r>
              <a:rPr lang="tr-TR" sz="1800"/>
              <a:t>Hipersensitivite pnömonisi tanısı konmuş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3087F42-87C2-65B2-C5C4-05B131824828}"/>
              </a:ext>
            </a:extLst>
          </p:cNvPr>
          <p:cNvSpPr txBox="1">
            <a:spLocks/>
          </p:cNvSpPr>
          <p:nvPr/>
        </p:nvSpPr>
        <p:spPr>
          <a:xfrm>
            <a:off x="2227606" y="2868391"/>
            <a:ext cx="7868208" cy="746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50F"/>
              </a:buClr>
              <a:buFont typeface="Arial"/>
              <a:buNone/>
              <a:defRPr sz="2000" b="1" kern="1200" baseline="0">
                <a:solidFill>
                  <a:srgbClr val="001E5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8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6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95000"/>
              </a:lnSpc>
              <a:spcBef>
                <a:spcPts val="800"/>
              </a:spcBef>
              <a:buClrTx/>
              <a:defRPr/>
            </a:pPr>
            <a:r>
              <a:rPr lang="tr-TR" sz="1800" b="0" dirty="0" err="1">
                <a:latin typeface="Arial"/>
                <a:cs typeface="Arial"/>
              </a:rPr>
              <a:t>Antiinflamatuvar</a:t>
            </a:r>
            <a:r>
              <a:rPr lang="tr-TR" sz="1800" b="0" dirty="0">
                <a:latin typeface="Arial"/>
                <a:cs typeface="Arial"/>
              </a:rPr>
              <a:t> ilaçlar reçete edilmiş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AA54FFE-E216-2E91-BBB0-9E2919637189}"/>
              </a:ext>
            </a:extLst>
          </p:cNvPr>
          <p:cNvSpPr txBox="1">
            <a:spLocks/>
          </p:cNvSpPr>
          <p:nvPr/>
        </p:nvSpPr>
        <p:spPr>
          <a:xfrm>
            <a:off x="2227606" y="3874866"/>
            <a:ext cx="7868208" cy="746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50F"/>
              </a:buClr>
              <a:buFont typeface="Arial"/>
              <a:buNone/>
              <a:defRPr sz="2000" b="1" kern="1200" baseline="0">
                <a:solidFill>
                  <a:srgbClr val="001E5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8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6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95000"/>
              </a:lnSpc>
              <a:spcBef>
                <a:spcPts val="800"/>
              </a:spcBef>
              <a:buClrTx/>
              <a:defRPr/>
            </a:pPr>
            <a:r>
              <a:rPr lang="tr-TR" sz="1800" b="0">
                <a:latin typeface="Arial"/>
                <a:cs typeface="Arial"/>
              </a:rPr>
              <a:t>Papağanı evden uzaklaştırması tavsiye edilmiş, ancak bunu yapmamaya karar vermiş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B9C79B-F2CB-FED9-BDF2-5B3A832A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Olgu çalışması: tanı ve ilk tedavi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6A6F7-A99F-844C-D825-3F664937B77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Hasta olgu çalışması, Dr.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Inês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Neves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Serviço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Pneumologia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Pedro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Hispano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Matosinhos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Portekiz tarafından sunulmuştur.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Antiinflamatuvar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ilaçlar HP tedavisi için ruhsat almamıştır. 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1165208-E944-8588-67A8-F5F2AC320798}"/>
              </a:ext>
            </a:extLst>
          </p:cNvPr>
          <p:cNvSpPr txBox="1">
            <a:spLocks/>
          </p:cNvSpPr>
          <p:nvPr/>
        </p:nvSpPr>
        <p:spPr>
          <a:xfrm>
            <a:off x="2227606" y="4881342"/>
            <a:ext cx="8406318" cy="746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50F"/>
              </a:buClr>
              <a:buFont typeface="Arial"/>
              <a:buNone/>
              <a:defRPr sz="2000" b="1" kern="1200" baseline="0">
                <a:solidFill>
                  <a:srgbClr val="001E5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8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6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LucidaGrande" charset="0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50F"/>
              </a:buClr>
              <a:buFont typeface="Arial"/>
              <a:buNone/>
              <a:defRPr sz="14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lnSpc>
                <a:spcPct val="95000"/>
              </a:lnSpc>
              <a:spcBef>
                <a:spcPts val="800"/>
              </a:spcBef>
              <a:buClrTx/>
              <a:defRPr/>
            </a:pPr>
            <a:r>
              <a:rPr lang="tr-TR" sz="1800" b="0">
                <a:latin typeface="Arial"/>
                <a:cs typeface="Arial"/>
              </a:rPr>
              <a:t>Nefes darlığında başlangıçta iyileşme görülürken, yaklaşık 6 ay sonra kötüleşme olmuştur. Papağan evden uzaklaştırılmış.</a:t>
            </a:r>
          </a:p>
        </p:txBody>
      </p:sp>
      <p:pic>
        <p:nvPicPr>
          <p:cNvPr id="7" name="Graphic 6" descr="Medicine with solid fill">
            <a:extLst>
              <a:ext uri="{FF2B5EF4-FFF2-40B4-BE49-F238E27FC236}">
                <a16:creationId xmlns:a16="http://schemas.microsoft.com/office/drawing/2014/main" id="{7436E2BA-980F-A79A-B8BD-60ACB1E09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48" y="2876174"/>
            <a:ext cx="731104" cy="731103"/>
          </a:xfrm>
          <a:prstGeom prst="rect">
            <a:avLst/>
          </a:prstGeom>
        </p:spPr>
      </p:pic>
      <p:pic>
        <p:nvPicPr>
          <p:cNvPr id="8" name="Graphic 7" descr="Clipboard Partially Checked with solid fill">
            <a:extLst>
              <a:ext uri="{FF2B5EF4-FFF2-40B4-BE49-F238E27FC236}">
                <a16:creationId xmlns:a16="http://schemas.microsoft.com/office/drawing/2014/main" id="{0A317539-3BF4-A1E6-A1CB-D117DB755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403" y="1900142"/>
            <a:ext cx="670217" cy="6702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E4CE97-9D36-5CE6-ECC5-716F2E87A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6289">
            <a:off x="10976865" y="4993662"/>
            <a:ext cx="670610" cy="7893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497ED3-7121-1EA3-A492-3525D1778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278" y="3942387"/>
            <a:ext cx="550274" cy="538036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9F01B1F9-BD92-943A-DBCF-E94509C5476A}"/>
              </a:ext>
            </a:extLst>
          </p:cNvPr>
          <p:cNvGrpSpPr/>
          <p:nvPr/>
        </p:nvGrpSpPr>
        <p:grpSpPr>
          <a:xfrm>
            <a:off x="1208805" y="4964119"/>
            <a:ext cx="640379" cy="581115"/>
            <a:chOff x="-1369695" y="2885575"/>
            <a:chExt cx="1519379" cy="1378767"/>
          </a:xfrm>
          <a:solidFill>
            <a:schemeClr val="accent1"/>
          </a:solidFill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8197C2D-6A21-8966-A61E-9AA5872E7E4B}"/>
                </a:ext>
              </a:extLst>
            </p:cNvPr>
            <p:cNvSpPr/>
            <p:nvPr/>
          </p:nvSpPr>
          <p:spPr>
            <a:xfrm>
              <a:off x="-862012" y="2961322"/>
              <a:ext cx="577215" cy="577214"/>
            </a:xfrm>
            <a:custGeom>
              <a:avLst/>
              <a:gdLst>
                <a:gd name="connsiteX0" fmla="*/ 577215 w 577215"/>
                <a:gd name="connsiteY0" fmla="*/ 288607 h 577214"/>
                <a:gd name="connsiteX1" fmla="*/ 288608 w 577215"/>
                <a:gd name="connsiteY1" fmla="*/ 577215 h 577214"/>
                <a:gd name="connsiteX2" fmla="*/ 0 w 577215"/>
                <a:gd name="connsiteY2" fmla="*/ 288607 h 577214"/>
                <a:gd name="connsiteX3" fmla="*/ 288608 w 577215"/>
                <a:gd name="connsiteY3" fmla="*/ 0 h 577214"/>
                <a:gd name="connsiteX4" fmla="*/ 577215 w 577215"/>
                <a:gd name="connsiteY4" fmla="*/ 288607 h 57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7214">
                  <a:moveTo>
                    <a:pt x="577215" y="288607"/>
                  </a:moveTo>
                  <a:cubicBezTo>
                    <a:pt x="577215" y="447675"/>
                    <a:pt x="447675" y="577215"/>
                    <a:pt x="288608" y="577215"/>
                  </a:cubicBezTo>
                  <a:cubicBezTo>
                    <a:pt x="129540" y="577215"/>
                    <a:pt x="0" y="447675"/>
                    <a:pt x="0" y="288607"/>
                  </a:cubicBezTo>
                  <a:cubicBezTo>
                    <a:pt x="0" y="129540"/>
                    <a:pt x="129540" y="0"/>
                    <a:pt x="288608" y="0"/>
                  </a:cubicBezTo>
                  <a:cubicBezTo>
                    <a:pt x="447675" y="0"/>
                    <a:pt x="577215" y="129540"/>
                    <a:pt x="577215" y="28860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5E14DCC-1884-7EDF-986F-BA993FC25F61}"/>
                </a:ext>
              </a:extLst>
            </p:cNvPr>
            <p:cNvSpPr/>
            <p:nvPr/>
          </p:nvSpPr>
          <p:spPr>
            <a:xfrm>
              <a:off x="-992504" y="3459479"/>
              <a:ext cx="790575" cy="595312"/>
            </a:xfrm>
            <a:custGeom>
              <a:avLst/>
              <a:gdLst>
                <a:gd name="connsiteX0" fmla="*/ 771525 w 790575"/>
                <a:gd name="connsiteY0" fmla="*/ 163830 h 595312"/>
                <a:gd name="connsiteX1" fmla="*/ 771525 w 790575"/>
                <a:gd name="connsiteY1" fmla="*/ 163830 h 595312"/>
                <a:gd name="connsiteX2" fmla="*/ 790575 w 790575"/>
                <a:gd name="connsiteY2" fmla="*/ 103823 h 595312"/>
                <a:gd name="connsiteX3" fmla="*/ 686752 w 790575"/>
                <a:gd name="connsiteY3" fmla="*/ 0 h 595312"/>
                <a:gd name="connsiteX4" fmla="*/ 608647 w 790575"/>
                <a:gd name="connsiteY4" fmla="*/ 36195 h 595312"/>
                <a:gd name="connsiteX5" fmla="*/ 353377 w 790575"/>
                <a:gd name="connsiteY5" fmla="*/ 339090 h 595312"/>
                <a:gd name="connsiteX6" fmla="*/ 178117 w 790575"/>
                <a:gd name="connsiteY6" fmla="*/ 175260 h 595312"/>
                <a:gd name="connsiteX7" fmla="*/ 173355 w 790575"/>
                <a:gd name="connsiteY7" fmla="*/ 171450 h 595312"/>
                <a:gd name="connsiteX8" fmla="*/ 173355 w 790575"/>
                <a:gd name="connsiteY8" fmla="*/ 171450 h 595312"/>
                <a:gd name="connsiteX9" fmla="*/ 103822 w 790575"/>
                <a:gd name="connsiteY9" fmla="*/ 144780 h 595312"/>
                <a:gd name="connsiteX10" fmla="*/ 0 w 790575"/>
                <a:gd name="connsiteY10" fmla="*/ 248603 h 595312"/>
                <a:gd name="connsiteX11" fmla="*/ 43815 w 790575"/>
                <a:gd name="connsiteY11" fmla="*/ 333375 h 595312"/>
                <a:gd name="connsiteX12" fmla="*/ 291465 w 790575"/>
                <a:gd name="connsiteY12" fmla="*/ 564833 h 595312"/>
                <a:gd name="connsiteX13" fmla="*/ 293370 w 790575"/>
                <a:gd name="connsiteY13" fmla="*/ 566738 h 595312"/>
                <a:gd name="connsiteX14" fmla="*/ 293370 w 790575"/>
                <a:gd name="connsiteY14" fmla="*/ 566738 h 595312"/>
                <a:gd name="connsiteX15" fmla="*/ 364808 w 790575"/>
                <a:gd name="connsiteY15" fmla="*/ 595313 h 595312"/>
                <a:gd name="connsiteX16" fmla="*/ 455295 w 790575"/>
                <a:gd name="connsiteY16" fmla="*/ 542925 h 595312"/>
                <a:gd name="connsiteX17" fmla="*/ 760095 w 790575"/>
                <a:gd name="connsiteY17" fmla="*/ 176213 h 595312"/>
                <a:gd name="connsiteX18" fmla="*/ 771525 w 790575"/>
                <a:gd name="connsiteY18" fmla="*/ 163830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575" h="595312">
                  <a:moveTo>
                    <a:pt x="771525" y="163830"/>
                  </a:moveTo>
                  <a:lnTo>
                    <a:pt x="771525" y="163830"/>
                  </a:lnTo>
                  <a:cubicBezTo>
                    <a:pt x="783907" y="146685"/>
                    <a:pt x="790575" y="125730"/>
                    <a:pt x="790575" y="103823"/>
                  </a:cubicBezTo>
                  <a:cubicBezTo>
                    <a:pt x="790575" y="46673"/>
                    <a:pt x="743902" y="0"/>
                    <a:pt x="686752" y="0"/>
                  </a:cubicBezTo>
                  <a:cubicBezTo>
                    <a:pt x="655320" y="0"/>
                    <a:pt x="627697" y="14288"/>
                    <a:pt x="608647" y="36195"/>
                  </a:cubicBezTo>
                  <a:lnTo>
                    <a:pt x="353377" y="339090"/>
                  </a:lnTo>
                  <a:lnTo>
                    <a:pt x="178117" y="175260"/>
                  </a:lnTo>
                  <a:cubicBezTo>
                    <a:pt x="177165" y="173355"/>
                    <a:pt x="175260" y="172403"/>
                    <a:pt x="173355" y="171450"/>
                  </a:cubicBezTo>
                  <a:lnTo>
                    <a:pt x="173355" y="171450"/>
                  </a:lnTo>
                  <a:cubicBezTo>
                    <a:pt x="155258" y="154305"/>
                    <a:pt x="130492" y="144780"/>
                    <a:pt x="103822" y="144780"/>
                  </a:cubicBezTo>
                  <a:cubicBezTo>
                    <a:pt x="46672" y="144780"/>
                    <a:pt x="0" y="191453"/>
                    <a:pt x="0" y="248603"/>
                  </a:cubicBezTo>
                  <a:cubicBezTo>
                    <a:pt x="0" y="283845"/>
                    <a:pt x="17145" y="314325"/>
                    <a:pt x="43815" y="333375"/>
                  </a:cubicBezTo>
                  <a:lnTo>
                    <a:pt x="291465" y="564833"/>
                  </a:lnTo>
                  <a:cubicBezTo>
                    <a:pt x="292417" y="565785"/>
                    <a:pt x="293370" y="565785"/>
                    <a:pt x="293370" y="566738"/>
                  </a:cubicBezTo>
                  <a:lnTo>
                    <a:pt x="293370" y="566738"/>
                  </a:lnTo>
                  <a:cubicBezTo>
                    <a:pt x="312420" y="584835"/>
                    <a:pt x="337185" y="595313"/>
                    <a:pt x="364808" y="595313"/>
                  </a:cubicBezTo>
                  <a:cubicBezTo>
                    <a:pt x="403860" y="595313"/>
                    <a:pt x="437197" y="574358"/>
                    <a:pt x="455295" y="542925"/>
                  </a:cubicBezTo>
                  <a:lnTo>
                    <a:pt x="760095" y="176213"/>
                  </a:lnTo>
                  <a:cubicBezTo>
                    <a:pt x="765810" y="172403"/>
                    <a:pt x="768668" y="168592"/>
                    <a:pt x="771525" y="1638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A79390B-D584-5A14-6886-710781A5E8C9}"/>
                </a:ext>
              </a:extLst>
            </p:cNvPr>
            <p:cNvSpPr/>
            <p:nvPr/>
          </p:nvSpPr>
          <p:spPr>
            <a:xfrm>
              <a:off x="-228600" y="3657600"/>
              <a:ext cx="147616" cy="133480"/>
            </a:xfrm>
            <a:custGeom>
              <a:avLst/>
              <a:gdLst>
                <a:gd name="connsiteX0" fmla="*/ 0 w 147616"/>
                <a:gd name="connsiteY0" fmla="*/ 13335 h 133480"/>
                <a:gd name="connsiteX1" fmla="*/ 89535 w 147616"/>
                <a:gd name="connsiteY1" fmla="*/ 130492 h 133480"/>
                <a:gd name="connsiteX2" fmla="*/ 146685 w 147616"/>
                <a:gd name="connsiteY2" fmla="*/ 91440 h 133480"/>
                <a:gd name="connsiteX3" fmla="*/ 10478 w 147616"/>
                <a:gd name="connsiteY3" fmla="*/ 0 h 133480"/>
                <a:gd name="connsiteX4" fmla="*/ 0 w 147616"/>
                <a:gd name="connsiteY4" fmla="*/ 13335 h 13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16" h="133480">
                  <a:moveTo>
                    <a:pt x="0" y="13335"/>
                  </a:moveTo>
                  <a:cubicBezTo>
                    <a:pt x="0" y="13335"/>
                    <a:pt x="60008" y="63817"/>
                    <a:pt x="89535" y="130492"/>
                  </a:cubicBezTo>
                  <a:cubicBezTo>
                    <a:pt x="89535" y="130492"/>
                    <a:pt x="156210" y="149542"/>
                    <a:pt x="146685" y="91440"/>
                  </a:cubicBezTo>
                  <a:cubicBezTo>
                    <a:pt x="146685" y="91440"/>
                    <a:pt x="74295" y="16192"/>
                    <a:pt x="10478" y="0"/>
                  </a:cubicBezTo>
                  <a:lnTo>
                    <a:pt x="0" y="133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D23228B-4756-34B0-A5A7-07C8542EAD83}"/>
                </a:ext>
              </a:extLst>
            </p:cNvPr>
            <p:cNvSpPr/>
            <p:nvPr/>
          </p:nvSpPr>
          <p:spPr>
            <a:xfrm>
              <a:off x="-324406" y="3605808"/>
              <a:ext cx="474091" cy="399544"/>
            </a:xfrm>
            <a:custGeom>
              <a:avLst/>
              <a:gdLst>
                <a:gd name="connsiteX0" fmla="*/ 134859 w 474091"/>
                <a:gd name="connsiteY0" fmla="*/ 144184 h 399544"/>
                <a:gd name="connsiteX1" fmla="*/ 556 w 474091"/>
                <a:gd name="connsiteY1" fmla="*/ 268961 h 399544"/>
                <a:gd name="connsiteX2" fmla="*/ 137716 w 474091"/>
                <a:gd name="connsiteY2" fmla="*/ 399454 h 399544"/>
                <a:gd name="connsiteX3" fmla="*/ 226299 w 474091"/>
                <a:gd name="connsiteY3" fmla="*/ 353734 h 399544"/>
                <a:gd name="connsiteX4" fmla="*/ 323454 w 474091"/>
                <a:gd name="connsiteY4" fmla="*/ 299441 h 399544"/>
                <a:gd name="connsiteX5" fmla="*/ 424419 w 474091"/>
                <a:gd name="connsiteY5" fmla="*/ 264199 h 399544"/>
                <a:gd name="connsiteX6" fmla="*/ 473949 w 474091"/>
                <a:gd name="connsiteY6" fmla="*/ 154661 h 399544"/>
                <a:gd name="connsiteX7" fmla="*/ 398701 w 474091"/>
                <a:gd name="connsiteY7" fmla="*/ 74651 h 399544"/>
                <a:gd name="connsiteX8" fmla="*/ 336789 w 474091"/>
                <a:gd name="connsiteY8" fmla="*/ 41314 h 399544"/>
                <a:gd name="connsiteX9" fmla="*/ 277734 w 474091"/>
                <a:gd name="connsiteY9" fmla="*/ 356 h 399544"/>
                <a:gd name="connsiteX10" fmla="*/ 166291 w 474091"/>
                <a:gd name="connsiteY10" fmla="*/ 62269 h 399544"/>
                <a:gd name="connsiteX11" fmla="*/ 180579 w 474091"/>
                <a:gd name="connsiteY11" fmla="*/ 65126 h 399544"/>
                <a:gd name="connsiteX12" fmla="*/ 214869 w 474091"/>
                <a:gd name="connsiteY12" fmla="*/ 58459 h 399544"/>
                <a:gd name="connsiteX13" fmla="*/ 244396 w 474091"/>
                <a:gd name="connsiteY13" fmla="*/ 35599 h 399544"/>
                <a:gd name="connsiteX14" fmla="*/ 275829 w 474091"/>
                <a:gd name="connsiteY14" fmla="*/ 45124 h 399544"/>
                <a:gd name="connsiteX15" fmla="*/ 323454 w 474091"/>
                <a:gd name="connsiteY15" fmla="*/ 91796 h 399544"/>
                <a:gd name="connsiteX16" fmla="*/ 375841 w 474091"/>
                <a:gd name="connsiteY16" fmla="*/ 101321 h 399544"/>
                <a:gd name="connsiteX17" fmla="*/ 417751 w 474091"/>
                <a:gd name="connsiteY17" fmla="*/ 155614 h 399544"/>
                <a:gd name="connsiteX18" fmla="*/ 384414 w 474091"/>
                <a:gd name="connsiteY18" fmla="*/ 266104 h 399544"/>
                <a:gd name="connsiteX19" fmla="*/ 352981 w 474091"/>
                <a:gd name="connsiteY19" fmla="*/ 277534 h 399544"/>
                <a:gd name="connsiteX20" fmla="*/ 270114 w 474091"/>
                <a:gd name="connsiteY20" fmla="*/ 277534 h 399544"/>
                <a:gd name="connsiteX21" fmla="*/ 197724 w 474091"/>
                <a:gd name="connsiteY21" fmla="*/ 321349 h 399544"/>
                <a:gd name="connsiteX22" fmla="*/ 145336 w 474091"/>
                <a:gd name="connsiteY22" fmla="*/ 373736 h 399544"/>
                <a:gd name="connsiteX23" fmla="*/ 64374 w 474091"/>
                <a:gd name="connsiteY23" fmla="*/ 308014 h 399544"/>
                <a:gd name="connsiteX24" fmla="*/ 75804 w 474091"/>
                <a:gd name="connsiteY24" fmla="*/ 209906 h 399544"/>
                <a:gd name="connsiteX25" fmla="*/ 140574 w 474091"/>
                <a:gd name="connsiteY25" fmla="*/ 162281 h 399544"/>
                <a:gd name="connsiteX26" fmla="*/ 134859 w 474091"/>
                <a:gd name="connsiteY26" fmla="*/ 144184 h 39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4091" h="399544">
                  <a:moveTo>
                    <a:pt x="134859" y="144184"/>
                  </a:moveTo>
                  <a:cubicBezTo>
                    <a:pt x="131049" y="144184"/>
                    <a:pt x="-9921" y="182284"/>
                    <a:pt x="556" y="268961"/>
                  </a:cubicBezTo>
                  <a:cubicBezTo>
                    <a:pt x="11034" y="356591"/>
                    <a:pt x="80566" y="396596"/>
                    <a:pt x="137716" y="399454"/>
                  </a:cubicBezTo>
                  <a:cubicBezTo>
                    <a:pt x="194866" y="401359"/>
                    <a:pt x="215821" y="372784"/>
                    <a:pt x="226299" y="353734"/>
                  </a:cubicBezTo>
                  <a:cubicBezTo>
                    <a:pt x="236776" y="334684"/>
                    <a:pt x="256779" y="295631"/>
                    <a:pt x="323454" y="299441"/>
                  </a:cubicBezTo>
                  <a:cubicBezTo>
                    <a:pt x="390129" y="303251"/>
                    <a:pt x="412036" y="277534"/>
                    <a:pt x="424419" y="264199"/>
                  </a:cubicBezTo>
                  <a:cubicBezTo>
                    <a:pt x="435849" y="250864"/>
                    <a:pt x="476806" y="189904"/>
                    <a:pt x="473949" y="154661"/>
                  </a:cubicBezTo>
                  <a:cubicBezTo>
                    <a:pt x="472044" y="118466"/>
                    <a:pt x="452994" y="80366"/>
                    <a:pt x="398701" y="74651"/>
                  </a:cubicBezTo>
                  <a:cubicBezTo>
                    <a:pt x="344409" y="68936"/>
                    <a:pt x="345361" y="58459"/>
                    <a:pt x="336789" y="41314"/>
                  </a:cubicBezTo>
                  <a:cubicBezTo>
                    <a:pt x="327264" y="24169"/>
                    <a:pt x="301546" y="-3454"/>
                    <a:pt x="277734" y="356"/>
                  </a:cubicBezTo>
                  <a:cubicBezTo>
                    <a:pt x="253921" y="4166"/>
                    <a:pt x="187246" y="26074"/>
                    <a:pt x="166291" y="62269"/>
                  </a:cubicBezTo>
                  <a:cubicBezTo>
                    <a:pt x="166291" y="62269"/>
                    <a:pt x="161529" y="66079"/>
                    <a:pt x="180579" y="65126"/>
                  </a:cubicBezTo>
                  <a:cubicBezTo>
                    <a:pt x="199629" y="64174"/>
                    <a:pt x="208201" y="66079"/>
                    <a:pt x="214869" y="58459"/>
                  </a:cubicBezTo>
                  <a:cubicBezTo>
                    <a:pt x="221536" y="50839"/>
                    <a:pt x="235824" y="38456"/>
                    <a:pt x="244396" y="35599"/>
                  </a:cubicBezTo>
                  <a:cubicBezTo>
                    <a:pt x="252016" y="32741"/>
                    <a:pt x="261541" y="27979"/>
                    <a:pt x="275829" y="45124"/>
                  </a:cubicBezTo>
                  <a:cubicBezTo>
                    <a:pt x="290116" y="62269"/>
                    <a:pt x="299641" y="84176"/>
                    <a:pt x="323454" y="91796"/>
                  </a:cubicBezTo>
                  <a:cubicBezTo>
                    <a:pt x="347266" y="99416"/>
                    <a:pt x="361554" y="100369"/>
                    <a:pt x="375841" y="101321"/>
                  </a:cubicBezTo>
                  <a:cubicBezTo>
                    <a:pt x="389176" y="102274"/>
                    <a:pt x="419656" y="107036"/>
                    <a:pt x="417751" y="155614"/>
                  </a:cubicBezTo>
                  <a:cubicBezTo>
                    <a:pt x="415846" y="204191"/>
                    <a:pt x="393939" y="255626"/>
                    <a:pt x="384414" y="266104"/>
                  </a:cubicBezTo>
                  <a:cubicBezTo>
                    <a:pt x="374889" y="276581"/>
                    <a:pt x="371079" y="279439"/>
                    <a:pt x="352981" y="277534"/>
                  </a:cubicBezTo>
                  <a:cubicBezTo>
                    <a:pt x="334884" y="276581"/>
                    <a:pt x="290116" y="272771"/>
                    <a:pt x="270114" y="277534"/>
                  </a:cubicBezTo>
                  <a:cubicBezTo>
                    <a:pt x="250111" y="282296"/>
                    <a:pt x="213916" y="293726"/>
                    <a:pt x="197724" y="321349"/>
                  </a:cubicBezTo>
                  <a:cubicBezTo>
                    <a:pt x="181531" y="349924"/>
                    <a:pt x="167244" y="378499"/>
                    <a:pt x="145336" y="373736"/>
                  </a:cubicBezTo>
                  <a:cubicBezTo>
                    <a:pt x="122476" y="368974"/>
                    <a:pt x="72946" y="340399"/>
                    <a:pt x="64374" y="308014"/>
                  </a:cubicBezTo>
                  <a:cubicBezTo>
                    <a:pt x="55801" y="275629"/>
                    <a:pt x="42466" y="240386"/>
                    <a:pt x="75804" y="209906"/>
                  </a:cubicBezTo>
                  <a:cubicBezTo>
                    <a:pt x="109141" y="179426"/>
                    <a:pt x="134859" y="163234"/>
                    <a:pt x="140574" y="162281"/>
                  </a:cubicBezTo>
                  <a:cubicBezTo>
                    <a:pt x="145336" y="161329"/>
                    <a:pt x="166291" y="143231"/>
                    <a:pt x="134859" y="1441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8F2D43AC-6CF1-8379-D8CB-4B99EF4205F8}"/>
                </a:ext>
              </a:extLst>
            </p:cNvPr>
            <p:cNvSpPr/>
            <p:nvPr/>
          </p:nvSpPr>
          <p:spPr>
            <a:xfrm>
              <a:off x="-1369695" y="3478973"/>
              <a:ext cx="661161" cy="785369"/>
            </a:xfrm>
            <a:custGeom>
              <a:avLst/>
              <a:gdLst>
                <a:gd name="connsiteX0" fmla="*/ 657225 w 661161"/>
                <a:gd name="connsiteY0" fmla="*/ 219585 h 785369"/>
                <a:gd name="connsiteX1" fmla="*/ 551498 w 661161"/>
                <a:gd name="connsiteY1" fmla="*/ 125287 h 785369"/>
                <a:gd name="connsiteX2" fmla="*/ 386715 w 661161"/>
                <a:gd name="connsiteY2" fmla="*/ 137669 h 785369"/>
                <a:gd name="connsiteX3" fmla="*/ 404813 w 661161"/>
                <a:gd name="connsiteY3" fmla="*/ 327217 h 785369"/>
                <a:gd name="connsiteX4" fmla="*/ 573405 w 661161"/>
                <a:gd name="connsiteY4" fmla="*/ 488189 h 785369"/>
                <a:gd name="connsiteX5" fmla="*/ 473392 w 661161"/>
                <a:gd name="connsiteY5" fmla="*/ 785369 h 785369"/>
                <a:gd name="connsiteX6" fmla="*/ 0 w 661161"/>
                <a:gd name="connsiteY6" fmla="*/ 785369 h 785369"/>
                <a:gd name="connsiteX7" fmla="*/ 282892 w 661161"/>
                <a:gd name="connsiteY7" fmla="*/ 85282 h 785369"/>
                <a:gd name="connsiteX8" fmla="*/ 657225 w 661161"/>
                <a:gd name="connsiteY8" fmla="*/ 219585 h 78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161" h="785369">
                  <a:moveTo>
                    <a:pt x="657225" y="219585"/>
                  </a:moveTo>
                  <a:lnTo>
                    <a:pt x="551498" y="125287"/>
                  </a:lnTo>
                  <a:cubicBezTo>
                    <a:pt x="551498" y="125287"/>
                    <a:pt x="474345" y="50039"/>
                    <a:pt x="386715" y="137669"/>
                  </a:cubicBezTo>
                  <a:cubicBezTo>
                    <a:pt x="299085" y="225299"/>
                    <a:pt x="404813" y="327217"/>
                    <a:pt x="404813" y="327217"/>
                  </a:cubicBezTo>
                  <a:lnTo>
                    <a:pt x="573405" y="488189"/>
                  </a:lnTo>
                  <a:cubicBezTo>
                    <a:pt x="573405" y="488189"/>
                    <a:pt x="498158" y="674880"/>
                    <a:pt x="473392" y="785369"/>
                  </a:cubicBezTo>
                  <a:lnTo>
                    <a:pt x="0" y="785369"/>
                  </a:lnTo>
                  <a:cubicBezTo>
                    <a:pt x="0" y="785369"/>
                    <a:pt x="14288" y="323407"/>
                    <a:pt x="282892" y="85282"/>
                  </a:cubicBezTo>
                  <a:cubicBezTo>
                    <a:pt x="539115" y="-142366"/>
                    <a:pt x="687705" y="150052"/>
                    <a:pt x="657225" y="21958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5DE319D-0312-91CF-BE37-89FFD40E4DCB}"/>
                </a:ext>
              </a:extLst>
            </p:cNvPr>
            <p:cNvSpPr/>
            <p:nvPr/>
          </p:nvSpPr>
          <p:spPr>
            <a:xfrm>
              <a:off x="-904342" y="2885575"/>
              <a:ext cx="846240" cy="1317807"/>
            </a:xfrm>
            <a:custGeom>
              <a:avLst/>
              <a:gdLst>
                <a:gd name="connsiteX0" fmla="*/ 330938 w 846240"/>
                <a:gd name="connsiteY0" fmla="*/ 1317807 h 1317807"/>
                <a:gd name="connsiteX1" fmla="*/ 315698 w 846240"/>
                <a:gd name="connsiteY1" fmla="*/ 1302567 h 1317807"/>
                <a:gd name="connsiteX2" fmla="*/ 330938 w 846240"/>
                <a:gd name="connsiteY2" fmla="*/ 1287327 h 1317807"/>
                <a:gd name="connsiteX3" fmla="*/ 447143 w 846240"/>
                <a:gd name="connsiteY3" fmla="*/ 1193030 h 1317807"/>
                <a:gd name="connsiteX4" fmla="*/ 465240 w 846240"/>
                <a:gd name="connsiteY4" fmla="*/ 1181600 h 1317807"/>
                <a:gd name="connsiteX5" fmla="*/ 476670 w 846240"/>
                <a:gd name="connsiteY5" fmla="*/ 1199697 h 1317807"/>
                <a:gd name="connsiteX6" fmla="*/ 330938 w 846240"/>
                <a:gd name="connsiteY6" fmla="*/ 1317807 h 1317807"/>
                <a:gd name="connsiteX7" fmla="*/ 330938 w 846240"/>
                <a:gd name="connsiteY7" fmla="*/ 1256847 h 1317807"/>
                <a:gd name="connsiteX8" fmla="*/ 315698 w 846240"/>
                <a:gd name="connsiteY8" fmla="*/ 1241607 h 1317807"/>
                <a:gd name="connsiteX9" fmla="*/ 330938 w 846240"/>
                <a:gd name="connsiteY9" fmla="*/ 1226367 h 1317807"/>
                <a:gd name="connsiteX10" fmla="*/ 385230 w 846240"/>
                <a:gd name="connsiteY10" fmla="*/ 1189220 h 1317807"/>
                <a:gd name="connsiteX11" fmla="*/ 405233 w 846240"/>
                <a:gd name="connsiteY11" fmla="*/ 1180647 h 1317807"/>
                <a:gd name="connsiteX12" fmla="*/ 413805 w 846240"/>
                <a:gd name="connsiteY12" fmla="*/ 1200650 h 1317807"/>
                <a:gd name="connsiteX13" fmla="*/ 330938 w 846240"/>
                <a:gd name="connsiteY13" fmla="*/ 1256847 h 1317807"/>
                <a:gd name="connsiteX14" fmla="*/ 770040 w 846240"/>
                <a:gd name="connsiteY14" fmla="*/ 639627 h 1317807"/>
                <a:gd name="connsiteX15" fmla="*/ 754800 w 846240"/>
                <a:gd name="connsiteY15" fmla="*/ 625340 h 1317807"/>
                <a:gd name="connsiteX16" fmla="*/ 714795 w 846240"/>
                <a:gd name="connsiteY16" fmla="*/ 572952 h 1317807"/>
                <a:gd name="connsiteX17" fmla="*/ 705270 w 846240"/>
                <a:gd name="connsiteY17" fmla="*/ 553902 h 1317807"/>
                <a:gd name="connsiteX18" fmla="*/ 724320 w 846240"/>
                <a:gd name="connsiteY18" fmla="*/ 544377 h 1317807"/>
                <a:gd name="connsiteX19" fmla="*/ 784328 w 846240"/>
                <a:gd name="connsiteY19" fmla="*/ 623435 h 1317807"/>
                <a:gd name="connsiteX20" fmla="*/ 770040 w 846240"/>
                <a:gd name="connsiteY20" fmla="*/ 639627 h 1317807"/>
                <a:gd name="connsiteX21" fmla="*/ 770040 w 846240"/>
                <a:gd name="connsiteY21" fmla="*/ 639627 h 1317807"/>
                <a:gd name="connsiteX22" fmla="*/ 831000 w 846240"/>
                <a:gd name="connsiteY22" fmla="*/ 636770 h 1317807"/>
                <a:gd name="connsiteX23" fmla="*/ 815760 w 846240"/>
                <a:gd name="connsiteY23" fmla="*/ 622482 h 1317807"/>
                <a:gd name="connsiteX24" fmla="*/ 715748 w 846240"/>
                <a:gd name="connsiteY24" fmla="*/ 511040 h 1317807"/>
                <a:gd name="connsiteX25" fmla="*/ 703365 w 846240"/>
                <a:gd name="connsiteY25" fmla="*/ 493895 h 1317807"/>
                <a:gd name="connsiteX26" fmla="*/ 720510 w 846240"/>
                <a:gd name="connsiteY26" fmla="*/ 481512 h 1317807"/>
                <a:gd name="connsiteX27" fmla="*/ 846240 w 846240"/>
                <a:gd name="connsiteY27" fmla="*/ 621530 h 1317807"/>
                <a:gd name="connsiteX28" fmla="*/ 831000 w 846240"/>
                <a:gd name="connsiteY28" fmla="*/ 636770 h 1317807"/>
                <a:gd name="connsiteX29" fmla="*/ 831000 w 846240"/>
                <a:gd name="connsiteY29" fmla="*/ 636770 h 1317807"/>
                <a:gd name="connsiteX30" fmla="*/ 78525 w 846240"/>
                <a:gd name="connsiteY30" fmla="*/ 132897 h 1317807"/>
                <a:gd name="connsiteX31" fmla="*/ 71858 w 846240"/>
                <a:gd name="connsiteY31" fmla="*/ 130992 h 1317807"/>
                <a:gd name="connsiteX32" fmla="*/ 65190 w 846240"/>
                <a:gd name="connsiteY32" fmla="*/ 110990 h 1317807"/>
                <a:gd name="connsiteX33" fmla="*/ 151868 w 846240"/>
                <a:gd name="connsiteY33" fmla="*/ 62412 h 1317807"/>
                <a:gd name="connsiteX34" fmla="*/ 166155 w 846240"/>
                <a:gd name="connsiteY34" fmla="*/ 78605 h 1317807"/>
                <a:gd name="connsiteX35" fmla="*/ 149963 w 846240"/>
                <a:gd name="connsiteY35" fmla="*/ 92892 h 1317807"/>
                <a:gd name="connsiteX36" fmla="*/ 92813 w 846240"/>
                <a:gd name="connsiteY36" fmla="*/ 125277 h 1317807"/>
                <a:gd name="connsiteX37" fmla="*/ 78525 w 846240"/>
                <a:gd name="connsiteY37" fmla="*/ 132897 h 1317807"/>
                <a:gd name="connsiteX38" fmla="*/ 15660 w 846240"/>
                <a:gd name="connsiteY38" fmla="*/ 126230 h 1317807"/>
                <a:gd name="connsiteX39" fmla="*/ 10898 w 846240"/>
                <a:gd name="connsiteY39" fmla="*/ 125277 h 1317807"/>
                <a:gd name="connsiteX40" fmla="*/ 420 w 846240"/>
                <a:gd name="connsiteY40" fmla="*/ 106227 h 1317807"/>
                <a:gd name="connsiteX41" fmla="*/ 156630 w 846240"/>
                <a:gd name="connsiteY41" fmla="*/ 500 h 1317807"/>
                <a:gd name="connsiteX42" fmla="*/ 170918 w 846240"/>
                <a:gd name="connsiteY42" fmla="*/ 16692 h 1317807"/>
                <a:gd name="connsiteX43" fmla="*/ 154725 w 846240"/>
                <a:gd name="connsiteY43" fmla="*/ 30980 h 1317807"/>
                <a:gd name="connsiteX44" fmla="*/ 29948 w 846240"/>
                <a:gd name="connsiteY44" fmla="*/ 114800 h 1317807"/>
                <a:gd name="connsiteX45" fmla="*/ 15660 w 846240"/>
                <a:gd name="connsiteY45" fmla="*/ 126230 h 13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46240" h="1317807">
                  <a:moveTo>
                    <a:pt x="330938" y="1317807"/>
                  </a:moveTo>
                  <a:cubicBezTo>
                    <a:pt x="322365" y="1317807"/>
                    <a:pt x="315698" y="1311140"/>
                    <a:pt x="315698" y="1302567"/>
                  </a:cubicBezTo>
                  <a:cubicBezTo>
                    <a:pt x="315698" y="1293995"/>
                    <a:pt x="322365" y="1287327"/>
                    <a:pt x="330938" y="1287327"/>
                  </a:cubicBezTo>
                  <a:cubicBezTo>
                    <a:pt x="387135" y="1287327"/>
                    <a:pt x="435713" y="1247322"/>
                    <a:pt x="447143" y="1193030"/>
                  </a:cubicBezTo>
                  <a:cubicBezTo>
                    <a:pt x="449048" y="1184457"/>
                    <a:pt x="456668" y="1179695"/>
                    <a:pt x="465240" y="1181600"/>
                  </a:cubicBezTo>
                  <a:cubicBezTo>
                    <a:pt x="473813" y="1183505"/>
                    <a:pt x="478575" y="1191125"/>
                    <a:pt x="476670" y="1199697"/>
                  </a:cubicBezTo>
                  <a:cubicBezTo>
                    <a:pt x="462383" y="1268277"/>
                    <a:pt x="401423" y="1317807"/>
                    <a:pt x="330938" y="1317807"/>
                  </a:cubicBezTo>
                  <a:close/>
                  <a:moveTo>
                    <a:pt x="330938" y="1256847"/>
                  </a:moveTo>
                  <a:cubicBezTo>
                    <a:pt x="322365" y="1256847"/>
                    <a:pt x="315698" y="1250180"/>
                    <a:pt x="315698" y="1241607"/>
                  </a:cubicBezTo>
                  <a:cubicBezTo>
                    <a:pt x="315698" y="1233035"/>
                    <a:pt x="322365" y="1226367"/>
                    <a:pt x="330938" y="1226367"/>
                  </a:cubicBezTo>
                  <a:cubicBezTo>
                    <a:pt x="354750" y="1226367"/>
                    <a:pt x="376658" y="1211127"/>
                    <a:pt x="385230" y="1189220"/>
                  </a:cubicBezTo>
                  <a:cubicBezTo>
                    <a:pt x="388088" y="1181600"/>
                    <a:pt x="396660" y="1177790"/>
                    <a:pt x="405233" y="1180647"/>
                  </a:cubicBezTo>
                  <a:cubicBezTo>
                    <a:pt x="412853" y="1183505"/>
                    <a:pt x="416663" y="1192077"/>
                    <a:pt x="413805" y="1200650"/>
                  </a:cubicBezTo>
                  <a:cubicBezTo>
                    <a:pt x="399518" y="1234940"/>
                    <a:pt x="367133" y="1256847"/>
                    <a:pt x="330938" y="1256847"/>
                  </a:cubicBezTo>
                  <a:close/>
                  <a:moveTo>
                    <a:pt x="770040" y="639627"/>
                  </a:moveTo>
                  <a:cubicBezTo>
                    <a:pt x="762420" y="639627"/>
                    <a:pt x="754800" y="632960"/>
                    <a:pt x="754800" y="625340"/>
                  </a:cubicBezTo>
                  <a:cubicBezTo>
                    <a:pt x="753848" y="601527"/>
                    <a:pt x="737655" y="580572"/>
                    <a:pt x="714795" y="572952"/>
                  </a:cubicBezTo>
                  <a:cubicBezTo>
                    <a:pt x="707175" y="570095"/>
                    <a:pt x="702413" y="561522"/>
                    <a:pt x="705270" y="553902"/>
                  </a:cubicBezTo>
                  <a:cubicBezTo>
                    <a:pt x="708128" y="546282"/>
                    <a:pt x="716700" y="541520"/>
                    <a:pt x="724320" y="544377"/>
                  </a:cubicBezTo>
                  <a:cubicBezTo>
                    <a:pt x="758610" y="555807"/>
                    <a:pt x="783375" y="587240"/>
                    <a:pt x="784328" y="623435"/>
                  </a:cubicBezTo>
                  <a:cubicBezTo>
                    <a:pt x="785280" y="632007"/>
                    <a:pt x="778613" y="639627"/>
                    <a:pt x="770040" y="639627"/>
                  </a:cubicBezTo>
                  <a:cubicBezTo>
                    <a:pt x="770040" y="639627"/>
                    <a:pt x="770040" y="639627"/>
                    <a:pt x="770040" y="639627"/>
                  </a:cubicBezTo>
                  <a:close/>
                  <a:moveTo>
                    <a:pt x="831000" y="636770"/>
                  </a:moveTo>
                  <a:cubicBezTo>
                    <a:pt x="823380" y="636770"/>
                    <a:pt x="815760" y="630102"/>
                    <a:pt x="815760" y="622482"/>
                  </a:cubicBezTo>
                  <a:cubicBezTo>
                    <a:pt x="812903" y="566285"/>
                    <a:pt x="770993" y="519612"/>
                    <a:pt x="715748" y="511040"/>
                  </a:cubicBezTo>
                  <a:cubicBezTo>
                    <a:pt x="707175" y="510087"/>
                    <a:pt x="701460" y="501515"/>
                    <a:pt x="703365" y="493895"/>
                  </a:cubicBezTo>
                  <a:cubicBezTo>
                    <a:pt x="704318" y="485322"/>
                    <a:pt x="712890" y="479607"/>
                    <a:pt x="720510" y="481512"/>
                  </a:cubicBezTo>
                  <a:cubicBezTo>
                    <a:pt x="790043" y="491990"/>
                    <a:pt x="843383" y="551045"/>
                    <a:pt x="846240" y="621530"/>
                  </a:cubicBezTo>
                  <a:cubicBezTo>
                    <a:pt x="846240" y="629150"/>
                    <a:pt x="839573" y="636770"/>
                    <a:pt x="831000" y="636770"/>
                  </a:cubicBezTo>
                  <a:cubicBezTo>
                    <a:pt x="831000" y="636770"/>
                    <a:pt x="831000" y="636770"/>
                    <a:pt x="831000" y="636770"/>
                  </a:cubicBezTo>
                  <a:close/>
                  <a:moveTo>
                    <a:pt x="78525" y="132897"/>
                  </a:moveTo>
                  <a:cubicBezTo>
                    <a:pt x="76620" y="132897"/>
                    <a:pt x="73763" y="131945"/>
                    <a:pt x="71858" y="130992"/>
                  </a:cubicBezTo>
                  <a:cubicBezTo>
                    <a:pt x="64238" y="127182"/>
                    <a:pt x="61380" y="117657"/>
                    <a:pt x="65190" y="110990"/>
                  </a:cubicBezTo>
                  <a:cubicBezTo>
                    <a:pt x="81383" y="78605"/>
                    <a:pt x="116625" y="58602"/>
                    <a:pt x="151868" y="62412"/>
                  </a:cubicBezTo>
                  <a:cubicBezTo>
                    <a:pt x="160440" y="63365"/>
                    <a:pt x="166155" y="70985"/>
                    <a:pt x="166155" y="78605"/>
                  </a:cubicBezTo>
                  <a:cubicBezTo>
                    <a:pt x="165202" y="87177"/>
                    <a:pt x="157583" y="92892"/>
                    <a:pt x="149963" y="92892"/>
                  </a:cubicBezTo>
                  <a:cubicBezTo>
                    <a:pt x="126150" y="90987"/>
                    <a:pt x="103290" y="103370"/>
                    <a:pt x="92813" y="125277"/>
                  </a:cubicBezTo>
                  <a:cubicBezTo>
                    <a:pt x="89955" y="130040"/>
                    <a:pt x="84240" y="132897"/>
                    <a:pt x="78525" y="132897"/>
                  </a:cubicBezTo>
                  <a:close/>
                  <a:moveTo>
                    <a:pt x="15660" y="126230"/>
                  </a:moveTo>
                  <a:cubicBezTo>
                    <a:pt x="13755" y="126230"/>
                    <a:pt x="12802" y="126230"/>
                    <a:pt x="10898" y="125277"/>
                  </a:cubicBezTo>
                  <a:cubicBezTo>
                    <a:pt x="3277" y="122420"/>
                    <a:pt x="-1485" y="114800"/>
                    <a:pt x="420" y="106227"/>
                  </a:cubicBezTo>
                  <a:cubicBezTo>
                    <a:pt x="20423" y="38600"/>
                    <a:pt x="86145" y="-5215"/>
                    <a:pt x="156630" y="500"/>
                  </a:cubicBezTo>
                  <a:cubicBezTo>
                    <a:pt x="165202" y="1452"/>
                    <a:pt x="170918" y="9072"/>
                    <a:pt x="170918" y="16692"/>
                  </a:cubicBezTo>
                  <a:cubicBezTo>
                    <a:pt x="169965" y="25265"/>
                    <a:pt x="162345" y="30980"/>
                    <a:pt x="154725" y="30980"/>
                  </a:cubicBezTo>
                  <a:cubicBezTo>
                    <a:pt x="98527" y="26217"/>
                    <a:pt x="46140" y="61460"/>
                    <a:pt x="29948" y="114800"/>
                  </a:cubicBezTo>
                  <a:cubicBezTo>
                    <a:pt x="28995" y="122420"/>
                    <a:pt x="22327" y="126230"/>
                    <a:pt x="15660" y="126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067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AB90B-9755-2CF3-7F70-9136ED13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97EE4-12C0-0013-33F6-13F2D389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Olgu çalışması: İzlem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26853-CDAF-4FDC-E513-3F6D4C1E665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668747"/>
            <a:ext cx="10515600" cy="5051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olgu çalışması, Dr.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Inês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Neves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Pneumologia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Hispano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Matosinhos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Portekiz tarafından sunulmuştur. </a:t>
            </a:r>
          </a:p>
          <a:p>
            <a:pPr>
              <a:lnSpc>
                <a:spcPct val="100000"/>
              </a:lnSpc>
            </a:pP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Antiinflamatuvar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ilaçlar HP tedavisi için ruhsat almamıştır. </a:t>
            </a:r>
          </a:p>
          <a:p>
            <a:pPr>
              <a:lnSpc>
                <a:spcPct val="100000"/>
              </a:lnSpc>
            </a:pPr>
            <a:r>
              <a:rPr lang="tr-TR" dirty="0"/>
              <a:t>HP, </a:t>
            </a:r>
            <a:r>
              <a:rPr lang="tr-TR" dirty="0" err="1"/>
              <a:t>Hipersensitivite</a:t>
            </a:r>
            <a:r>
              <a:rPr lang="tr-TR" dirty="0"/>
              <a:t> </a:t>
            </a:r>
            <a:r>
              <a:rPr lang="tr-TR" dirty="0" err="1"/>
              <a:t>Pnömonisi</a:t>
            </a:r>
            <a:r>
              <a:rPr lang="tr-TR" dirty="0"/>
              <a:t>; FVC, Zorlu </a:t>
            </a:r>
            <a:r>
              <a:rPr lang="tr-TR" dirty="0" err="1"/>
              <a:t>Vital</a:t>
            </a:r>
            <a:r>
              <a:rPr lang="tr-TR" dirty="0"/>
              <a:t> Kapasite; </a:t>
            </a:r>
            <a:r>
              <a:rPr lang="tr-TR" dirty="0" err="1"/>
              <a:t>DLco</a:t>
            </a:r>
            <a:r>
              <a:rPr lang="tr-TR" dirty="0"/>
              <a:t>, Karbon Monoksit İçin Akciğerlerin Difüzyon Kapasitesi.</a:t>
            </a:r>
            <a:endParaRPr lang="tr-TR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2225A2-A439-50FF-2634-6F548E62B21A}"/>
              </a:ext>
            </a:extLst>
          </p:cNvPr>
          <p:cNvSpPr/>
          <p:nvPr/>
        </p:nvSpPr>
        <p:spPr>
          <a:xfrm>
            <a:off x="931980" y="1773238"/>
            <a:ext cx="10348795" cy="3762323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F741E14-16DF-CF6A-B2CE-6623E28C4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550" y="2048664"/>
            <a:ext cx="1352799" cy="26210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tr-TR" sz="1200" b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Öngörülen FVC %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D67332-C96E-704E-A20B-FD5F7042A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980" y="1333607"/>
            <a:ext cx="10515600" cy="507854"/>
          </a:xfrm>
        </p:spPr>
        <p:txBody>
          <a:bodyPr>
            <a:normAutofit/>
          </a:bodyPr>
          <a:lstStyle/>
          <a:p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Antiinflamatuvar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ilaçlarla tedaviye rağmen solunum fonksiyonu ve egzersiz kapasitesi azalmıştır 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AD434D0B-0D15-1AC0-CECC-8A76FF963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585041"/>
              </p:ext>
            </p:extLst>
          </p:nvPr>
        </p:nvGraphicFramePr>
        <p:xfrm>
          <a:off x="1203897" y="2296965"/>
          <a:ext cx="2721902" cy="297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6DC5B9C-EA22-B5D0-3A85-3C52B02329F9}"/>
              </a:ext>
            </a:extLst>
          </p:cNvPr>
          <p:cNvGrpSpPr/>
          <p:nvPr/>
        </p:nvGrpSpPr>
        <p:grpSpPr>
          <a:xfrm>
            <a:off x="4664563" y="2048664"/>
            <a:ext cx="2666583" cy="3224376"/>
            <a:chOff x="4359053" y="1926744"/>
            <a:chExt cx="2666583" cy="3224376"/>
          </a:xfrm>
        </p:grpSpPr>
        <p:graphicFrame>
          <p:nvGraphicFramePr>
            <p:cNvPr id="92" name="Chart 91">
              <a:extLst>
                <a:ext uri="{FF2B5EF4-FFF2-40B4-BE49-F238E27FC236}">
                  <a16:creationId xmlns:a16="http://schemas.microsoft.com/office/drawing/2014/main" id="{66CC8661-C59B-DB99-4C35-AA5B07E9DA2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12524023"/>
                </p:ext>
              </p:extLst>
            </p:nvPr>
          </p:nvGraphicFramePr>
          <p:xfrm>
            <a:off x="4359053" y="2233489"/>
            <a:ext cx="2666583" cy="29176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3" name="Content Placeholder 1">
              <a:extLst>
                <a:ext uri="{FF2B5EF4-FFF2-40B4-BE49-F238E27FC236}">
                  <a16:creationId xmlns:a16="http://schemas.microsoft.com/office/drawing/2014/main" id="{A73E1AB6-248B-8BCA-DB73-51C7C0190623}"/>
                </a:ext>
              </a:extLst>
            </p:cNvPr>
            <p:cNvSpPr txBox="1">
              <a:spLocks/>
            </p:cNvSpPr>
            <p:nvPr/>
          </p:nvSpPr>
          <p:spPr>
            <a:xfrm>
              <a:off x="5054582" y="1926744"/>
              <a:ext cx="1549845" cy="26210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LucidaGrande" charset="0"/>
                <a:buChar char="-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LucidaGrande" charset="0"/>
                <a:buChar char="-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Tx/>
                <a:buFont typeface="Arial"/>
                <a:buNone/>
                <a:defRPr/>
              </a:pPr>
              <a:r>
                <a:rPr lang="tr-TR" sz="12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Öngörülen DLco %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2B5D25A-7DFF-72EF-E11D-C21D4485A503}"/>
              </a:ext>
            </a:extLst>
          </p:cNvPr>
          <p:cNvGrpSpPr/>
          <p:nvPr/>
        </p:nvGrpSpPr>
        <p:grpSpPr>
          <a:xfrm>
            <a:off x="8069910" y="2048664"/>
            <a:ext cx="2743695" cy="3224376"/>
            <a:chOff x="8069910" y="1926744"/>
            <a:chExt cx="2743695" cy="3224376"/>
          </a:xfrm>
        </p:grpSpPr>
        <p:graphicFrame>
          <p:nvGraphicFramePr>
            <p:cNvPr id="98" name="Chart 97">
              <a:extLst>
                <a:ext uri="{FF2B5EF4-FFF2-40B4-BE49-F238E27FC236}">
                  <a16:creationId xmlns:a16="http://schemas.microsoft.com/office/drawing/2014/main" id="{45A1A4C6-0556-899A-ED2C-77B8BD6CF2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88317047"/>
                </p:ext>
              </p:extLst>
            </p:nvPr>
          </p:nvGraphicFramePr>
          <p:xfrm>
            <a:off x="8069910" y="2149117"/>
            <a:ext cx="2743695" cy="3002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9" name="Content Placeholder 1">
              <a:extLst>
                <a:ext uri="{FF2B5EF4-FFF2-40B4-BE49-F238E27FC236}">
                  <a16:creationId xmlns:a16="http://schemas.microsoft.com/office/drawing/2014/main" id="{0C96AC57-D2F7-7BC2-B8D3-15F7A5E17C39}"/>
                </a:ext>
              </a:extLst>
            </p:cNvPr>
            <p:cNvSpPr txBox="1">
              <a:spLocks/>
            </p:cNvSpPr>
            <p:nvPr/>
          </p:nvSpPr>
          <p:spPr>
            <a:xfrm>
              <a:off x="8545083" y="1926744"/>
              <a:ext cx="2113388" cy="262102"/>
            </a:xfrm>
            <a:prstGeom prst="rect">
              <a:avLst/>
            </a:prstGeom>
          </p:spPr>
          <p:txBody>
            <a:bodyPr vert="horz" lIns="0" tIns="0" rIns="0" bIns="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LucidaGrande" charset="0"/>
                <a:buChar char="-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LucidaGrande" charset="0"/>
                <a:buChar char="-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F2650F"/>
                </a:buClr>
                <a:buFont typeface="Arial"/>
                <a:buChar char="•"/>
                <a:defRPr sz="15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Tx/>
                <a:buFont typeface="Arial"/>
                <a:buNone/>
                <a:defRPr/>
              </a:pPr>
              <a:r>
                <a:rPr lang="tr-TR" sz="12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dakikalık yürüme testi mesafesi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1B99919-CD92-49C7-9AC2-595F11E763B6}"/>
              </a:ext>
            </a:extLst>
          </p:cNvPr>
          <p:cNvSpPr/>
          <p:nvPr/>
        </p:nvSpPr>
        <p:spPr>
          <a:xfrm>
            <a:off x="1699260" y="5055870"/>
            <a:ext cx="2129790" cy="13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847C4-B1F0-70A1-E48D-8FC7A0AA4973}"/>
              </a:ext>
            </a:extLst>
          </p:cNvPr>
          <p:cNvSpPr/>
          <p:nvPr/>
        </p:nvSpPr>
        <p:spPr>
          <a:xfrm>
            <a:off x="5113020" y="5055870"/>
            <a:ext cx="2129790" cy="13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4D37D-7AD2-ADA6-68AF-EC6F2E8E2EBC}"/>
              </a:ext>
            </a:extLst>
          </p:cNvPr>
          <p:cNvSpPr/>
          <p:nvPr/>
        </p:nvSpPr>
        <p:spPr>
          <a:xfrm>
            <a:off x="8624316" y="5055870"/>
            <a:ext cx="2129790" cy="13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TextBox 11">
            <a:extLst>
              <a:ext uri="{FF2B5EF4-FFF2-40B4-BE49-F238E27FC236}">
                <a16:creationId xmlns:a16="http://schemas.microsoft.com/office/drawing/2014/main" id="{8A482790-0E96-707F-5D73-47FCAE07C176}"/>
              </a:ext>
            </a:extLst>
          </p:cNvPr>
          <p:cNvSpPr txBox="1"/>
          <p:nvPr/>
        </p:nvSpPr>
        <p:spPr>
          <a:xfrm>
            <a:off x="1434465" y="5025423"/>
            <a:ext cx="861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 dirty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Başlangıç</a:t>
            </a: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16AB34C4-CD4E-F60A-F7F7-398EF02F408B}"/>
              </a:ext>
            </a:extLst>
          </p:cNvPr>
          <p:cNvSpPr txBox="1"/>
          <p:nvPr/>
        </p:nvSpPr>
        <p:spPr>
          <a:xfrm>
            <a:off x="2392680" y="5025423"/>
            <a:ext cx="724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ay</a:t>
            </a:r>
          </a:p>
        </p:txBody>
      </p:sp>
      <p:sp>
        <p:nvSpPr>
          <p:cNvPr id="78" name="TextBox 11">
            <a:extLst>
              <a:ext uri="{FF2B5EF4-FFF2-40B4-BE49-F238E27FC236}">
                <a16:creationId xmlns:a16="http://schemas.microsoft.com/office/drawing/2014/main" id="{DF9636CC-C742-74D1-18AC-77B88FED0746}"/>
              </a:ext>
            </a:extLst>
          </p:cNvPr>
          <p:cNvSpPr txBox="1"/>
          <p:nvPr/>
        </p:nvSpPr>
        <p:spPr>
          <a:xfrm>
            <a:off x="3326130" y="5025423"/>
            <a:ext cx="782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</a:p>
        </p:txBody>
      </p:sp>
      <p:sp>
        <p:nvSpPr>
          <p:cNvPr id="95" name="TextBox 11">
            <a:extLst>
              <a:ext uri="{FF2B5EF4-FFF2-40B4-BE49-F238E27FC236}">
                <a16:creationId xmlns:a16="http://schemas.microsoft.com/office/drawing/2014/main" id="{73D38B8F-9397-EF35-4C27-D8DCFED4CDE2}"/>
              </a:ext>
            </a:extLst>
          </p:cNvPr>
          <p:cNvSpPr txBox="1"/>
          <p:nvPr/>
        </p:nvSpPr>
        <p:spPr>
          <a:xfrm>
            <a:off x="4895215" y="5025423"/>
            <a:ext cx="927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 dirty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Başlangıç</a:t>
            </a:r>
          </a:p>
        </p:txBody>
      </p:sp>
      <p:sp>
        <p:nvSpPr>
          <p:cNvPr id="96" name="TextBox 11">
            <a:extLst>
              <a:ext uri="{FF2B5EF4-FFF2-40B4-BE49-F238E27FC236}">
                <a16:creationId xmlns:a16="http://schemas.microsoft.com/office/drawing/2014/main" id="{46EB45F3-67E7-1B12-B2C4-B12D65394AD5}"/>
              </a:ext>
            </a:extLst>
          </p:cNvPr>
          <p:cNvSpPr txBox="1"/>
          <p:nvPr/>
        </p:nvSpPr>
        <p:spPr>
          <a:xfrm>
            <a:off x="5822950" y="5025423"/>
            <a:ext cx="724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ay</a:t>
            </a:r>
          </a:p>
        </p:txBody>
      </p:sp>
      <p:sp>
        <p:nvSpPr>
          <p:cNvPr id="97" name="TextBox 11">
            <a:extLst>
              <a:ext uri="{FF2B5EF4-FFF2-40B4-BE49-F238E27FC236}">
                <a16:creationId xmlns:a16="http://schemas.microsoft.com/office/drawing/2014/main" id="{A04E3AD4-6182-DB8A-A45C-60734C77ECB7}"/>
              </a:ext>
            </a:extLst>
          </p:cNvPr>
          <p:cNvSpPr txBox="1"/>
          <p:nvPr/>
        </p:nvSpPr>
        <p:spPr>
          <a:xfrm>
            <a:off x="6727952" y="5025423"/>
            <a:ext cx="782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</a:p>
        </p:txBody>
      </p:sp>
      <p:sp>
        <p:nvSpPr>
          <p:cNvPr id="100" name="TextBox 11">
            <a:extLst>
              <a:ext uri="{FF2B5EF4-FFF2-40B4-BE49-F238E27FC236}">
                <a16:creationId xmlns:a16="http://schemas.microsoft.com/office/drawing/2014/main" id="{93C4AD29-F8CE-44F5-0B6A-C85B90271663}"/>
              </a:ext>
            </a:extLst>
          </p:cNvPr>
          <p:cNvSpPr txBox="1"/>
          <p:nvPr/>
        </p:nvSpPr>
        <p:spPr>
          <a:xfrm>
            <a:off x="8369935" y="5025423"/>
            <a:ext cx="868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 dirty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Başlangıç</a:t>
            </a: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11E8958F-26B9-7612-16E7-ADE1E90CB4C2}"/>
              </a:ext>
            </a:extLst>
          </p:cNvPr>
          <p:cNvSpPr txBox="1"/>
          <p:nvPr/>
        </p:nvSpPr>
        <p:spPr>
          <a:xfrm>
            <a:off x="9297670" y="5025423"/>
            <a:ext cx="724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ay</a:t>
            </a:r>
          </a:p>
        </p:txBody>
      </p:sp>
      <p:sp>
        <p:nvSpPr>
          <p:cNvPr id="102" name="TextBox 11">
            <a:extLst>
              <a:ext uri="{FF2B5EF4-FFF2-40B4-BE49-F238E27FC236}">
                <a16:creationId xmlns:a16="http://schemas.microsoft.com/office/drawing/2014/main" id="{C83E9072-0506-25D5-C1FE-15C9AF864A38}"/>
              </a:ext>
            </a:extLst>
          </p:cNvPr>
          <p:cNvSpPr txBox="1"/>
          <p:nvPr/>
        </p:nvSpPr>
        <p:spPr>
          <a:xfrm>
            <a:off x="10208768" y="5025423"/>
            <a:ext cx="782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tr-TR" sz="1000" i="0" u="none" strike="noStrike" cap="none" normalizeH="0" baseline="0" noProof="0">
                <a:ln>
                  <a:noFill/>
                </a:ln>
                <a:solidFill>
                  <a:srgbClr val="32323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ay</a:t>
            </a:r>
          </a:p>
        </p:txBody>
      </p:sp>
    </p:spTree>
    <p:extLst>
      <p:ext uri="{BB962C8B-B14F-4D97-AF65-F5344CB8AC3E}">
        <p14:creationId xmlns:p14="http://schemas.microsoft.com/office/powerpoint/2010/main" val="1395868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CAAD-4139-219A-54BD-347DF88B5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ECE204-8991-9B55-18DD-D0A934B1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Olgu çalışması: 12. Ayda HRCT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4988AB-1EEB-920A-F480-9A4D4C6D13A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668747"/>
            <a:ext cx="10515600" cy="5051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olgu çalışması, Dr.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Inês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Neves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Pneumologia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Hispano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Matosinhos</a:t>
            </a:r>
            <a:r>
              <a:rPr lang="tr-TR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Portekiz tarafından sunulmuştur.</a:t>
            </a:r>
          </a:p>
          <a:p>
            <a:pPr>
              <a:lnSpc>
                <a:spcPct val="100000"/>
              </a:lnSpc>
            </a:pPr>
            <a:r>
              <a:rPr lang="tr-TR" dirty="0"/>
              <a:t>HRCT, Yüksek Çözünürlüklü Bilgisayarlı Tomografi</a:t>
            </a:r>
            <a:endParaRPr lang="tr-TR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2CA8973-C0DC-26E9-385A-9B773F3180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980" y="1333607"/>
            <a:ext cx="10515600" cy="507854"/>
          </a:xfrm>
        </p:spPr>
        <p:txBody>
          <a:bodyPr>
            <a:normAutofit/>
          </a:bodyPr>
          <a:lstStyle/>
          <a:p>
            <a:r>
              <a:rPr lang="tr-TR" sz="1800">
                <a:latin typeface="Arial" panose="020B0604020202020204" pitchFamily="34" charset="0"/>
                <a:cs typeface="Arial" panose="020B0604020202020204" pitchFamily="34" charset="0"/>
              </a:rPr>
              <a:t>Başlangıç taramasına kıyasla HRCT'de artmış fibrozis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F986F-7E87-FFF2-A2AA-C47530775FF2}"/>
              </a:ext>
            </a:extLst>
          </p:cNvPr>
          <p:cNvGrpSpPr/>
          <p:nvPr/>
        </p:nvGrpSpPr>
        <p:grpSpPr>
          <a:xfrm>
            <a:off x="2796761" y="1773238"/>
            <a:ext cx="6598479" cy="3762323"/>
            <a:chOff x="2793999" y="1773238"/>
            <a:chExt cx="6598479" cy="376232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6F7E8F-C9B3-7669-09FD-A18F1BA36A57}"/>
                </a:ext>
              </a:extLst>
            </p:cNvPr>
            <p:cNvSpPr/>
            <p:nvPr/>
          </p:nvSpPr>
          <p:spPr>
            <a:xfrm>
              <a:off x="2793999" y="1773238"/>
              <a:ext cx="6598479" cy="3762323"/>
            </a:xfrm>
            <a:prstGeom prst="roundRect">
              <a:avLst>
                <a:gd name="adj" fmla="val 27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165AFB3-3A5E-415D-A1E7-D30F30F10C95}"/>
                </a:ext>
              </a:extLst>
            </p:cNvPr>
            <p:cNvGrpSpPr/>
            <p:nvPr/>
          </p:nvGrpSpPr>
          <p:grpSpPr>
            <a:xfrm>
              <a:off x="3177000" y="1918185"/>
              <a:ext cx="5832476" cy="3472429"/>
              <a:chOff x="3190139" y="1918185"/>
              <a:chExt cx="5832476" cy="34724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6ABFA9F-EB80-1534-7456-6FCA9C8F6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10162" y="1918185"/>
                <a:ext cx="5792431" cy="164349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70F12FD-E24E-2718-D33A-3E5407A74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139" y="3694867"/>
                <a:ext cx="5832476" cy="1695747"/>
              </a:xfrm>
              <a:prstGeom prst="rect">
                <a:avLst/>
              </a:prstGeom>
            </p:spPr>
          </p:pic>
        </p:grpSp>
      </p:grpSp>
      <p:sp>
        <p:nvSpPr>
          <p:cNvPr id="7" name="Dikdörtgen 6">
            <a:extLst>
              <a:ext uri="{FF2B5EF4-FFF2-40B4-BE49-F238E27FC236}">
                <a16:creationId xmlns:a16="http://schemas.microsoft.com/office/drawing/2014/main" id="{E8D85BDA-8C79-3963-27DA-3AC0D565BEF1}"/>
              </a:ext>
            </a:extLst>
          </p:cNvPr>
          <p:cNvSpPr/>
          <p:nvPr/>
        </p:nvSpPr>
        <p:spPr>
          <a:xfrm rot="5400000">
            <a:off x="2614803" y="4454348"/>
            <a:ext cx="1438656" cy="176784"/>
          </a:xfrm>
          <a:prstGeom prst="rect">
            <a:avLst/>
          </a:prstGeom>
          <a:solidFill>
            <a:srgbClr val="C00000"/>
          </a:soli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tr-TR" sz="850" b="1">
                <a:solidFill>
                  <a:schemeClr val="bg1"/>
                </a:solidFill>
                <a:latin typeface="Corbel"/>
              </a:rPr>
              <a:t>12 AY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58EF1403-1B8A-5015-5F7C-82F60A8170C6}"/>
              </a:ext>
            </a:extLst>
          </p:cNvPr>
          <p:cNvSpPr/>
          <p:nvPr/>
        </p:nvSpPr>
        <p:spPr>
          <a:xfrm rot="5400000">
            <a:off x="2614803" y="2651541"/>
            <a:ext cx="1438656" cy="176784"/>
          </a:xfrm>
          <a:prstGeom prst="rect">
            <a:avLst/>
          </a:prstGeom>
          <a:solidFill>
            <a:srgbClr val="FF9900"/>
          </a:soli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tr-TR" sz="850" b="1">
                <a:solidFill>
                  <a:schemeClr val="bg1"/>
                </a:solidFill>
                <a:latin typeface="Corbel"/>
              </a:rPr>
              <a:t>BAŞLANGIÇ</a:t>
            </a:r>
          </a:p>
        </p:txBody>
      </p:sp>
    </p:spTree>
    <p:extLst>
      <p:ext uri="{BB962C8B-B14F-4D97-AF65-F5344CB8AC3E}">
        <p14:creationId xmlns:p14="http://schemas.microsoft.com/office/powerpoint/2010/main" val="4092901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10C72-DA4C-6BDC-F098-2E9D09A4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E18F7DA-9DA1-3FAA-87F9-32535CD489FD}"/>
              </a:ext>
            </a:extLst>
          </p:cNvPr>
          <p:cNvGrpSpPr/>
          <p:nvPr/>
        </p:nvGrpSpPr>
        <p:grpSpPr>
          <a:xfrm>
            <a:off x="911225" y="1998274"/>
            <a:ext cx="10310281" cy="982639"/>
            <a:chOff x="970494" y="1998274"/>
            <a:chExt cx="10310281" cy="9826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6028E8-015A-E346-F454-5B357819B299}"/>
                </a:ext>
              </a:extLst>
            </p:cNvPr>
            <p:cNvSpPr/>
            <p:nvPr/>
          </p:nvSpPr>
          <p:spPr>
            <a:xfrm>
              <a:off x="970494" y="1998274"/>
              <a:ext cx="10310281" cy="982639"/>
            </a:xfrm>
            <a:prstGeom prst="roundRect">
              <a:avLst>
                <a:gd name="adj" fmla="val 624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" name="Picture 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0927BDD-BB11-EFFC-9314-0121964C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922" y="2089688"/>
              <a:ext cx="774690" cy="774690"/>
            </a:xfrm>
            <a:prstGeom prst="rect">
              <a:avLst/>
            </a:prstGeom>
          </p:spPr>
        </p:pic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C270B55-F33A-0086-D73C-515E070F9291}"/>
                </a:ext>
              </a:extLst>
            </p:cNvPr>
            <p:cNvSpPr txBox="1">
              <a:spLocks/>
            </p:cNvSpPr>
            <p:nvPr/>
          </p:nvSpPr>
          <p:spPr>
            <a:xfrm>
              <a:off x="2286875" y="2081647"/>
              <a:ext cx="7868208" cy="8158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2650F"/>
                </a:buClr>
                <a:buFont typeface="Arial"/>
                <a:buNone/>
                <a:defRPr sz="2000" b="1" kern="1200" baseline="0">
                  <a:solidFill>
                    <a:srgbClr val="001E55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8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6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09475">
                <a:lnSpc>
                  <a:spcPct val="95000"/>
                </a:lnSpc>
                <a:spcBef>
                  <a:spcPts val="800"/>
                </a:spcBef>
                <a:buClrTx/>
                <a:defRPr/>
              </a:pPr>
              <a:r>
                <a:rPr lang="tr-TR" b="0"/>
                <a:t>Hastalık progresyonunu yavaşlatmak için nintedanib reçete edilmiştir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C50D49-CC28-229A-DFF8-2F114CCEE5D2}"/>
              </a:ext>
            </a:extLst>
          </p:cNvPr>
          <p:cNvGrpSpPr/>
          <p:nvPr/>
        </p:nvGrpSpPr>
        <p:grpSpPr>
          <a:xfrm>
            <a:off x="911225" y="3135853"/>
            <a:ext cx="10310281" cy="982639"/>
            <a:chOff x="970494" y="3285207"/>
            <a:chExt cx="10310281" cy="9826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5B15F8-A2C0-5B1E-11C8-FDE5F98BB107}"/>
                </a:ext>
              </a:extLst>
            </p:cNvPr>
            <p:cNvSpPr/>
            <p:nvPr/>
          </p:nvSpPr>
          <p:spPr>
            <a:xfrm>
              <a:off x="970494" y="3285207"/>
              <a:ext cx="10310281" cy="982639"/>
            </a:xfrm>
            <a:prstGeom prst="roundRect">
              <a:avLst>
                <a:gd name="adj" fmla="val 624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547DDE40-DE10-E876-4417-394F097B061F}"/>
                </a:ext>
              </a:extLst>
            </p:cNvPr>
            <p:cNvSpPr txBox="1">
              <a:spLocks/>
            </p:cNvSpPr>
            <p:nvPr/>
          </p:nvSpPr>
          <p:spPr>
            <a:xfrm>
              <a:off x="2286875" y="3368580"/>
              <a:ext cx="7868208" cy="8158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2650F"/>
                </a:buClr>
                <a:buFont typeface="Arial"/>
                <a:buNone/>
                <a:defRPr sz="2000" b="1" kern="1200" baseline="0">
                  <a:solidFill>
                    <a:srgbClr val="001E55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8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6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09475">
                <a:lnSpc>
                  <a:spcPct val="95000"/>
                </a:lnSpc>
                <a:spcBef>
                  <a:spcPts val="800"/>
                </a:spcBef>
                <a:buClrTx/>
                <a:defRPr/>
              </a:pPr>
              <a:r>
                <a:rPr lang="tr-TR" b="0">
                  <a:latin typeface="Arial"/>
                  <a:cs typeface="Arial"/>
                </a:rPr>
                <a:t>Gerektiğinde kullanılmak üzere ilave oksijen reçete edilmiştir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0A998C-5A6D-26CE-BBFE-62261CC3C6B8}"/>
              </a:ext>
            </a:extLst>
          </p:cNvPr>
          <p:cNvGrpSpPr/>
          <p:nvPr/>
        </p:nvGrpSpPr>
        <p:grpSpPr>
          <a:xfrm>
            <a:off x="911225" y="4273432"/>
            <a:ext cx="10310281" cy="982639"/>
            <a:chOff x="970494" y="4377407"/>
            <a:chExt cx="10310281" cy="9826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4907CA-0BA0-18FF-2123-72C1AA36FD4D}"/>
                </a:ext>
              </a:extLst>
            </p:cNvPr>
            <p:cNvSpPr/>
            <p:nvPr/>
          </p:nvSpPr>
          <p:spPr>
            <a:xfrm>
              <a:off x="970494" y="4377407"/>
              <a:ext cx="10310281" cy="982639"/>
            </a:xfrm>
            <a:prstGeom prst="roundRect">
              <a:avLst>
                <a:gd name="adj" fmla="val 624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64022FE3-7CA7-36CC-1BE4-1F96716E5718}"/>
                </a:ext>
              </a:extLst>
            </p:cNvPr>
            <p:cNvSpPr txBox="1">
              <a:spLocks/>
            </p:cNvSpPr>
            <p:nvPr/>
          </p:nvSpPr>
          <p:spPr>
            <a:xfrm>
              <a:off x="2286875" y="4460780"/>
              <a:ext cx="7868208" cy="8158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2650F"/>
                </a:buClr>
                <a:buFont typeface="Arial"/>
                <a:buNone/>
                <a:defRPr sz="2000" b="1" kern="1200" baseline="0">
                  <a:solidFill>
                    <a:srgbClr val="001E55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8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6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LucidaGrande" charset="0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650F"/>
                </a:buClr>
                <a:buFont typeface="Arial"/>
                <a:buNone/>
                <a:defRPr sz="140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09475">
                <a:lnSpc>
                  <a:spcPct val="95000"/>
                </a:lnSpc>
                <a:spcBef>
                  <a:spcPts val="800"/>
                </a:spcBef>
                <a:buClrTx/>
                <a:defRPr/>
              </a:pPr>
              <a:r>
                <a:rPr lang="tr-TR" b="0">
                  <a:latin typeface="Arial"/>
                  <a:cs typeface="Arial"/>
                </a:rPr>
                <a:t>Pulmoner rehabilitasyona katılıyor ve benzer durumda olan </a:t>
              </a:r>
              <a:br>
                <a:rPr lang="tr-TR" b="0">
                  <a:latin typeface="Arial"/>
                  <a:cs typeface="Arial"/>
                </a:rPr>
              </a:br>
              <a:r>
                <a:rPr lang="tr-TR" b="0">
                  <a:latin typeface="Arial"/>
                  <a:cs typeface="Arial"/>
                </a:rPr>
                <a:t>kişilerden destek alıyor 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E013BAB-50A3-8087-CFCC-2B40A7F1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dirty="0"/>
              <a:t>Olgu çalışması: tedavide değişiklikler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AC9F61-1DF1-2759-EE1B-67C87C04B55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Hasta olgu çalışması, Dr. Inês Neves, Serviço de Pneumologia, Hospital Pedro Hispano, Matosinhos, Portekiz tarafından sunulmuştur.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9E8323F-A728-B9AC-AFD4-6FBECE05C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53" y="3241179"/>
            <a:ext cx="774690" cy="77469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A5E0A00-A81F-5CB7-F4D8-E5D12F83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37" y="4376010"/>
            <a:ext cx="450121" cy="7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9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C4182-1CD4-652B-9F53-B2A402B3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dirty="0"/>
              <a:t>HP hastalarında </a:t>
            </a:r>
            <a:r>
              <a:rPr lang="tr-TR" dirty="0" err="1"/>
              <a:t>HRCT’de</a:t>
            </a:r>
            <a:r>
              <a:rPr lang="tr-TR" dirty="0"/>
              <a:t> </a:t>
            </a:r>
            <a:r>
              <a:rPr lang="tr-TR" dirty="0" err="1"/>
              <a:t>pulmoner</a:t>
            </a:r>
            <a:r>
              <a:rPr lang="tr-TR" dirty="0"/>
              <a:t> </a:t>
            </a:r>
            <a:r>
              <a:rPr lang="tr-TR" dirty="0" err="1"/>
              <a:t>fibrozis</a:t>
            </a:r>
            <a:r>
              <a:rPr lang="tr-TR" dirty="0"/>
              <a:t> saptanır saptanmaz OFEV</a:t>
            </a:r>
            <a:r>
              <a:rPr lang="tr-TR" baseline="30000" dirty="0"/>
              <a:t>®</a:t>
            </a:r>
            <a:r>
              <a:rPr lang="tr-TR" dirty="0"/>
              <a:t> (</a:t>
            </a:r>
            <a:r>
              <a:rPr lang="tr-TR" dirty="0" err="1"/>
              <a:t>nintedanib</a:t>
            </a:r>
            <a:r>
              <a:rPr lang="tr-TR" dirty="0"/>
              <a:t>) tedavisi değerlendirilmelidir</a:t>
            </a:r>
            <a:r>
              <a:rPr lang="tr-TR" baseline="30000" dirty="0"/>
              <a:t>1</a:t>
            </a:r>
            <a:br>
              <a:rPr lang="tr-TR" baseline="30000" dirty="0"/>
            </a:br>
            <a:endParaRPr lang="tr-TR" baseline="30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892F21-7AB0-8F08-9E65-A3ECF0D9962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dirty="0"/>
              <a:t>HP, </a:t>
            </a:r>
            <a:r>
              <a:rPr lang="tr-TR" dirty="0" err="1"/>
              <a:t>Hipersensitivite</a:t>
            </a:r>
            <a:r>
              <a:rPr lang="tr-TR" dirty="0"/>
              <a:t> </a:t>
            </a:r>
            <a:r>
              <a:rPr lang="tr-TR" dirty="0" err="1"/>
              <a:t>Pnömonisi</a:t>
            </a:r>
            <a:r>
              <a:rPr lang="tr-TR" dirty="0"/>
              <a:t>; HRCT, Yüksek Çözünürlüklü Bilgisayarlı Tomografi.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tr-TR" b="1" dirty="0"/>
              <a:t>Referans: 1. </a:t>
            </a:r>
            <a:r>
              <a:rPr lang="tr-TR" dirty="0" err="1"/>
              <a:t>Wells</a:t>
            </a:r>
            <a:r>
              <a:rPr lang="tr-TR" dirty="0"/>
              <a:t> AU ve ark. </a:t>
            </a:r>
            <a:r>
              <a:rPr lang="tr-TR" i="1" dirty="0" err="1"/>
              <a:t>Lancet</a:t>
            </a:r>
            <a:r>
              <a:rPr lang="tr-TR" i="1" dirty="0"/>
              <a:t> </a:t>
            </a:r>
            <a:r>
              <a:rPr lang="tr-TR" i="1" dirty="0" err="1"/>
              <a:t>Respir</a:t>
            </a:r>
            <a:r>
              <a:rPr lang="tr-TR" i="1" dirty="0"/>
              <a:t> </a:t>
            </a:r>
            <a:r>
              <a:rPr lang="tr-TR" i="1" dirty="0" err="1"/>
              <a:t>Med</a:t>
            </a:r>
            <a:r>
              <a:rPr lang="tr-TR" dirty="0"/>
              <a:t>. 2020;8(5):453-460.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576FEBC-5A08-CE82-B054-B7EF4C9D6420}"/>
              </a:ext>
            </a:extLst>
          </p:cNvPr>
          <p:cNvSpPr/>
          <p:nvPr/>
        </p:nvSpPr>
        <p:spPr>
          <a:xfrm>
            <a:off x="931980" y="1773239"/>
            <a:ext cx="10348795" cy="3808046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C306A-D249-FA80-3A67-86FAB95C9C2D}"/>
              </a:ext>
            </a:extLst>
          </p:cNvPr>
          <p:cNvSpPr txBox="1"/>
          <p:nvPr/>
        </p:nvSpPr>
        <p:spPr>
          <a:xfrm>
            <a:off x="4619596" y="2038289"/>
            <a:ext cx="6223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F265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Sevgi Hanım örneğindeki gibi tedaviden yarar görebilecek hastaları belirleyin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17EC2F-985F-7733-5425-6575615CA6DE}"/>
              </a:ext>
            </a:extLst>
          </p:cNvPr>
          <p:cNvGrpSpPr/>
          <p:nvPr/>
        </p:nvGrpSpPr>
        <p:grpSpPr>
          <a:xfrm>
            <a:off x="5079297" y="2636308"/>
            <a:ext cx="5336398" cy="1621174"/>
            <a:chOff x="5079263" y="3053446"/>
            <a:chExt cx="5540361" cy="1683137"/>
          </a:xfrm>
        </p:grpSpPr>
        <p:sp>
          <p:nvSpPr>
            <p:cNvPr id="34" name="Title 2">
              <a:extLst>
                <a:ext uri="{FF2B5EF4-FFF2-40B4-BE49-F238E27FC236}">
                  <a16:creationId xmlns:a16="http://schemas.microsoft.com/office/drawing/2014/main" id="{F4FC9DA4-4896-3CB7-0892-D5112A93589B}"/>
                </a:ext>
              </a:extLst>
            </p:cNvPr>
            <p:cNvSpPr txBox="1">
              <a:spLocks/>
            </p:cNvSpPr>
            <p:nvPr/>
          </p:nvSpPr>
          <p:spPr>
            <a:xfrm>
              <a:off x="5079263" y="4053427"/>
              <a:ext cx="1710320" cy="290418"/>
            </a:xfrm>
            <a:prstGeom prst="rect">
              <a:avLst/>
            </a:prstGeom>
          </p:spPr>
          <p:txBody>
            <a:bodyPr lIns="121920" tIns="60960" rIns="121920" bIns="60960" anchor="t"/>
            <a:lstStyle>
              <a:lvl1pPr algn="l" defTabSz="45719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000" cap="none" spc="0">
                  <a:solidFill>
                    <a:schemeClr val="accent1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tr-TR" sz="1400">
                  <a:solidFill>
                    <a:srgbClr val="001E55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HP tanısı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9D9A23E-72DB-C8F3-3E55-23E845620449}"/>
                </a:ext>
              </a:extLst>
            </p:cNvPr>
            <p:cNvSpPr/>
            <p:nvPr/>
          </p:nvSpPr>
          <p:spPr>
            <a:xfrm>
              <a:off x="5469568" y="3053446"/>
              <a:ext cx="889051" cy="889051"/>
            </a:xfrm>
            <a:prstGeom prst="ellipse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AB9A22B-6407-1155-76C9-1F85A4FEB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75374" y="3269236"/>
              <a:ext cx="633417" cy="528334"/>
            </a:xfrm>
            <a:prstGeom prst="rect">
              <a:avLst/>
            </a:prstGeom>
          </p:spPr>
        </p:pic>
        <p:sp>
          <p:nvSpPr>
            <p:cNvPr id="37" name="Title 2">
              <a:extLst>
                <a:ext uri="{FF2B5EF4-FFF2-40B4-BE49-F238E27FC236}">
                  <a16:creationId xmlns:a16="http://schemas.microsoft.com/office/drawing/2014/main" id="{1A18C32F-0A83-4D86-BA6F-52502051661C}"/>
                </a:ext>
              </a:extLst>
            </p:cNvPr>
            <p:cNvSpPr txBox="1">
              <a:spLocks/>
            </p:cNvSpPr>
            <p:nvPr/>
          </p:nvSpPr>
          <p:spPr>
            <a:xfrm>
              <a:off x="6922807" y="4053426"/>
              <a:ext cx="1799377" cy="508307"/>
            </a:xfrm>
            <a:prstGeom prst="rect">
              <a:avLst/>
            </a:prstGeom>
          </p:spPr>
          <p:txBody>
            <a:bodyPr lIns="121920" tIns="60960" rIns="121920" bIns="60960" anchor="t"/>
            <a:lstStyle>
              <a:lvl1pPr algn="l" defTabSz="45719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000" cap="none" spc="0">
                  <a:solidFill>
                    <a:schemeClr val="accent1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tr-TR" sz="1400">
                  <a:solidFill>
                    <a:srgbClr val="001E55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HRCT’de progresyon görülen pulmoner fibrozis</a:t>
              </a:r>
            </a:p>
            <a:p>
              <a:pPr lvl="0" algn="ctr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dirty="0">
                <a:solidFill>
                  <a:srgbClr val="001E5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itle 2">
              <a:extLst>
                <a:ext uri="{FF2B5EF4-FFF2-40B4-BE49-F238E27FC236}">
                  <a16:creationId xmlns:a16="http://schemas.microsoft.com/office/drawing/2014/main" id="{8D83A6AE-7227-0ECE-EF12-5E0A34029437}"/>
                </a:ext>
              </a:extLst>
            </p:cNvPr>
            <p:cNvSpPr txBox="1">
              <a:spLocks/>
            </p:cNvSpPr>
            <p:nvPr/>
          </p:nvSpPr>
          <p:spPr>
            <a:xfrm>
              <a:off x="8820247" y="4053426"/>
              <a:ext cx="1799377" cy="683157"/>
            </a:xfrm>
            <a:prstGeom prst="rect">
              <a:avLst/>
            </a:prstGeom>
          </p:spPr>
          <p:txBody>
            <a:bodyPr lIns="121920" tIns="60960" rIns="121920" bIns="60960" anchor="t"/>
            <a:lstStyle>
              <a:lvl1pPr algn="l" defTabSz="45719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000" cap="none" spc="0">
                  <a:solidFill>
                    <a:schemeClr val="accent1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tr-TR" sz="1400" dirty="0" err="1">
                  <a:solidFill>
                    <a:srgbClr val="001E55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Antiinflamatuvar</a:t>
              </a:r>
              <a:r>
                <a:rPr lang="tr-TR" sz="1400" dirty="0">
                  <a:solidFill>
                    <a:srgbClr val="001E55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ilaçlarla birlikte veya bu ilaçlar olmadan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6DEF3CA-8852-1AAF-BDFF-C1CB43ED1EB3}"/>
                </a:ext>
              </a:extLst>
            </p:cNvPr>
            <p:cNvSpPr/>
            <p:nvPr/>
          </p:nvSpPr>
          <p:spPr>
            <a:xfrm>
              <a:off x="7346926" y="3053446"/>
              <a:ext cx="889051" cy="889051"/>
            </a:xfrm>
            <a:prstGeom prst="ellipse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338E8BF2-4E4F-A120-F893-1A4ED4B5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52732" y="3269236"/>
              <a:ext cx="633417" cy="528334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3F5E91-1A6F-35AD-2627-CB52C9B02A60}"/>
                </a:ext>
              </a:extLst>
            </p:cNvPr>
            <p:cNvSpPr/>
            <p:nvPr/>
          </p:nvSpPr>
          <p:spPr>
            <a:xfrm>
              <a:off x="9228260" y="3053446"/>
              <a:ext cx="889051" cy="889051"/>
            </a:xfrm>
            <a:prstGeom prst="ellipse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9691A63-7761-CCCA-B736-79E9FF47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34066" y="3269236"/>
              <a:ext cx="633417" cy="52833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0714E7-0DBB-C5B7-1860-CC1AC539F71E}"/>
              </a:ext>
            </a:extLst>
          </p:cNvPr>
          <p:cNvGrpSpPr/>
          <p:nvPr/>
        </p:nvGrpSpPr>
        <p:grpSpPr>
          <a:xfrm>
            <a:off x="4937939" y="4656783"/>
            <a:ext cx="5532037" cy="625617"/>
            <a:chOff x="5165460" y="4804263"/>
            <a:chExt cx="5532037" cy="62561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E2AEBF3-B778-DE7D-3DCE-654787AA18F5}"/>
                </a:ext>
              </a:extLst>
            </p:cNvPr>
            <p:cNvSpPr/>
            <p:nvPr/>
          </p:nvSpPr>
          <p:spPr>
            <a:xfrm>
              <a:off x="5219741" y="4804263"/>
              <a:ext cx="5477756" cy="625617"/>
            </a:xfrm>
            <a:prstGeom prst="roundRect">
              <a:avLst/>
            </a:prstGeom>
            <a:solidFill>
              <a:srgbClr val="F474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A178E7-D8CC-CDEC-7687-C07020F0770D}"/>
                </a:ext>
              </a:extLst>
            </p:cNvPr>
            <p:cNvSpPr txBox="1"/>
            <p:nvPr/>
          </p:nvSpPr>
          <p:spPr>
            <a:xfrm>
              <a:off x="5165460" y="4821889"/>
              <a:ext cx="547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tr-T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Solunum fonksiyonlarındaki düşüşü yavaşlatmak ve </a:t>
              </a:r>
              <a:r>
                <a:rPr lang="tr-TR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progresyonu</a:t>
              </a:r>
              <a:r>
                <a:rPr lang="tr-T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geciktirmek için hızlı hareket edin</a:t>
              </a:r>
              <a:r>
                <a:rPr lang="tr-TR" sz="16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6" name="Picture 45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F2A1D28-5FB9-A039-D592-990D46D70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687"/>
          <a:stretch>
            <a:fillRect/>
          </a:stretch>
        </p:blipFill>
        <p:spPr>
          <a:xfrm>
            <a:off x="1383614" y="1913627"/>
            <a:ext cx="3213210" cy="3666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9A5A3-07CD-BBF7-F90D-E558BB294BDD}"/>
              </a:ext>
            </a:extLst>
          </p:cNvPr>
          <p:cNvSpPr txBox="1"/>
          <p:nvPr/>
        </p:nvSpPr>
        <p:spPr>
          <a:xfrm>
            <a:off x="3803298" y="5153700"/>
            <a:ext cx="14421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100"/>
              </a:spcBef>
            </a:pPr>
            <a:r>
              <a:rPr lang="tr-TR" sz="800" dirty="0">
                <a:solidFill>
                  <a:srgbClr val="2B2B2B"/>
                </a:solidFill>
                <a:latin typeface="Co Text" panose="020B0503060202020204" pitchFamily="34" charset="0"/>
                <a:cs typeface="Co Text" panose="020B0503060202020204" pitchFamily="34" charset="0"/>
              </a:rPr>
              <a:t>Materyalde kullanılan hasta görselleri ve bilgileri tamamen kurgudur.</a:t>
            </a:r>
          </a:p>
        </p:txBody>
      </p:sp>
    </p:spTree>
    <p:extLst>
      <p:ext uri="{BB962C8B-B14F-4D97-AF65-F5344CB8AC3E}">
        <p14:creationId xmlns:p14="http://schemas.microsoft.com/office/powerpoint/2010/main" val="2317483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3A1500-A11D-7AF6-CF9F-088751F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76" y="1122363"/>
            <a:ext cx="9144000" cy="2387600"/>
          </a:xfrm>
        </p:spPr>
        <p:txBody>
          <a:bodyPr/>
          <a:lstStyle/>
          <a:p>
            <a:r>
              <a:rPr lang="tr-TR"/>
              <a:t>Özet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F659FF3-D14E-24FF-48DA-607D3C4416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094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51F45-3EEC-855A-3672-1A82AC961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CED476-E786-3013-2637-25C96E212092}"/>
              </a:ext>
            </a:extLst>
          </p:cNvPr>
          <p:cNvSpPr/>
          <p:nvPr/>
        </p:nvSpPr>
        <p:spPr>
          <a:xfrm>
            <a:off x="911226" y="1952625"/>
            <a:ext cx="10348796" cy="3740005"/>
          </a:xfrm>
          <a:prstGeom prst="roundRect">
            <a:avLst>
              <a:gd name="adj" fmla="val 32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9E7E1A-3BC9-A5D4-29E4-03E4524D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Tekrarlayan hasarı takiben anormal onarım mekanizmaları fibrozis gelişmesine yol açabilir</a:t>
            </a:r>
            <a:r>
              <a:rPr lang="tr-TR" baseline="30000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C6ABED-86B1-B40B-1410-EDC8E12E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774" y="2029546"/>
            <a:ext cx="5108599" cy="35035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D65292-56A5-3A1D-5A03-E305D1AD40E0}"/>
              </a:ext>
            </a:extLst>
          </p:cNvPr>
          <p:cNvSpPr/>
          <p:nvPr/>
        </p:nvSpPr>
        <p:spPr>
          <a:xfrm>
            <a:off x="1458540" y="2540474"/>
            <a:ext cx="3404791" cy="256430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tr-TR" b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Tekrarlayan alveolar epitel hasarının ardından anormal onarım, fibroblast aktivasyonu ve proliferasyonu, hücre dışı matris birikimi ve akciğer yapısının tahribatına yol açar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9AF83A1-4965-2091-3DF8-F90FC2364758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defRPr/>
            </a:pPr>
            <a:r>
              <a:rPr lang="tr-TR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Referans: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Selman M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2012;186:314-324.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74884328-AA03-2CE1-BBF5-804B30921876}"/>
              </a:ext>
            </a:extLst>
          </p:cNvPr>
          <p:cNvSpPr/>
          <p:nvPr/>
        </p:nvSpPr>
        <p:spPr>
          <a:xfrm>
            <a:off x="5922264" y="2249424"/>
            <a:ext cx="496824" cy="16764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Antijen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47F17D2-B4AA-4D92-EC90-94F18FCBE57C}"/>
              </a:ext>
            </a:extLst>
          </p:cNvPr>
          <p:cNvSpPr/>
          <p:nvPr/>
        </p:nvSpPr>
        <p:spPr>
          <a:xfrm>
            <a:off x="7104888" y="2356104"/>
            <a:ext cx="1341120" cy="35052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tr-TR" sz="1000" b="1">
                <a:solidFill>
                  <a:srgbClr val="000000"/>
                </a:solidFill>
                <a:latin typeface="Calibri"/>
              </a:rPr>
              <a:t>Genetik/çevresel kolaylaştırıcı faktörler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1E8ECB4-BD1B-F5C2-7413-16579B749F3B}"/>
              </a:ext>
            </a:extLst>
          </p:cNvPr>
          <p:cNvSpPr/>
          <p:nvPr/>
        </p:nvSpPr>
        <p:spPr>
          <a:xfrm>
            <a:off x="9762744" y="3209544"/>
            <a:ext cx="579120" cy="1920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Alveolit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3BC589D-2689-9329-70CF-5A52E771FDFD}"/>
              </a:ext>
            </a:extLst>
          </p:cNvPr>
          <p:cNvSpPr/>
          <p:nvPr/>
        </p:nvSpPr>
        <p:spPr>
          <a:xfrm>
            <a:off x="7299960" y="3977640"/>
            <a:ext cx="908304" cy="3200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Granülomatöz</a:t>
            </a:r>
            <a:r>
              <a:rPr lang="tr-TR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inflamasyon</a:t>
            </a:r>
            <a:endParaRPr lang="tr-TR" sz="1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F1F554D-56C0-5056-737B-A3189F6A6DF8}"/>
              </a:ext>
            </a:extLst>
          </p:cNvPr>
          <p:cNvSpPr/>
          <p:nvPr/>
        </p:nvSpPr>
        <p:spPr>
          <a:xfrm>
            <a:off x="7857744" y="4526280"/>
            <a:ext cx="701040" cy="29870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İlerlemeye neden olan faktörler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ABE46FFE-AF13-C7DD-AEA8-9B1D5DD343BB}"/>
              </a:ext>
            </a:extLst>
          </p:cNvPr>
          <p:cNvSpPr/>
          <p:nvPr/>
        </p:nvSpPr>
        <p:spPr>
          <a:xfrm>
            <a:off x="5501640" y="4169664"/>
            <a:ext cx="573024" cy="28041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r"/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İmmün</a:t>
            </a:r>
            <a:r>
              <a:rPr lang="tr-TR" sz="1000" b="1" dirty="0">
                <a:solidFill>
                  <a:srgbClr val="000000"/>
                </a:solidFill>
                <a:latin typeface="Calibri"/>
              </a:rPr>
              <a:t> tolerans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7193322-6705-7BCB-562A-F15DB60B92E2}"/>
              </a:ext>
            </a:extLst>
          </p:cNvPr>
          <p:cNvSpPr/>
          <p:nvPr/>
        </p:nvSpPr>
        <p:spPr>
          <a:xfrm>
            <a:off x="5593080" y="4892040"/>
            <a:ext cx="1097280" cy="1920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>
                <a:solidFill>
                  <a:srgbClr val="000000"/>
                </a:solidFill>
                <a:latin typeface="Calibri"/>
              </a:rPr>
              <a:t>“Normal" yanıt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509061F9-44D4-D415-9D7E-411AA42D454D}"/>
              </a:ext>
            </a:extLst>
          </p:cNvPr>
          <p:cNvSpPr/>
          <p:nvPr/>
        </p:nvSpPr>
        <p:spPr>
          <a:xfrm>
            <a:off x="9860280" y="5251704"/>
            <a:ext cx="466344" cy="18592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tr-TR" sz="1000" b="1" dirty="0" err="1">
                <a:solidFill>
                  <a:srgbClr val="000000"/>
                </a:solidFill>
                <a:latin typeface="Calibri"/>
              </a:rPr>
              <a:t>Fibrozis</a:t>
            </a:r>
            <a:endParaRPr lang="tr-TR" sz="10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751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30861E-7620-461F-12EC-3E8495B8F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981" y="1501977"/>
            <a:ext cx="7196020" cy="3604902"/>
          </a:xfrm>
        </p:spPr>
        <p:txBody>
          <a:bodyPr/>
          <a:lstStyle/>
          <a:p>
            <a:pPr marL="216000" indent="-216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tr-TR" sz="1600" dirty="0"/>
              <a:t>HP, kompleks ve heterojen bir hastalıktır </a:t>
            </a:r>
          </a:p>
          <a:p>
            <a:pPr marL="216000" indent="-216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tr-TR" sz="1600" dirty="0"/>
              <a:t>HP tanısı zor olabilir, çünkü klinik ve radyolojik özellikleri diğer İAH türleri ile benzerlik gösterir ve </a:t>
            </a:r>
            <a:r>
              <a:rPr lang="tr-TR" sz="1600" dirty="0" err="1"/>
              <a:t>maruziyetin</a:t>
            </a:r>
            <a:r>
              <a:rPr lang="tr-TR" sz="1600" dirty="0"/>
              <a:t> tespit edilmesi mümkün olmayabilir</a:t>
            </a:r>
          </a:p>
          <a:p>
            <a:pPr marL="216000" indent="-216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tr-TR" sz="1600" dirty="0" err="1"/>
              <a:t>Pulmoner</a:t>
            </a:r>
            <a:r>
              <a:rPr lang="tr-TR" sz="1600" dirty="0"/>
              <a:t> </a:t>
            </a:r>
            <a:r>
              <a:rPr lang="tr-TR" sz="1600" dirty="0" err="1"/>
              <a:t>fibrozisin</a:t>
            </a:r>
            <a:r>
              <a:rPr lang="tr-TR" sz="1600" dirty="0"/>
              <a:t> varlığı, </a:t>
            </a:r>
            <a:r>
              <a:rPr lang="tr-TR" sz="1600" dirty="0" err="1"/>
              <a:t>prognoz</a:t>
            </a:r>
            <a:r>
              <a:rPr lang="tr-TR" sz="1600" dirty="0"/>
              <a:t> ve tedavi açısından önemli sonuçlar doğurur</a:t>
            </a:r>
          </a:p>
          <a:p>
            <a:pPr marL="216000" indent="-216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tr-TR" sz="1600" dirty="0" err="1"/>
              <a:t>İmmünosupresan</a:t>
            </a:r>
            <a:r>
              <a:rPr lang="tr-TR" sz="1600" dirty="0"/>
              <a:t> tedaviler, HP tedavisinde yaygın olarak kullanılır, ancak </a:t>
            </a:r>
            <a:r>
              <a:rPr lang="tr-TR" sz="1600" dirty="0" err="1"/>
              <a:t>fibrotik</a:t>
            </a:r>
            <a:r>
              <a:rPr lang="tr-TR" sz="1600" dirty="0"/>
              <a:t> hastalığın </a:t>
            </a:r>
            <a:r>
              <a:rPr lang="tr-TR" sz="1600" dirty="0" err="1"/>
              <a:t>progresyonunu</a:t>
            </a:r>
            <a:r>
              <a:rPr lang="tr-TR" sz="1600" dirty="0"/>
              <a:t> yavaşlattığı gösterilmemiştir</a:t>
            </a:r>
          </a:p>
          <a:p>
            <a:pPr marL="216000" indent="-216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tr-TR" sz="1600" dirty="0" err="1"/>
              <a:t>Nintedanib</a:t>
            </a:r>
            <a:r>
              <a:rPr lang="tr-TR" sz="1600" dirty="0"/>
              <a:t>, </a:t>
            </a:r>
            <a:r>
              <a:rPr lang="tr-TR" sz="1600" dirty="0" err="1"/>
              <a:t>progresif</a:t>
            </a:r>
            <a:r>
              <a:rPr lang="tr-TR" sz="1600" dirty="0"/>
              <a:t> </a:t>
            </a:r>
            <a:r>
              <a:rPr lang="tr-TR" sz="1600" dirty="0" err="1"/>
              <a:t>fibrotik</a:t>
            </a:r>
            <a:r>
              <a:rPr lang="tr-TR" sz="1600" dirty="0"/>
              <a:t> HP için onaylı bir tedavidir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C4D2E6-74CF-B133-631F-71CE9646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Özet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30F60-5A43-7FF6-0302-C7CD4FAA30B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 err="1">
                <a:latin typeface="Arial"/>
                <a:cs typeface="Arial"/>
              </a:rPr>
              <a:t>İmmünosupresan</a:t>
            </a:r>
            <a:r>
              <a:rPr lang="tr-TR" dirty="0">
                <a:latin typeface="Arial"/>
                <a:cs typeface="Arial"/>
              </a:rPr>
              <a:t> ilaçlar HP tedavisi için ruhsat almamıştır. </a:t>
            </a:r>
          </a:p>
          <a:p>
            <a:r>
              <a:rPr lang="tr-TR" dirty="0"/>
              <a:t>HP, </a:t>
            </a:r>
            <a:r>
              <a:rPr lang="tr-TR" dirty="0" err="1"/>
              <a:t>Hipersensitivite</a:t>
            </a:r>
            <a:r>
              <a:rPr lang="tr-TR" dirty="0"/>
              <a:t> </a:t>
            </a:r>
            <a:r>
              <a:rPr lang="tr-TR" dirty="0" err="1"/>
              <a:t>Pnömonisi</a:t>
            </a:r>
            <a:r>
              <a:rPr lang="tr-TR" dirty="0"/>
              <a:t>; İAH, </a:t>
            </a:r>
            <a:r>
              <a:rPr lang="tr-TR" dirty="0" err="1"/>
              <a:t>İnterstisyel</a:t>
            </a:r>
            <a:r>
              <a:rPr lang="tr-TR" dirty="0"/>
              <a:t> Akciğer Hastalığı.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7175AC-3F3E-ED0C-7911-278D005B452C}"/>
              </a:ext>
            </a:extLst>
          </p:cNvPr>
          <p:cNvGrpSpPr/>
          <p:nvPr/>
        </p:nvGrpSpPr>
        <p:grpSpPr>
          <a:xfrm>
            <a:off x="8396023" y="1501977"/>
            <a:ext cx="2874241" cy="2943899"/>
            <a:chOff x="8334703" y="1501977"/>
            <a:chExt cx="2946072" cy="301747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556553A-19F2-9D16-F399-D2C3EFFC26F5}"/>
                </a:ext>
              </a:extLst>
            </p:cNvPr>
            <p:cNvSpPr/>
            <p:nvPr/>
          </p:nvSpPr>
          <p:spPr>
            <a:xfrm>
              <a:off x="8334703" y="1501977"/>
              <a:ext cx="2946072" cy="3017471"/>
            </a:xfrm>
            <a:prstGeom prst="roundRect">
              <a:avLst>
                <a:gd name="adj" fmla="val 311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48A2805-9ED8-E7E9-1A15-8B110CE56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7868" y="1960646"/>
              <a:ext cx="1999743" cy="2100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07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0773AE-058A-CA31-5104-DF25E3DB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/>
              <a:t>HP, fibrotik olmayan ve fibrotik hastalık olarak sınıflandırılır</a:t>
            </a:r>
            <a:r>
              <a:rPr lang="tr-TR" baseline="30000"/>
              <a:t>1,2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8AB45B-F07C-C0AF-0200-97DDD1957F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2020;202:e36–e69.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2021;160:595-615.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345D86-FBE6-8E82-1BB1-C790F9E3BB81}"/>
              </a:ext>
            </a:extLst>
          </p:cNvPr>
          <p:cNvGrpSpPr/>
          <p:nvPr/>
        </p:nvGrpSpPr>
        <p:grpSpPr>
          <a:xfrm>
            <a:off x="1599678" y="1684549"/>
            <a:ext cx="8992645" cy="3850491"/>
            <a:chOff x="924015" y="1684549"/>
            <a:chExt cx="8992645" cy="385049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17198A8-0A3A-CB93-AD7B-4043CF95E92E}"/>
                </a:ext>
              </a:extLst>
            </p:cNvPr>
            <p:cNvSpPr/>
            <p:nvPr/>
          </p:nvSpPr>
          <p:spPr>
            <a:xfrm>
              <a:off x="924015" y="3749011"/>
              <a:ext cx="6287013" cy="1786029"/>
            </a:xfrm>
            <a:prstGeom prst="roundRect">
              <a:avLst>
                <a:gd name="adj" fmla="val 4402"/>
              </a:avLst>
            </a:prstGeom>
            <a:solidFill>
              <a:srgbClr val="F474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D66F62F-2C41-1484-01B7-8B8BABA27902}"/>
                </a:ext>
              </a:extLst>
            </p:cNvPr>
            <p:cNvSpPr/>
            <p:nvPr/>
          </p:nvSpPr>
          <p:spPr>
            <a:xfrm>
              <a:off x="924015" y="1684549"/>
              <a:ext cx="6287013" cy="1794877"/>
            </a:xfrm>
            <a:prstGeom prst="roundRect">
              <a:avLst>
                <a:gd name="adj" fmla="val 534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0D1795-DD8F-4304-1568-6A1C8777A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747" b="36580"/>
            <a:stretch/>
          </p:blipFill>
          <p:spPr>
            <a:xfrm>
              <a:off x="7700702" y="1692635"/>
              <a:ext cx="2215958" cy="1753299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0EE09-B01C-4943-1460-10579B692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262"/>
            <a:stretch/>
          </p:blipFill>
          <p:spPr>
            <a:xfrm>
              <a:off x="7713271" y="3749011"/>
              <a:ext cx="2190821" cy="1786029"/>
            </a:xfrm>
            <a:prstGeom prst="rect">
              <a:avLst/>
            </a:prstGeom>
            <a:ln w="28575">
              <a:solidFill>
                <a:srgbClr val="F58014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B541F8-845F-F321-8E32-D3D65A534F5E}"/>
                </a:ext>
              </a:extLst>
            </p:cNvPr>
            <p:cNvSpPr txBox="1"/>
            <p:nvPr/>
          </p:nvSpPr>
          <p:spPr>
            <a:xfrm>
              <a:off x="4163406" y="2228044"/>
              <a:ext cx="2629612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Tamamen </a:t>
              </a:r>
              <a:b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inflamatuvar</a:t>
              </a:r>
              <a:endParaRPr lang="tr-T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D2D460-AFC0-B554-2157-7F3A5CC575CA}"/>
                </a:ext>
              </a:extLst>
            </p:cNvPr>
            <p:cNvSpPr txBox="1"/>
            <p:nvPr/>
          </p:nvSpPr>
          <p:spPr>
            <a:xfrm>
              <a:off x="3930361" y="3980306"/>
              <a:ext cx="309570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tr-TR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İnflamatuvar</a:t>
              </a:r>
              <a: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 </a:t>
              </a:r>
              <a:b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fibrotik</a:t>
              </a:r>
              <a: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karışık</a:t>
              </a:r>
            </a:p>
            <a:p>
              <a:pPr lvl="0" algn="ctr">
                <a:defRPr/>
              </a:pPr>
              <a: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veya</a:t>
              </a:r>
              <a:b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tr-T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tamamen </a:t>
              </a:r>
              <a:r>
                <a:rPr lang="tr-TR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fibrotik</a:t>
              </a:r>
              <a:endParaRPr lang="tr-T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3C7FBDA-A36A-760E-4EA8-C97A211D1AC9}"/>
                </a:ext>
              </a:extLst>
            </p:cNvPr>
            <p:cNvSpPr/>
            <p:nvPr/>
          </p:nvSpPr>
          <p:spPr>
            <a:xfrm>
              <a:off x="1170770" y="1880722"/>
              <a:ext cx="2468671" cy="1402531"/>
            </a:xfrm>
            <a:prstGeom prst="roundRect">
              <a:avLst>
                <a:gd name="adj" fmla="val 69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BD2AEBD-4A57-CBC7-A358-D1BC89BB0C1E}"/>
                </a:ext>
              </a:extLst>
            </p:cNvPr>
            <p:cNvSpPr/>
            <p:nvPr/>
          </p:nvSpPr>
          <p:spPr>
            <a:xfrm>
              <a:off x="1170770" y="3940760"/>
              <a:ext cx="2468671" cy="1402531"/>
            </a:xfrm>
            <a:prstGeom prst="roundRect">
              <a:avLst>
                <a:gd name="adj" fmla="val 69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85236-0C47-D7DA-74ED-3455BCD68E1B}"/>
                </a:ext>
              </a:extLst>
            </p:cNvPr>
            <p:cNvSpPr txBox="1"/>
            <p:nvPr/>
          </p:nvSpPr>
          <p:spPr>
            <a:xfrm>
              <a:off x="1429602" y="2351155"/>
              <a:ext cx="19510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Fibrotik olmayan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92DC7A-A4E2-6208-75E8-79D2072C05FD}"/>
                </a:ext>
              </a:extLst>
            </p:cNvPr>
            <p:cNvSpPr txBox="1"/>
            <p:nvPr/>
          </p:nvSpPr>
          <p:spPr>
            <a:xfrm>
              <a:off x="1342919" y="4411193"/>
              <a:ext cx="21243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tr-TR" sz="2400" b="1">
                  <a:solidFill>
                    <a:srgbClr val="001E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Fibrotik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45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F3A5A5-7DCE-B0D1-C46C-DE92B7AD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27" y="1122363"/>
            <a:ext cx="9144000" cy="2387600"/>
          </a:xfrm>
        </p:spPr>
        <p:txBody>
          <a:bodyPr>
            <a:normAutofit/>
          </a:bodyPr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HP tanısı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F161F27-2C34-6019-4AD4-A853E1F789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7A2AA56-1B9A-5028-102E-CA5553CAD1A2}"/>
              </a:ext>
            </a:extLst>
          </p:cNvPr>
          <p:cNvSpPr txBox="1">
            <a:spLocks/>
          </p:cNvSpPr>
          <p:nvPr/>
        </p:nvSpPr>
        <p:spPr>
          <a:xfrm>
            <a:off x="931980" y="5760273"/>
            <a:ext cx="10515600" cy="4135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None/>
              <a:defRPr sz="9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LucidaGrande" charset="0"/>
              <a:buChar char="-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2650F"/>
              </a:buClr>
              <a:buFont typeface="Arial"/>
              <a:buChar char="•"/>
              <a:defRPr sz="1500" kern="120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9475">
              <a:defRPr/>
            </a:pP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HP, Hipersensitivite Pnömonisi.</a:t>
            </a:r>
          </a:p>
        </p:txBody>
      </p:sp>
    </p:spTree>
    <p:extLst>
      <p:ext uri="{BB962C8B-B14F-4D97-AF65-F5344CB8AC3E}">
        <p14:creationId xmlns:p14="http://schemas.microsoft.com/office/powerpoint/2010/main" val="425155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1FBC08-DBB2-933B-2D13-CA2C32D83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tanısı için klinik uygulama kılavuzları yayınlanmıştır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9607C6-3FC8-6080-C943-BCA16CA505E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defTabSz="609475">
              <a:lnSpc>
                <a:spcPct val="100000"/>
              </a:lnSpc>
              <a:spcBef>
                <a:spcPts val="400"/>
              </a:spcBef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ATS, Amerikan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Derneği; JRS, Japon Solunum Derneği; ALAT, Latin Amerika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Derneği; CHEST, Amerikan Göğüs Hastalıkları Uzmanları Birliği; 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2020;202:e36–e69.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2021;160:595-615.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737490-D2D5-FF49-BB13-C5C209925787}"/>
              </a:ext>
            </a:extLst>
          </p:cNvPr>
          <p:cNvGrpSpPr/>
          <p:nvPr/>
        </p:nvGrpSpPr>
        <p:grpSpPr>
          <a:xfrm>
            <a:off x="1477465" y="1784958"/>
            <a:ext cx="9237071" cy="3817193"/>
            <a:chOff x="992300" y="1784958"/>
            <a:chExt cx="9237071" cy="38171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BB36D4-74EB-1420-D6AD-9796478650FF}"/>
                </a:ext>
              </a:extLst>
            </p:cNvPr>
            <p:cNvSpPr/>
            <p:nvPr/>
          </p:nvSpPr>
          <p:spPr>
            <a:xfrm>
              <a:off x="992300" y="1784958"/>
              <a:ext cx="4321195" cy="477837"/>
            </a:xfrm>
            <a:prstGeom prst="rect">
              <a:avLst/>
            </a:prstGeom>
            <a:solidFill>
              <a:srgbClr val="F474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7AEC31-2D58-BA0A-41D1-70AF31E1B073}"/>
                </a:ext>
              </a:extLst>
            </p:cNvPr>
            <p:cNvSpPr/>
            <p:nvPr/>
          </p:nvSpPr>
          <p:spPr>
            <a:xfrm>
              <a:off x="5908176" y="1784958"/>
              <a:ext cx="4321195" cy="477837"/>
            </a:xfrm>
            <a:prstGeom prst="rect">
              <a:avLst/>
            </a:prstGeom>
            <a:solidFill>
              <a:srgbClr val="F474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78CD49-D5C9-A9CD-91F4-2D1AD51E807F}"/>
                </a:ext>
              </a:extLst>
            </p:cNvPr>
            <p:cNvSpPr txBox="1"/>
            <p:nvPr/>
          </p:nvSpPr>
          <p:spPr>
            <a:xfrm>
              <a:off x="1180124" y="1854599"/>
              <a:ext cx="39455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ATS/JRS/ALAT kılavuzları</a:t>
              </a:r>
              <a:r>
                <a:rPr kumimoji="0" lang="tr-TR" sz="1600" b="1" i="0" u="none" strike="noStrike" cap="none" normalizeH="0" baseline="3000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9EDAD3-608D-B3F4-198C-8CBB63E79D23}"/>
                </a:ext>
              </a:extLst>
            </p:cNvPr>
            <p:cNvSpPr txBox="1"/>
            <p:nvPr/>
          </p:nvSpPr>
          <p:spPr>
            <a:xfrm>
              <a:off x="6096000" y="1854599"/>
              <a:ext cx="39455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tr-TR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CHEST kılavuzları</a:t>
              </a:r>
              <a:r>
                <a:rPr lang="tr-TR" sz="16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0EFBD-998E-AEB0-BEBC-C7B1C09B6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1715" y="2368645"/>
              <a:ext cx="2414116" cy="3233506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825B99-9E32-3D28-600A-8A0AB7B3A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4490" y="2368644"/>
              <a:ext cx="2316815" cy="3233507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5245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9026C4-34C5-4E76-C3D1-D43C3016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0" y="728249"/>
            <a:ext cx="10515600" cy="8459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/>
              <a:t>Maruziyet tespit edilmiş ve HRCT'de tipik HP paterni görülen hastalarda HP tanısı kesin olarak konulabilir</a:t>
            </a:r>
            <a:r>
              <a:rPr lang="tr-TR" baseline="30000"/>
              <a:t>1,2</a:t>
            </a:r>
            <a:r>
              <a:rPr lang="tr-TR">
                <a:solidFill>
                  <a:srgbClr val="1A2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42C966-4496-C80C-28A5-A071FA71DC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1980" y="5760273"/>
            <a:ext cx="10348795" cy="413589"/>
          </a:xfrm>
        </p:spPr>
        <p:txBody>
          <a:bodyPr/>
          <a:lstStyle/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HP,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Hipersensitivite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HRCT, Yüksek Çözünürlüklü Bilgisayarlı Tomografi.</a:t>
            </a:r>
          </a:p>
          <a:p>
            <a:pPr lvl="0" defTabSz="609475">
              <a:lnSpc>
                <a:spcPct val="100000"/>
              </a:lnSpc>
              <a:spcBef>
                <a:spcPts val="400"/>
              </a:spcBef>
              <a:buClrTx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Referanslar: 1.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Raghu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2020;202:e36–e69.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ER ve ark.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2021;160:595-615.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9B8805-A2A9-10FC-5DD0-C3B99AB1A8DC}"/>
              </a:ext>
            </a:extLst>
          </p:cNvPr>
          <p:cNvSpPr/>
          <p:nvPr/>
        </p:nvSpPr>
        <p:spPr>
          <a:xfrm>
            <a:off x="919023" y="2139309"/>
            <a:ext cx="4213181" cy="3563126"/>
          </a:xfrm>
          <a:prstGeom prst="roundRect">
            <a:avLst>
              <a:gd name="adj" fmla="val 2940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097D3-B44C-0FCC-1750-22D8137222C8}"/>
              </a:ext>
            </a:extLst>
          </p:cNvPr>
          <p:cNvSpPr txBox="1"/>
          <p:nvPr/>
        </p:nvSpPr>
        <p:spPr>
          <a:xfrm>
            <a:off x="1001668" y="2843080"/>
            <a:ext cx="396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Fibrotik olmayan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için </a:t>
            </a:r>
            <a:r>
              <a:rPr lang="tr-TR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HRCT'de</a:t>
            </a:r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tipik HP </a:t>
            </a:r>
            <a:r>
              <a:rPr lang="tr-TR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paterninin</a:t>
            </a:r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özellikleri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D3491F-62D7-0B0F-A2CB-26EE60D6B8E5}"/>
              </a:ext>
            </a:extLst>
          </p:cNvPr>
          <p:cNvSpPr/>
          <p:nvPr/>
        </p:nvSpPr>
        <p:spPr>
          <a:xfrm>
            <a:off x="1081745" y="3635743"/>
            <a:ext cx="1903431" cy="1929276"/>
          </a:xfrm>
          <a:prstGeom prst="roundRect">
            <a:avLst>
              <a:gd name="adj" fmla="val 3102"/>
            </a:avLst>
          </a:prstGeom>
          <a:noFill/>
          <a:ln>
            <a:solidFill>
              <a:srgbClr val="001E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tr-TR" sz="1400" b="1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Parankimal</a:t>
            </a: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b="1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infiltrasyonu</a:t>
            </a: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gösteren anormallikler</a:t>
            </a:r>
          </a:p>
          <a:p>
            <a:pPr marL="144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Buzlu Cam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Opasitesi</a:t>
            </a:r>
            <a:endParaRPr lang="tr-TR" sz="1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Mozaik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atenüasyon</a:t>
            </a:r>
            <a:endParaRPr lang="tr-TR" sz="1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C8501C-501C-37B9-6389-D021E5C6C915}"/>
              </a:ext>
            </a:extLst>
          </p:cNvPr>
          <p:cNvSpPr/>
          <p:nvPr/>
        </p:nvSpPr>
        <p:spPr>
          <a:xfrm>
            <a:off x="3061971" y="3635986"/>
            <a:ext cx="1903431" cy="1930934"/>
          </a:xfrm>
          <a:prstGeom prst="roundRect">
            <a:avLst>
              <a:gd name="adj" fmla="val 3362"/>
            </a:avLst>
          </a:prstGeom>
          <a:noFill/>
          <a:ln>
            <a:solidFill>
              <a:srgbClr val="001E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Küçük hava yolu hastalığını gösteren anormallikler </a:t>
            </a:r>
          </a:p>
          <a:p>
            <a:pPr marL="144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Belirgin olmayan,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sentrilobuler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nodüller</a:t>
            </a:r>
          </a:p>
          <a:p>
            <a:pPr marL="144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 hapsi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D6CDB-0859-D9DE-AF2F-FE24243F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279" y="1846646"/>
            <a:ext cx="1096669" cy="952370"/>
          </a:xfrm>
          <a:prstGeom prst="ellipse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972F53-AA27-CC83-AA31-101D0BC8DE5E}"/>
              </a:ext>
            </a:extLst>
          </p:cNvPr>
          <p:cNvSpPr/>
          <p:nvPr/>
        </p:nvSpPr>
        <p:spPr>
          <a:xfrm>
            <a:off x="5178005" y="2138621"/>
            <a:ext cx="6094972" cy="3563782"/>
          </a:xfrm>
          <a:prstGeom prst="roundRect">
            <a:avLst>
              <a:gd name="adj" fmla="val 2701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0445D-2BBB-2600-0135-87C746E1E3CE}"/>
              </a:ext>
            </a:extLst>
          </p:cNvPr>
          <p:cNvSpPr txBox="1"/>
          <p:nvPr/>
        </p:nvSpPr>
        <p:spPr>
          <a:xfrm>
            <a:off x="6410868" y="2848139"/>
            <a:ext cx="362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rgbClr val="F47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Fibrotik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için </a:t>
            </a:r>
            <a:r>
              <a:rPr lang="tr-TR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HRCT’de</a:t>
            </a:r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 HP </a:t>
            </a:r>
            <a:r>
              <a:rPr lang="tr-TR" b="1" dirty="0" err="1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paterninin</a:t>
            </a:r>
            <a:r>
              <a:rPr lang="tr-TR" b="1" dirty="0">
                <a:solidFill>
                  <a:srgbClr val="001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özellikleri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C3D468-B9EC-BB13-37B7-F0A2F513C862}"/>
              </a:ext>
            </a:extLst>
          </p:cNvPr>
          <p:cNvSpPr/>
          <p:nvPr/>
        </p:nvSpPr>
        <p:spPr>
          <a:xfrm>
            <a:off x="5331594" y="3631082"/>
            <a:ext cx="2879190" cy="1937313"/>
          </a:xfrm>
          <a:prstGeom prst="roundRect">
            <a:avLst>
              <a:gd name="adj" fmla="val 3012"/>
            </a:avLst>
          </a:prstGeom>
          <a:noFill/>
          <a:ln>
            <a:solidFill>
              <a:srgbClr val="001E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108000" indent="-108000">
              <a:spcAft>
                <a:spcPts val="600"/>
              </a:spcAft>
            </a:pP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1400" b="1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b="1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fibrozisi</a:t>
            </a:r>
            <a:b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gösteren anormallikler</a:t>
            </a:r>
          </a:p>
          <a:p>
            <a:pPr marL="252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İrregüler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lineer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opasiteler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/akciğer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distorsiyonu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kaba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retikülasyon</a:t>
            </a:r>
            <a:endParaRPr lang="tr-TR" sz="1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Traksiyon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bronşektazisi</a:t>
            </a:r>
            <a:endParaRPr lang="tr-TR" sz="1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 peteği görünümü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40E4C5-EA38-07BA-4F9B-EE2B491C5873}"/>
              </a:ext>
            </a:extLst>
          </p:cNvPr>
          <p:cNvSpPr/>
          <p:nvPr/>
        </p:nvSpPr>
        <p:spPr>
          <a:xfrm>
            <a:off x="8302574" y="3636913"/>
            <a:ext cx="2802814" cy="1937313"/>
          </a:xfrm>
          <a:prstGeom prst="roundRect">
            <a:avLst>
              <a:gd name="adj" fmla="val 1961"/>
            </a:avLst>
          </a:prstGeom>
          <a:noFill/>
          <a:ln>
            <a:solidFill>
              <a:srgbClr val="001E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108000" indent="-108000">
              <a:spcAft>
                <a:spcPts val="600"/>
              </a:spcAft>
            </a:pP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Küçük hava yolu hastalığını </a:t>
            </a:r>
            <a:b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4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gösteren anormallikler </a:t>
            </a:r>
          </a:p>
          <a:p>
            <a:pPr marL="252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Belirgin olmayan,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sentrilobuler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nodüller ve/veya buzlu cam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opasitesi</a:t>
            </a:r>
            <a:endParaRPr lang="tr-TR" sz="1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144000">
              <a:spcAft>
                <a:spcPts val="600"/>
              </a:spcAft>
              <a:buClr>
                <a:srgbClr val="F47411"/>
              </a:buClr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Mozaik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atenüasyon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üç yoğunluklu </a:t>
            </a:r>
            <a:r>
              <a:rPr lang="tr-TR" sz="1400" dirty="0" err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patern</a:t>
            </a: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4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ve/veya hava hapsi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FE11DA-7F28-3D42-5F3A-1F0CE96FD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" t="4135" r="6026" b="11049"/>
          <a:stretch/>
        </p:blipFill>
        <p:spPr>
          <a:xfrm>
            <a:off x="7491483" y="1906756"/>
            <a:ext cx="1468016" cy="9523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22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1">
      <a:dk1>
        <a:srgbClr val="44536A"/>
      </a:dk1>
      <a:lt1>
        <a:srgbClr val="FFFFFF"/>
      </a:lt1>
      <a:dk2>
        <a:srgbClr val="44546A"/>
      </a:dk2>
      <a:lt2>
        <a:srgbClr val="E7E6E6"/>
      </a:lt2>
      <a:accent1>
        <a:srgbClr val="001E55"/>
      </a:accent1>
      <a:accent2>
        <a:srgbClr val="F2640F"/>
      </a:accent2>
      <a:accent3>
        <a:srgbClr val="001E55"/>
      </a:accent3>
      <a:accent4>
        <a:srgbClr val="F2640F"/>
      </a:accent4>
      <a:accent5>
        <a:srgbClr val="F09601"/>
      </a:accent5>
      <a:accent6>
        <a:srgbClr val="FED123"/>
      </a:accent6>
      <a:hlink>
        <a:srgbClr val="636363"/>
      </a:hlink>
      <a:folHlink>
        <a:srgbClr val="7899A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Metadata/LabelInfo.xml><?xml version="1.0" encoding="utf-8"?>
<clbl:labelList xmlns:clbl="http://schemas.microsoft.com/office/2020/mipLabelMetadata">
  <clbl:label id="{bfd0b529-4a04-4616-88d2-531082d94bb8}" enabled="1" method="Standard" siteId="{e1f8af86-ee95-4718-bd0d-375b37366c8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8722</TotalTime>
  <Words>5033</Words>
  <Application>Microsoft Office PowerPoint</Application>
  <PresentationFormat>Widescreen</PresentationFormat>
  <Paragraphs>825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Aptos</vt:lpstr>
      <vt:lpstr>Arial</vt:lpstr>
      <vt:lpstr>Calibri</vt:lpstr>
      <vt:lpstr>Co Text</vt:lpstr>
      <vt:lpstr>Corbel</vt:lpstr>
      <vt:lpstr>LucidaGrande</vt:lpstr>
      <vt:lpstr>ProximaNova-Regular</vt:lpstr>
      <vt:lpstr>Office Theme</vt:lpstr>
      <vt:lpstr>Hipersensitivite pnömonisi (HP)</vt:lpstr>
      <vt:lpstr>HP'nin etiyolojisi ve patogenezi</vt:lpstr>
      <vt:lpstr>Hipersensitivite pnömonisi (HP), solunan bir antijene maruziyet sonucu ortaya çıkan bir İAH'dır1 </vt:lpstr>
      <vt:lpstr>HP inflamasyonuna humoral ve hücresel mekanizmalar aracılık eder1</vt:lpstr>
      <vt:lpstr>Tekrarlayan hasarı takiben anormal onarım mekanizmaları fibrozis gelişmesine yol açabilir1</vt:lpstr>
      <vt:lpstr>HP, fibrotik olmayan ve fibrotik hastalık olarak sınıflandırılır1,2</vt:lpstr>
      <vt:lpstr>HP tanısı</vt:lpstr>
      <vt:lpstr>HP tanısı için klinik uygulama kılavuzları yayınlanmıştır</vt:lpstr>
      <vt:lpstr>Maruziyet tespit edilmiş ve HRCT'de tipik HP paterni görülen hastalarda HP tanısı kesin olarak konulabilir1,2 </vt:lpstr>
      <vt:lpstr>Değerlendirme araçları, potansiyel maruziyetleri belirlemek için kullanılabilir</vt:lpstr>
      <vt:lpstr>HP belirtileri gösteren bazı hastalarda, kapsamlı bir değerlendirmeye rağmen tetikleyici antijeni tanımlamak mümkün değildir1,2 </vt:lpstr>
      <vt:lpstr>BAL lenfositozu, HP'yi diğer İAH türlerinden ayırt etmeye ve enfeksiyonu dışlamaya yardımcı olabilir1,2 </vt:lpstr>
      <vt:lpstr>HP hastalarına sıklıkla yanlış İPF tanısı konur1 </vt:lpstr>
      <vt:lpstr>HP tanısı için multidisipliner yaklaşım gereklidir1,2</vt:lpstr>
      <vt:lpstr>HP progresyonu </vt:lpstr>
      <vt:lpstr>Fibrozisin varlığı, HP hastaları için prognostik açıdan önemli sonuçlar doğurur</vt:lpstr>
      <vt:lpstr>HRCT'de fibrozisin daha geniş yayılımı, HP hastalarında daha yüksek mortalite ile ilişkilidir</vt:lpstr>
      <vt:lpstr>Fibrotik HP hastalarının bir kısmında progresif pulmoner fibrozis gelişir </vt:lpstr>
      <vt:lpstr>Fibrotik HP hastalarında FVC'deki düşüş, İPF'ye benzer olabilir1</vt:lpstr>
      <vt:lpstr>HP hastalarında FVC düşüşü mortalite ile ilişkilidir1 </vt:lpstr>
      <vt:lpstr>HP hastalarında mortalite için risk faktörleri belirlenmiştir1</vt:lpstr>
      <vt:lpstr>HP hastalarında akut alevlenmeler görülebilir </vt:lpstr>
      <vt:lpstr>HRCT’de daha yaygın fibrozis ve/veya UIP paterni, daha yüksek HP akut alevlenme riski ile ilişkilidir1 </vt:lpstr>
      <vt:lpstr>Progresif Fenotipli Kronik Fibrozan HP'nin Yönetimi</vt:lpstr>
      <vt:lpstr>Hipersensitivite pnömonisi değişken prognozlu heterojen bir durumdur1 </vt:lpstr>
      <vt:lpstr>Pulmoner fibrozisin patofizyolojisi1,2 </vt:lpstr>
      <vt:lpstr>OFEV® (nintedanib), HP dahil kronik fibrozan İAH tedavisi için onaylanmıştır1 </vt:lpstr>
      <vt:lpstr>Progresyon bulguları için dikkatli olun </vt:lpstr>
      <vt:lpstr>Mikofenolat veya azatioprin, fibrotik HP hastalarında prednizona kıyasla FVC düşüşünde yararlı olmamıştır1,*</vt:lpstr>
      <vt:lpstr>Tetikleyici antijenin uzaklaştırılması, HP hastalarında sonuçları iyileştirir1</vt:lpstr>
      <vt:lpstr>İmmünosupresan tedaviler, HP hastalarında yaygın olarak kullanılır1</vt:lpstr>
      <vt:lpstr>Kortikosteroidlerin fibrotik olmayan HP’de fayda sağladığı, ancak fibrotik HP’de fayda sağlamadığı gösterilmiştir1 </vt:lpstr>
      <vt:lpstr>Mikofenolat veya azatioprin, fibrotik HP hastalarında prednizona kıyasla FVC düşüşünde fayda göstermemiştir1</vt:lpstr>
      <vt:lpstr>Fibrotik HP’nin progresyonunu yavaşlatmak için fibrozisi hedefleyen bir tedavi gereklidir1,2</vt:lpstr>
      <vt:lpstr>İPF dışındaki progresif pulmoner fibrozis hastalarında yapılan INBUILD çalışmasında, 173 hastada HP vardı</vt:lpstr>
      <vt:lpstr>INBUILD çalışmasında, OFEV® (nintedanib) tanıdan bağımsız olarak pulmoner fibrozisin progresyonunu yavaşlatmıştır </vt:lpstr>
      <vt:lpstr>OFEV®, uluslararası kılavuzlarda (ATS/ERS/JRS/ALAT) PPF hastaları için önerilen tek tedavidir1* </vt:lpstr>
      <vt:lpstr>Farmakolojik olmayan müdahaleler, HP hastalarının genel tedavisinin  önemli bir parçası olabilir</vt:lpstr>
      <vt:lpstr>Olgu çalışması </vt:lpstr>
      <vt:lpstr>Hipersensitivite pnömonisi olan hastalarınız var mı? </vt:lpstr>
      <vt:lpstr>Olgu çalışması: tıbbi öykü ve klinik muayene</vt:lpstr>
      <vt:lpstr>Olgu çalışması: tetkikler </vt:lpstr>
      <vt:lpstr>Olgu çalışması: tetkikler </vt:lpstr>
      <vt:lpstr>Olgu çalışması: tanı ve ilk tedavi</vt:lpstr>
      <vt:lpstr>Olgu çalışması: İzlem</vt:lpstr>
      <vt:lpstr>Olgu çalışması: 12. Ayda HRCT</vt:lpstr>
      <vt:lpstr>Olgu çalışması: tedavide değişiklikler </vt:lpstr>
      <vt:lpstr>HP hastalarında HRCT’de pulmoner fibrozis saptanır saptanmaz OFEV® (nintedanib) tedavisi değerlendirilmelidir1 </vt:lpstr>
      <vt:lpstr>Özet </vt:lpstr>
      <vt:lpstr>Özet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Gezer,Sezen (HP Onco) BI-TR-I</cp:lastModifiedBy>
  <cp:revision>365</cp:revision>
  <dcterms:created xsi:type="dcterms:W3CDTF">2019-12-06T14:50:48Z</dcterms:created>
  <dcterms:modified xsi:type="dcterms:W3CDTF">2026-03-10T14:01:10Z</dcterms:modified>
</cp:coreProperties>
</file>